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5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24384000" cy="13716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38C2C69-F4EF-4059-9805-78699475E229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Detox – базовый набор, предназначенный для активации выведения водо- и жирорастворимых токсинов из организма и создания условий для восстановления нормальной работы собственных регуляторных механизмов организма.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 составе набора 4 продукта: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Assimilator  (90 капсул);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Н-500 (60 капсул);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Coral-Mine (30 саше);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Lecithin  (120 капсул).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 процессе выведения водорастворимых токсинов участвуют минеральная композиция для кондиционирования питьевой воды Coral-Mine и современный антиоксидант Н-500.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Для улучшения выведения жирорастворимых токсинов используются два продукта – Assimilator, содержащий пищеварительные ферменты, и универсальный продукт Coral Lecithin.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Assimilator — комплекс пищеварительных ферментов с витаминами А и Д, способствует качественному расщеплению белков, жиров и углеводов, тем самым уменьшая количество не полностью переваренной пищи.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Lecithin — источник фосфолипидов, защищает мембраны клеток от повреждения токсинами, помогает эффективно нейтрализовать и вывести токсины из организма.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Coral-Mine — минеральная композиция из реликтового коралла. Содержит в своем составе соли полезных макро- и микроэлементов (кальция, магния, калия и др.). При взаимодействии с водой минералы из солей переходят в воду, положительно влияя на ее физиологическую полноценность и органолептические свойства.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Coral-Mine помогает: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обеспечить качественный питьевой режим;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нормализовать минеральный баланс в организме;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выводить водорастворимые токсины.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Н-500 – источник энергии, «топливо» жизни на каждый день, которое  способствует: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повышению физической и умственной работоспособности;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восстановлению после нагрузок;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защите от раннего старения;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нейтрализации образующихся в организме токсинов.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Lecithin – источник природных фосфолипидов (из лецитина), которые  являются  структурной основой всех клеточных оболочек организма, в том числе и оболочек клеток печени и поэтому: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защищают клеточные оболочки от повреждения токсинами;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помогают эффективно нейтрализовать и вывести жирорастворимые токсины из организма;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способствуют восстановлению клеток печени при интоксикациях.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Assimilator включает комплекс пищеварительных ферментов (амилаза, протеаза, липаза, мальтаза, лактаза, целлюлаза, папаин, бромелайн), которые: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способствуют качественному расщеплению белковой, углеводной и жирной пищи;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способствуют лучшему усвоению белков, расщепляя их до аминокислот;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• 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предотвращают развитие метеоризма и тяжести в желудке.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Detox Plus – расширенная версия набора Coral Detox для максимального эффекта.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Чтобы получить еще больше пользы от программы Coral Detox, была создана программа Coral Detox Plus, которая позволяет одновременно воздействовать на все системы жизнеобеспечения организма на клеточном уровне и ускорить выведение токсинов.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Включение в программу макроэлемента калия (PentoKan) и  концентрированного сока и травы люцерны (Coral Alfalfa) помогает нормализовать обменные процессы в клетках и создать благоприятные условия для жизнедеятельности микрофлоры кишечника.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Человек – это уникальная живая система, которая постоянно подвергается воздействию внешних (экзо-) и внутренних (эндо-) факторов.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Кровь, лимфа, тканевая жидкость являются важной частью внутренней среды организма. Именно они выполняют роль «транспортного средства» и доставляют питательные вещества (белки, жиры, углеводы, витамины и минералы) к каждой клетке организма. Они же выводят продукты жизнедеятельности организма — эндотоксины («внутренние» токсины, которые образуются внутри организма в процессе его жизнедеятельности).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 тоже время на наш организм действуют внешние  факторы: вода, воздух, пища.  Из них  в организм человека  попадают экзотоксины («экзо» — внешний).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 составе набора 6 продукта: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Assimilator  (90 капсул);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Н-500 (60 капсул);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Coral-Mine (30 саше);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Lecithin  (120 капсул);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PentoKan (2 упаковки по 20 шипучих таблеток);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Alfalfa (120 капсул).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PentoKan – источник макроэлемента калия — незаменимого участника внутриклеточного обмена веществ. Калий регулирует механизм поступления питательных веществ и выведения продуктов жизнедеятельности из клетки.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На протяжении тысячелетий основу питания людей составляла цельная растительная пища, богатая калием. Эволюция питания (недостаток растительной пищи в рационе) привела к дефициту калия. Кроме того, этот макроэлемент быстро расходуется организмом. Особенно в условиях стресса, при активных физических нагрузках и умственной работе.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PentoKan поддерживает постоянную концентрацию калия внутри клетки. Это залог здорового функционирования клетки и организма в целом.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 каждой таблетке  PentoKan содержится 420 мг калия, витамин С и рибоза. Растворимые шипучие таблетки обеспечивают высокую биодоступность калия. Комплекс с рибозой и витамином С создает условия для быстрого восстановления энергетических ресурсов и сохранения полной жизнеспособности клетки даже в условиях оксидативного стресса.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Корал Люцерна — в составе продукта сок листьев и порошок травы люцерны. Содержит важнейшие для организма минералы, витамины, клетчатку, органические кислоты и хлорофилл. Мягко усиливает работу почек, помогает при повышенном уровне холестерина и создает благоприятные условия для жизнедеятельности микрофлоры кишечника, способствуя очищению организма.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Coral Detox  и Coral Detox  Plus: системный подход к детоксикации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Токсины по своей сути — яд, который поступает извне или образуется внутри организма.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Экзотоксины — вредные вещества химического и природного происхождения. Они попадают в организм из внешней среды с загазованным воздухом, недостаточно очищенной питьевой водой, вредной пищей, алкоголем, табачным дымом и т. д.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Наиболее распространенные причины и пути поступления экзотоксинов в организм: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пищевые отравлениях (токсины микробов, нитраты, нитриты, тяжелые металлы и т.д.);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вдыхание воздуха, насыщенного вредными примесями (например, в больших промышленных городах, на вредном производстве, в экологически неблагоприятных регионах);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прием чрезмерных доз алкоголя, лекарственная интоксикация (прием препаратов, содержащих  токсичные вещества или прием лекарственных средств в высоких дозировках);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вдыхании выделений бытовой химии.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Эндотоксины — вредные вещества, которые образуются в организме в процессе его жизнедеятельности. Причем образование эндотоксинов происходит постоянно и незаметно: день за днем, минута за минутой, без перерывов и остановок. Все это приводит к тому, что со временем эндотоксины не успевают полностью выводиться из организма и накапливаются в нем. В результате развиваются многие серьезные заболевания: мочекаменная болезнь, болезни дыхательной системы, сердечно-сосудистые, аутоиммунные заболевания, ожирение.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Особенно много эндотоксинов появляется при: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нарушениях работы кишечника;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дисбактериозе;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заболеваниях печени;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заболеваниях верхних дыхательных путей;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пародонтите, пародонтозе, гингивите;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заболеваниях почек;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аллергиях;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- стрессе.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80% токсинов являются водорастворимыми (растворяются в воде), а 20% – жирорастворимыми (растворяются в присутствии жира).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 процессе выведения водорастворимых токсинов из организма задействованы в первую очередь почки.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Жирорастворимые токсины выводятся из организма в основном через печень – орган, выделяющий желчь.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Если главные органы выделительной системы (почки и печень) не справляются с выведением токсинов, они распространяются по всему организму и негативно действуют на: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уши, горло, нос, трахею, бронхи, легкие (результат — ЛОР-заболевания, астма, аллергия);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кожу, волосы, ногти (результат – заболевания кожи, аллергия, поврежденные ломкие волосы и ногти);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кости, мышцы, связки (результат – отложение солей, артриты, артрозы).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Почему так происходит?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Во-первых, жирорастворимые токсины чаще всего образуются при сбоях в работе органов выделительной системы.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—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Дисфункция печени нарушает естественное выведение  жирорастворимых токсинов из организма.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— </a:t>
            </a: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Сбои в работе почек приводят к тому, что водорастворимые токсины застаиваются в организме.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Во-вторых, на образование токсинов в организме влияют различные экологические факторы.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В-третьих, к накоплению токсинов в организме может привести недостаточное потребление питьевой воды! Именно регулярный питьевой режим создает условия для растворения и выведения токсинов с мочой и потом.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Вывод: мы должны помочь организму — создать оптимальные условия для максимального выведения токсинов.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Можно выделить семь этапов интоксикации (накопления токсинов) в организме: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Внешне здоровый человек чувствует лишь общее утомление. Это симптом начавшейся интоксикации организма (нарушение сна, перепады настроения, головная боль, усталость, раздражительность).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Появляется ломота в суставах и боли в мышцах, которые не снимаются обезболивающими средствами.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Кашель, слезотечение, хронический насморк, высыпания на коже (псориаз, экзема, крапивница), зуд.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Появляются мочекаменная и желчнокаменная болезни, миома, аденома, киста, папилломы, полипы, тромбофлебиты.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Появляются болезни, связанные с поражением соединительной ткани органов. Например, болезни артерий, вен и лимфатических сосудов.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Поражается центральная и периферическая нервная системы. В этих случаях нередко наблюдаются параличи, рассеянный склероз, болезнь Бехтерева, паркинсонизм.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Финальная стадия сопровождается необратимыми болезнями, связанными с разрушением клеток и тканей организма.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Токсины — реальность современной жизни. Полностью защититься от них невозможно, но уменьшить их попадание в организм – в наших силах. Правильное питание, здоровые привычки, активность и достаточный питьевой режим помогут в этом.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Самое главное — организму нужно помогать избавляться от продуктов распада белков, жиров и углеводов (эндотоксинов), а также от экзотоксинов, которые неизбежны в условиях современной жизни.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320" cy="411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Владимир Матвеевич Подхомутников, доктор медицинских наук, заслуженный врач России, профессор и Ольга Валентиновна Подхомутникова, кандидат медицинских наук, доцент —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Золотые мастера компании Coral Club и авторы уникальных программ детоксикации организма Coral Detox  и Coral Detox Plus.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k-SK" sz="1200" spc="-1" strike="noStrike">
                <a:solidFill>
                  <a:srgbClr val="000000"/>
                </a:solidFill>
                <a:latin typeface="Arial"/>
              </a:rPr>
              <a:t>Цель обеих программ – активировать выведение накопившихся водо- и жирорастворимых токсинов и способствовать восстановлению утраченных регуляторных механизмов организма.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30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0.png"/><Relationship Id="rId7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3600" y="2160"/>
            <a:ext cx="24379560" cy="13713120"/>
          </a:xfrm>
          <a:prstGeom prst="rect">
            <a:avLst/>
          </a:prstGeom>
          <a:ln w="0">
            <a:noFill/>
          </a:ln>
        </p:spPr>
      </p:pic>
      <p:pic>
        <p:nvPicPr>
          <p:cNvPr id="83" name="image2.png" descr=""/>
          <p:cNvPicPr/>
          <p:nvPr/>
        </p:nvPicPr>
        <p:blipFill>
          <a:blip r:embed="rId2"/>
          <a:stretch/>
        </p:blipFill>
        <p:spPr>
          <a:xfrm>
            <a:off x="1777680" y="12218400"/>
            <a:ext cx="2903400" cy="508320"/>
          </a:xfrm>
          <a:prstGeom prst="rect">
            <a:avLst/>
          </a:prstGeom>
          <a:ln w="12600"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876680" y="4747680"/>
            <a:ext cx="9594000" cy="4844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90000"/>
              </a:lnSpc>
            </a:pPr>
            <a:r>
              <a:rPr b="1" lang="sk-SK" sz="8400" spc="-1" strike="noStrike">
                <a:solidFill>
                  <a:srgbClr val="ffffff"/>
                </a:solidFill>
                <a:latin typeface="Arial"/>
                <a:ea typeface="Arial"/>
              </a:rPr>
              <a:t>Coral Detox </a:t>
            </a:r>
            <a:endParaRPr b="0" lang="ru-RU" sz="8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sk-SK" sz="8400" spc="-1" strike="noStrike">
                <a:solidFill>
                  <a:srgbClr val="ffffff"/>
                </a:solidFill>
                <a:latin typeface="Arial"/>
                <a:ea typeface="Arial"/>
              </a:rPr>
              <a:t>a Coral Detox Plus</a:t>
            </a:r>
            <a:endParaRPr b="0" lang="ru-RU" sz="8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8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AKTIVÁCIA PRÍRODNÉHO 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4000" spc="-1" strike="noStrike" cap="all">
                <a:solidFill>
                  <a:srgbClr val="ffffff"/>
                </a:solidFill>
                <a:latin typeface="Arial"/>
                <a:ea typeface="Arial"/>
              </a:rPr>
              <a:t>OČISTENIA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3600" y="2160"/>
            <a:ext cx="24379560" cy="1371312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1905480" y="1060560"/>
            <a:ext cx="9473400" cy="318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6600" spc="-1" strike="noStrike">
                <a:solidFill>
                  <a:srgbClr val="535353"/>
                </a:solidFill>
                <a:latin typeface="Arial"/>
                <a:ea typeface="Arial"/>
              </a:rPr>
              <a:t>SYSTÉMOVÝ PRÍSTUP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6600" spc="-1" strike="noStrike">
                <a:solidFill>
                  <a:srgbClr val="535353"/>
                </a:solidFill>
                <a:latin typeface="Arial"/>
                <a:ea typeface="Arial"/>
              </a:rPr>
              <a:t>K DETOXIKÁCII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6600" spc="-1" strike="noStrike">
                <a:solidFill>
                  <a:srgbClr val="535353"/>
                </a:solidFill>
                <a:latin typeface="Arial"/>
                <a:ea typeface="Arial"/>
              </a:rPr>
              <a:t>ORGANIZMU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905480" y="4988160"/>
            <a:ext cx="9035280" cy="5991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800" spc="-1" strike="noStrike" cap="all">
                <a:solidFill>
                  <a:srgbClr val="de2296"/>
                </a:solidFill>
                <a:latin typeface="Arial"/>
                <a:ea typeface="Arial"/>
              </a:rPr>
              <a:t>Coral Detox 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800" spc="-1" strike="noStrike" cap="all">
                <a:solidFill>
                  <a:srgbClr val="de2296"/>
                </a:solidFill>
                <a:latin typeface="Arial"/>
                <a:ea typeface="Arial"/>
              </a:rPr>
              <a:t>a Coral Detox Plus — 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800" spc="-1" strike="noStrike">
                <a:solidFill>
                  <a:srgbClr val="535353"/>
                </a:solidFill>
                <a:latin typeface="Arial"/>
                <a:ea typeface="Arial"/>
              </a:rPr>
              <a:t>sady na aktiváciu odstraňovania toxínov rozpustných vo vode a tuku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základný a rozšírený balík</a:t>
            </a:r>
            <a:br>
              <a:rPr sz="1800"/>
            </a:b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DejaVu Sans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aktivácia prírodných mechanizmov detoxikácie organizmu</a:t>
            </a:r>
            <a:br>
              <a:rPr sz="1800"/>
            </a:b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DejaVu Sans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320760" indent="-3200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koncepčný prístup k zdraviu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3600" y="0"/>
            <a:ext cx="24380280" cy="1371384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1920240" y="4768920"/>
            <a:ext cx="6585480" cy="1542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9000" spc="-1" strike="noStrike">
                <a:solidFill>
                  <a:srgbClr val="ffffff"/>
                </a:solidFill>
                <a:latin typeface="Arial"/>
                <a:ea typeface="Arial"/>
              </a:rPr>
              <a:t>Coral Detox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1905480" y="7165440"/>
            <a:ext cx="9035280" cy="1329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800" spc="-1" strike="noStrike" cap="all">
                <a:solidFill>
                  <a:srgbClr val="ffffff"/>
                </a:solidFill>
                <a:latin typeface="Arial"/>
                <a:ea typeface="Arial"/>
              </a:rPr>
              <a:t>Aktivácia vylučovania vody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800" spc="-1" strike="noStrike" cap="all">
                <a:solidFill>
                  <a:srgbClr val="ffffff"/>
                </a:solidFill>
                <a:latin typeface="Arial"/>
                <a:ea typeface="Arial"/>
              </a:rPr>
              <a:t>a v tukoch rozpustné toxíny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7.png" descr=""/>
          <p:cNvPicPr/>
          <p:nvPr/>
        </p:nvPicPr>
        <p:blipFill>
          <a:blip r:embed="rId1"/>
          <a:stretch/>
        </p:blipFill>
        <p:spPr>
          <a:xfrm>
            <a:off x="0" y="0"/>
            <a:ext cx="24381000" cy="13713120"/>
          </a:xfrm>
          <a:prstGeom prst="rect">
            <a:avLst/>
          </a:prstGeom>
          <a:ln w="12600"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1920240" y="1060560"/>
            <a:ext cx="624096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ffffff"/>
                </a:solidFill>
                <a:latin typeface="Arial"/>
                <a:ea typeface="Arial"/>
              </a:rPr>
              <a:t>Coral Detox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1905480" y="35139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Na odstRánenie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9c1652"/>
                </a:solidFill>
                <a:latin typeface="Arial"/>
                <a:ea typeface="Arial"/>
              </a:rPr>
              <a:t>Vo vode rozpustných </a:t>
            </a: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 toxínov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13411440" y="35139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Na odstránenie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e23579"/>
                </a:solidFill>
                <a:latin typeface="Arial"/>
                <a:ea typeface="Arial"/>
              </a:rPr>
              <a:t>V tukoch rozpustných</a:t>
            </a: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 toxínov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image29.png" descr=""/>
          <p:cNvPicPr/>
          <p:nvPr/>
        </p:nvPicPr>
        <p:blipFill>
          <a:blip r:embed="rId2"/>
          <a:stretch/>
        </p:blipFill>
        <p:spPr>
          <a:xfrm>
            <a:off x="1944000" y="5611680"/>
            <a:ext cx="4464720" cy="5677200"/>
          </a:xfrm>
          <a:prstGeom prst="rect">
            <a:avLst/>
          </a:prstGeom>
          <a:ln w="12600">
            <a:noFill/>
          </a:ln>
        </p:spPr>
      </p:pic>
      <p:pic>
        <p:nvPicPr>
          <p:cNvPr id="203" name="image30.png" descr=""/>
          <p:cNvPicPr/>
          <p:nvPr/>
        </p:nvPicPr>
        <p:blipFill>
          <a:blip r:embed="rId3"/>
          <a:stretch/>
        </p:blipFill>
        <p:spPr>
          <a:xfrm>
            <a:off x="13529880" y="5955840"/>
            <a:ext cx="4371840" cy="5677200"/>
          </a:xfrm>
          <a:prstGeom prst="rect">
            <a:avLst/>
          </a:prstGeom>
          <a:ln w="12600">
            <a:noFill/>
          </a:ln>
        </p:spPr>
      </p:pic>
      <p:pic>
        <p:nvPicPr>
          <p:cNvPr id="204" name="image31.png" descr=""/>
          <p:cNvPicPr/>
          <p:nvPr/>
        </p:nvPicPr>
        <p:blipFill>
          <a:blip r:embed="rId4"/>
          <a:stretch/>
        </p:blipFill>
        <p:spPr>
          <a:xfrm>
            <a:off x="17232480" y="4902840"/>
            <a:ext cx="5522760" cy="7170840"/>
          </a:xfrm>
          <a:prstGeom prst="rect">
            <a:avLst/>
          </a:prstGeom>
          <a:ln w="12600">
            <a:noFill/>
          </a:ln>
        </p:spPr>
      </p:pic>
      <p:pic>
        <p:nvPicPr>
          <p:cNvPr id="205" name="image24.png" descr=""/>
          <p:cNvPicPr/>
          <p:nvPr/>
        </p:nvPicPr>
        <p:blipFill>
          <a:blip r:embed="rId5"/>
          <a:stretch/>
        </p:blipFill>
        <p:spPr>
          <a:xfrm>
            <a:off x="7507800" y="6627240"/>
            <a:ext cx="2522520" cy="47530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3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1920240" y="1060560"/>
            <a:ext cx="552492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Coral-Mine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905480" y="25995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na odstránenie toxínov rozpustných vo vode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image29.png" descr=""/>
          <p:cNvPicPr/>
          <p:nvPr/>
        </p:nvPicPr>
        <p:blipFill>
          <a:blip r:embed="rId2"/>
          <a:stretch/>
        </p:blipFill>
        <p:spPr>
          <a:xfrm>
            <a:off x="14890680" y="2587680"/>
            <a:ext cx="6714720" cy="8537400"/>
          </a:xfrm>
          <a:prstGeom prst="rect">
            <a:avLst/>
          </a:prstGeom>
          <a:ln w="12600">
            <a:noFill/>
          </a:ln>
        </p:spPr>
      </p:pic>
      <p:sp>
        <p:nvSpPr>
          <p:cNvPr id="210" name="CustomShape 3"/>
          <p:cNvSpPr/>
          <p:nvPr/>
        </p:nvSpPr>
        <p:spPr>
          <a:xfrm>
            <a:off x="1905480" y="4885560"/>
            <a:ext cx="9035280" cy="4375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Prírodné minerálne zloženie z pozostatkov koralov.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Pomáha odstrňovať toxíny rozpustné vo vode a obnovuje samoreguláciu v organizme.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Podporuje aktívnu dlhovekosť.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3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1919880" y="1060560"/>
            <a:ext cx="245412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H-500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1905480" y="25995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na odstránenie toxínov rozpustných vo vode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1905480" y="4948920"/>
            <a:ext cx="9035280" cy="501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Silný antioxidant neutralizujúc toxíny.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Zabraňuje škodlivým účinkom voľných radikálov.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Zvyšuje energetický potenciál organizmu stimuláciou produkcie bunkovej energie.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Obnovuje silu, energiu a výdrž.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image24.png" descr=""/>
          <p:cNvPicPr/>
          <p:nvPr/>
        </p:nvPicPr>
        <p:blipFill>
          <a:blip r:embed="rId2"/>
          <a:stretch/>
        </p:blipFill>
        <p:spPr>
          <a:xfrm>
            <a:off x="16403040" y="2999160"/>
            <a:ext cx="4095000" cy="77148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3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1920240" y="1060560"/>
            <a:ext cx="723312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Coral Lecithin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1905480" y="25995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na odstránenie toxínov rozpustných v tukoch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1905480" y="4948920"/>
            <a:ext cx="9035280" cy="3888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Zdroj prírodných fosfolipidov.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Chríni bunkové membrány pred  poškodením toxínmi.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Pomáha neutralizovať a odstraňovať toxíny z organizmu.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image31.png" descr=""/>
          <p:cNvPicPr/>
          <p:nvPr/>
        </p:nvPicPr>
        <p:blipFill>
          <a:blip r:embed="rId2"/>
          <a:stretch/>
        </p:blipFill>
        <p:spPr>
          <a:xfrm>
            <a:off x="14520600" y="2209680"/>
            <a:ext cx="7772400" cy="100911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3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1920240" y="1060560"/>
            <a:ext cx="586764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Assimilator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1905480" y="25995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na odstránenie toxínov rozpustných v tukoch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1905480" y="4948920"/>
            <a:ext cx="9035280" cy="324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Podporuje kvalitný rozklad potravín (bielkovín, tukov a uhľohydrátov), vďaka ktorým normalizuje metabolizmus a spomaľuje tvorbu toxínov.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Podporuje zdravé trávenie a silnú imunitu.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image30.png" descr=""/>
          <p:cNvPicPr/>
          <p:nvPr/>
        </p:nvPicPr>
        <p:blipFill>
          <a:blip r:embed="rId2"/>
          <a:stretch/>
        </p:blipFill>
        <p:spPr>
          <a:xfrm>
            <a:off x="15068160" y="2502720"/>
            <a:ext cx="6705720" cy="87073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1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8836920" y="1060560"/>
            <a:ext cx="670752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 algn="ctr"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ffffff"/>
                </a:solidFill>
                <a:latin typeface="Arial"/>
                <a:ea typeface="Arial"/>
              </a:rPr>
              <a:t>CORAL DETOX 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6055200" y="4054680"/>
            <a:ext cx="8051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ochrana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od oxidačného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stresu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image34.png" descr=""/>
          <p:cNvPicPr/>
          <p:nvPr/>
        </p:nvPicPr>
        <p:blipFill>
          <a:blip r:embed="rId2"/>
          <a:stretch/>
        </p:blipFill>
        <p:spPr>
          <a:xfrm>
            <a:off x="2944800" y="3568680"/>
            <a:ext cx="2537280" cy="2537280"/>
          </a:xfrm>
          <a:prstGeom prst="rect">
            <a:avLst/>
          </a:prstGeom>
          <a:ln w="12600">
            <a:noFill/>
          </a:ln>
        </p:spPr>
      </p:pic>
      <p:pic>
        <p:nvPicPr>
          <p:cNvPr id="230" name="image35.png" descr=""/>
          <p:cNvPicPr/>
          <p:nvPr/>
        </p:nvPicPr>
        <p:blipFill>
          <a:blip r:embed="rId3"/>
          <a:stretch/>
        </p:blipFill>
        <p:spPr>
          <a:xfrm>
            <a:off x="2941560" y="7988040"/>
            <a:ext cx="2543760" cy="2537280"/>
          </a:xfrm>
          <a:prstGeom prst="rect">
            <a:avLst/>
          </a:prstGeom>
          <a:ln w="12600">
            <a:noFill/>
          </a:ln>
        </p:spPr>
      </p:pic>
      <p:pic>
        <p:nvPicPr>
          <p:cNvPr id="231" name="image36.png" descr=""/>
          <p:cNvPicPr/>
          <p:nvPr/>
        </p:nvPicPr>
        <p:blipFill>
          <a:blip r:embed="rId4"/>
          <a:stretch/>
        </p:blipFill>
        <p:spPr>
          <a:xfrm>
            <a:off x="13310280" y="3568680"/>
            <a:ext cx="2537280" cy="2537280"/>
          </a:xfrm>
          <a:prstGeom prst="rect">
            <a:avLst/>
          </a:prstGeom>
          <a:ln w="12600">
            <a:noFill/>
          </a:ln>
        </p:spPr>
      </p:pic>
      <p:pic>
        <p:nvPicPr>
          <p:cNvPr id="232" name="image37.png" descr=""/>
          <p:cNvPicPr/>
          <p:nvPr/>
        </p:nvPicPr>
        <p:blipFill>
          <a:blip r:embed="rId5"/>
          <a:stretch/>
        </p:blipFill>
        <p:spPr>
          <a:xfrm>
            <a:off x="13310280" y="7988040"/>
            <a:ext cx="2537280" cy="2537280"/>
          </a:xfrm>
          <a:prstGeom prst="rect">
            <a:avLst/>
          </a:prstGeom>
          <a:ln w="12600">
            <a:noFill/>
          </a:ln>
        </p:spPr>
      </p:pic>
      <p:sp>
        <p:nvSpPr>
          <p:cNvPr id="233" name="CustomShape 3"/>
          <p:cNvSpPr/>
          <p:nvPr/>
        </p:nvSpPr>
        <p:spPr>
          <a:xfrm>
            <a:off x="6055200" y="870912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optimalizácia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zažívacích ťažkostí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16392960" y="42897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zvýšenie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pracovnej efektívnosti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CustomShape 5"/>
          <p:cNvSpPr/>
          <p:nvPr/>
        </p:nvSpPr>
        <p:spPr>
          <a:xfrm>
            <a:off x="16392960" y="870912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Aktívna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dlhovekosť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3600" y="0"/>
            <a:ext cx="24378840" cy="13712400"/>
          </a:xfrm>
          <a:prstGeom prst="rect">
            <a:avLst/>
          </a:prstGeom>
          <a:ln w="0"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1334520" y="1756080"/>
            <a:ext cx="6585480" cy="1542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9000" spc="-1" strike="noStrike">
                <a:solidFill>
                  <a:srgbClr val="e22f76"/>
                </a:solidFill>
                <a:latin typeface="Arial"/>
                <a:ea typeface="Arial"/>
              </a:rPr>
              <a:t>Coral Detox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2157840" y="6890040"/>
            <a:ext cx="3880440" cy="4070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BONUSOVÉ BODY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KLUBOVÁ CENA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MALOOBCHODNÁ </a:t>
            </a:r>
            <a:br>
              <a:rPr sz="3200"/>
            </a:b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CENA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7239960" y="6701760"/>
            <a:ext cx="90540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5200" spc="-1" strike="noStrike">
                <a:solidFill>
                  <a:srgbClr val="e22f76"/>
                </a:solidFill>
                <a:latin typeface="Arial"/>
                <a:ea typeface="Arial"/>
              </a:rPr>
              <a:t>60</a:t>
            </a:r>
            <a:endParaRPr b="0" lang="ru-R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6660000" y="10089000"/>
            <a:ext cx="237312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5200" spc="-1" strike="noStrike">
                <a:solidFill>
                  <a:srgbClr val="e22f76"/>
                </a:solidFill>
                <a:latin typeface="Arial"/>
                <a:ea typeface="Arial"/>
              </a:rPr>
              <a:t>92,87 €</a:t>
            </a:r>
            <a:endParaRPr b="0" lang="ru-R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6660000" y="8094240"/>
            <a:ext cx="237312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5200" spc="-1" strike="noStrike">
                <a:solidFill>
                  <a:srgbClr val="e22f76"/>
                </a:solidFill>
                <a:latin typeface="Arial"/>
                <a:ea typeface="Arial"/>
              </a:rPr>
              <a:t>77,39 €</a:t>
            </a:r>
            <a:endParaRPr b="0" lang="ru-R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7144920" y="6621840"/>
            <a:ext cx="1068840" cy="1068840"/>
          </a:xfrm>
          <a:prstGeom prst="ellipse">
            <a:avLst/>
          </a:prstGeom>
          <a:noFill/>
          <a:ln w="25560">
            <a:solidFill>
              <a:srgbClr val="f989b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3600" y="0"/>
            <a:ext cx="24380280" cy="1371384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1"/>
          <p:cNvSpPr/>
          <p:nvPr/>
        </p:nvSpPr>
        <p:spPr>
          <a:xfrm>
            <a:off x="2079360" y="4163760"/>
            <a:ext cx="6902640" cy="2914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9000" spc="-1" strike="noStrike">
                <a:solidFill>
                  <a:srgbClr val="ffffff"/>
                </a:solidFill>
                <a:latin typeface="Arial"/>
                <a:ea typeface="Arial"/>
              </a:rPr>
              <a:t>Coral Detox 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9000" spc="-1" strike="noStrike">
                <a:solidFill>
                  <a:srgbClr val="ffffff"/>
                </a:solidFill>
                <a:latin typeface="Arial"/>
                <a:ea typeface="Arial"/>
              </a:rPr>
              <a:t>Plus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1905480" y="7923240"/>
            <a:ext cx="9035280" cy="1908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800" spc="-1" strike="noStrike" cap="all">
                <a:solidFill>
                  <a:srgbClr val="ffffff"/>
                </a:solidFill>
                <a:latin typeface="Arial"/>
                <a:ea typeface="Arial"/>
              </a:rPr>
              <a:t>Rozšírená verzia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800" spc="-1" strike="noStrike" cap="all">
                <a:solidFill>
                  <a:srgbClr val="ffffff"/>
                </a:solidFill>
                <a:latin typeface="Arial"/>
                <a:ea typeface="Arial"/>
              </a:rPr>
              <a:t>Coral Detox pre maximálny účinok</a:t>
            </a:r>
            <a:endParaRPr b="0" lang="ru-RU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5.png" descr=""/>
          <p:cNvPicPr/>
          <p:nvPr/>
        </p:nvPicPr>
        <p:blipFill>
          <a:blip r:embed="rId1"/>
          <a:stretch/>
        </p:blipFill>
        <p:spPr>
          <a:xfrm>
            <a:off x="0" y="-16200"/>
            <a:ext cx="24381000" cy="13713120"/>
          </a:xfrm>
          <a:prstGeom prst="rect">
            <a:avLst/>
          </a:prstGeom>
          <a:ln w="12600"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570960" y="4168440"/>
            <a:ext cx="14402520" cy="432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200" spc="-1" strike="noStrike" cap="all">
                <a:solidFill>
                  <a:srgbClr val="535353"/>
                </a:solidFill>
                <a:latin typeface="Arial"/>
                <a:ea typeface="Arial"/>
              </a:rPr>
              <a:t>ČLOVEK – JEDINEČNÝ</a:t>
            </a:r>
            <a:endParaRPr b="0" lang="ru-RU" sz="6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6200" spc="-1" strike="noStrike" cap="all">
                <a:solidFill>
                  <a:srgbClr val="535353"/>
                </a:solidFill>
                <a:latin typeface="Arial"/>
                <a:ea typeface="Arial"/>
              </a:rPr>
              <a:t>ŽIVÝ SYSTÉM,</a:t>
            </a:r>
            <a:endParaRPr b="0" lang="ru-RU" sz="6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6200" spc="-1" strike="noStrike" cap="all">
                <a:solidFill>
                  <a:srgbClr val="535353"/>
                </a:solidFill>
                <a:latin typeface="Arial"/>
                <a:ea typeface="Arial"/>
              </a:rPr>
              <a:t>NA KTORÚ NEUSTÁLE MAJÚ VPLYV</a:t>
            </a:r>
            <a:endParaRPr b="0" lang="ru-RU" sz="6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6200" spc="-1" strike="noStrike" cap="all">
                <a:solidFill>
                  <a:srgbClr val="e23579"/>
                </a:solidFill>
                <a:latin typeface="Arial"/>
                <a:ea typeface="Arial"/>
              </a:rPr>
              <a:t>VONKAJŠIE a VNÚTORNÉ FAKTORY</a:t>
            </a:r>
            <a:endParaRPr b="0" lang="ru-RU" sz="6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7" name="Group 2"/>
          <p:cNvGrpSpPr/>
          <p:nvPr/>
        </p:nvGrpSpPr>
        <p:grpSpPr>
          <a:xfrm>
            <a:off x="15846480" y="1508400"/>
            <a:ext cx="3859560" cy="2327040"/>
            <a:chOff x="15846480" y="1508400"/>
            <a:chExt cx="3859560" cy="2327040"/>
          </a:xfrm>
        </p:grpSpPr>
        <p:sp>
          <p:nvSpPr>
            <p:cNvPr id="88" name="CustomShape 3"/>
            <p:cNvSpPr/>
            <p:nvPr/>
          </p:nvSpPr>
          <p:spPr>
            <a:xfrm>
              <a:off x="16316280" y="2372040"/>
              <a:ext cx="3389760" cy="658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e43078"/>
                  </a:solidFill>
                  <a:latin typeface="Arial"/>
                  <a:ea typeface="Arial"/>
                </a:rPr>
                <a:t>JEDLO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CustomShape 4"/>
            <p:cNvSpPr/>
            <p:nvPr/>
          </p:nvSpPr>
          <p:spPr>
            <a:xfrm>
              <a:off x="15846480" y="1508400"/>
              <a:ext cx="2327040" cy="2327040"/>
            </a:xfrm>
            <a:prstGeom prst="ellipse">
              <a:avLst/>
            </a:prstGeom>
            <a:noFill/>
            <a:ln w="50760">
              <a:solidFill>
                <a:srgbClr val="f981b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90" name="Group 5"/>
          <p:cNvGrpSpPr/>
          <p:nvPr/>
        </p:nvGrpSpPr>
        <p:grpSpPr>
          <a:xfrm>
            <a:off x="18361800" y="1231200"/>
            <a:ext cx="4792680" cy="11250720"/>
            <a:chOff x="18361800" y="1231200"/>
            <a:chExt cx="4792680" cy="11250720"/>
          </a:xfrm>
        </p:grpSpPr>
        <p:pic>
          <p:nvPicPr>
            <p:cNvPr id="91" name="image6.png" descr=""/>
            <p:cNvPicPr/>
            <p:nvPr/>
          </p:nvPicPr>
          <p:blipFill>
            <a:blip r:embed="rId2"/>
            <a:stretch/>
          </p:blipFill>
          <p:spPr>
            <a:xfrm>
              <a:off x="18361800" y="1231200"/>
              <a:ext cx="3659400" cy="112507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2" name="CustomShape 6"/>
            <p:cNvSpPr/>
            <p:nvPr/>
          </p:nvSpPr>
          <p:spPr>
            <a:xfrm>
              <a:off x="19726920" y="2911680"/>
              <a:ext cx="3427560" cy="3427560"/>
            </a:xfrm>
            <a:prstGeom prst="ellipse">
              <a:avLst/>
            </a:prstGeom>
            <a:solidFill>
              <a:srgbClr val="eaeaea"/>
            </a:solidFill>
            <a:ln w="76320">
              <a:solidFill>
                <a:srgbClr val="e4307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93" name="CustomShape 7"/>
          <p:cNvSpPr/>
          <p:nvPr/>
        </p:nvSpPr>
        <p:spPr>
          <a:xfrm>
            <a:off x="18892800" y="3842640"/>
            <a:ext cx="509508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e43078"/>
                </a:solidFill>
                <a:latin typeface="Arial"/>
                <a:ea typeface="Arial"/>
              </a:rPr>
              <a:t>ŽIVOTNÁ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e43078"/>
                </a:solidFill>
                <a:latin typeface="Arial"/>
                <a:ea typeface="Arial"/>
              </a:rPr>
              <a:t>ČINNOSŤ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e43078"/>
                </a:solidFill>
                <a:latin typeface="Arial"/>
                <a:ea typeface="Arial"/>
              </a:rPr>
              <a:t>ORGANIZMU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" name="Group 8"/>
          <p:cNvGrpSpPr/>
          <p:nvPr/>
        </p:nvGrpSpPr>
        <p:grpSpPr>
          <a:xfrm>
            <a:off x="14128920" y="4565160"/>
            <a:ext cx="3618360" cy="2327040"/>
            <a:chOff x="14128920" y="4565160"/>
            <a:chExt cx="3618360" cy="2327040"/>
          </a:xfrm>
        </p:grpSpPr>
        <p:sp>
          <p:nvSpPr>
            <p:cNvPr id="95" name="CustomShape 9"/>
            <p:cNvSpPr/>
            <p:nvPr/>
          </p:nvSpPr>
          <p:spPr>
            <a:xfrm>
              <a:off x="14357520" y="5466960"/>
              <a:ext cx="3389760" cy="658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e43078"/>
                  </a:solidFill>
                  <a:latin typeface="Arial"/>
                  <a:ea typeface="Arial"/>
                </a:rPr>
                <a:t>VZDUCH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" name="CustomShape 10"/>
            <p:cNvSpPr/>
            <p:nvPr/>
          </p:nvSpPr>
          <p:spPr>
            <a:xfrm>
              <a:off x="14128920" y="4565160"/>
              <a:ext cx="2327040" cy="2327040"/>
            </a:xfrm>
            <a:prstGeom prst="ellipse">
              <a:avLst/>
            </a:prstGeom>
            <a:noFill/>
            <a:ln w="50760">
              <a:solidFill>
                <a:srgbClr val="f981b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97" name="Group 11"/>
          <p:cNvGrpSpPr/>
          <p:nvPr/>
        </p:nvGrpSpPr>
        <p:grpSpPr>
          <a:xfrm>
            <a:off x="15913080" y="8938440"/>
            <a:ext cx="3726360" cy="1959480"/>
            <a:chOff x="15913080" y="8938440"/>
            <a:chExt cx="3726360" cy="1959480"/>
          </a:xfrm>
        </p:grpSpPr>
        <p:sp>
          <p:nvSpPr>
            <p:cNvPr id="98" name="CustomShape 12"/>
            <p:cNvSpPr/>
            <p:nvPr/>
          </p:nvSpPr>
          <p:spPr>
            <a:xfrm>
              <a:off x="16249680" y="9630720"/>
              <a:ext cx="3389760" cy="658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e43078"/>
                  </a:solidFill>
                  <a:latin typeface="Arial"/>
                  <a:ea typeface="Arial"/>
                </a:rPr>
                <a:t>VODA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CustomShape 13"/>
            <p:cNvSpPr/>
            <p:nvPr/>
          </p:nvSpPr>
          <p:spPr>
            <a:xfrm>
              <a:off x="15913080" y="8938440"/>
              <a:ext cx="1959480" cy="1959480"/>
            </a:xfrm>
            <a:prstGeom prst="ellipse">
              <a:avLst/>
            </a:prstGeom>
            <a:noFill/>
            <a:ln w="50760">
              <a:solidFill>
                <a:srgbClr val="f981b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5.png" descr=""/>
          <p:cNvPicPr/>
          <p:nvPr/>
        </p:nvPicPr>
        <p:blipFill>
          <a:blip r:embed="rId1"/>
          <a:stretch/>
        </p:blipFill>
        <p:spPr>
          <a:xfrm>
            <a:off x="0" y="0"/>
            <a:ext cx="24381000" cy="13713120"/>
          </a:xfrm>
          <a:prstGeom prst="rect">
            <a:avLst/>
          </a:prstGeom>
          <a:ln w="12600"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1919880" y="1060560"/>
            <a:ext cx="870984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e0397a"/>
                </a:solidFill>
                <a:latin typeface="Arial"/>
                <a:ea typeface="Arial"/>
              </a:rPr>
              <a:t>Coral Detox plus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6418080" y="4072680"/>
            <a:ext cx="8051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Na odstránenie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de3d7b"/>
                </a:solidFill>
                <a:latin typeface="Arial"/>
                <a:ea typeface="Arial"/>
              </a:rPr>
              <a:t>vo vode rozpustných</a:t>
            </a: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toxínov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17678880" y="4072680"/>
            <a:ext cx="8051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Na odstráneniue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e23579"/>
                </a:solidFill>
                <a:latin typeface="Arial"/>
                <a:ea typeface="Arial"/>
              </a:rPr>
              <a:t>v tukoch rozpustných </a:t>
            </a: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toxínov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image29.png" descr=""/>
          <p:cNvPicPr/>
          <p:nvPr/>
        </p:nvPicPr>
        <p:blipFill>
          <a:blip r:embed="rId2"/>
          <a:stretch/>
        </p:blipFill>
        <p:spPr>
          <a:xfrm>
            <a:off x="1944000" y="3294360"/>
            <a:ext cx="2311560" cy="2939760"/>
          </a:xfrm>
          <a:prstGeom prst="rect">
            <a:avLst/>
          </a:prstGeom>
          <a:ln w="12600">
            <a:noFill/>
          </a:ln>
        </p:spPr>
      </p:pic>
      <p:grpSp>
        <p:nvGrpSpPr>
          <p:cNvPr id="251" name="Group 4"/>
          <p:cNvGrpSpPr/>
          <p:nvPr/>
        </p:nvGrpSpPr>
        <p:grpSpPr>
          <a:xfrm>
            <a:off x="12412440" y="2907000"/>
            <a:ext cx="5013000" cy="3896280"/>
            <a:chOff x="12412440" y="2907000"/>
            <a:chExt cx="5013000" cy="3896280"/>
          </a:xfrm>
        </p:grpSpPr>
        <p:pic>
          <p:nvPicPr>
            <p:cNvPr id="252" name="image30.png" descr=""/>
            <p:cNvPicPr/>
            <p:nvPr/>
          </p:nvPicPr>
          <p:blipFill>
            <a:blip r:embed="rId3"/>
            <a:stretch/>
          </p:blipFill>
          <p:spPr>
            <a:xfrm>
              <a:off x="12412440" y="3479400"/>
              <a:ext cx="2375280" cy="30844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53" name="image31.png" descr=""/>
            <p:cNvPicPr/>
            <p:nvPr/>
          </p:nvPicPr>
          <p:blipFill>
            <a:blip r:embed="rId4"/>
            <a:stretch/>
          </p:blipFill>
          <p:spPr>
            <a:xfrm>
              <a:off x="14424840" y="2907000"/>
              <a:ext cx="3000600" cy="38962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54" name="Line 5"/>
          <p:cNvSpPr/>
          <p:nvPr/>
        </p:nvSpPr>
        <p:spPr>
          <a:xfrm flipV="1">
            <a:off x="11683800" y="2640960"/>
            <a:ext cx="360" cy="9652680"/>
          </a:xfrm>
          <a:prstGeom prst="line">
            <a:avLst/>
          </a:prstGeom>
          <a:ln w="38160">
            <a:solidFill>
              <a:srgbClr val="de3d7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2880000" bIns="288000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5" name="Line 6"/>
          <p:cNvSpPr/>
          <p:nvPr/>
        </p:nvSpPr>
        <p:spPr>
          <a:xfrm>
            <a:off x="1871280" y="7467480"/>
            <a:ext cx="21546720" cy="360"/>
          </a:xfrm>
          <a:prstGeom prst="line">
            <a:avLst/>
          </a:prstGeom>
          <a:ln w="38160">
            <a:solidFill>
              <a:srgbClr val="de3d7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6" name="CustomShape 7"/>
          <p:cNvSpPr/>
          <p:nvPr/>
        </p:nvSpPr>
        <p:spPr>
          <a:xfrm>
            <a:off x="6706080" y="929448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pre výživu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mikroflóry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ustomShape 8"/>
          <p:cNvSpPr/>
          <p:nvPr/>
        </p:nvSpPr>
        <p:spPr>
          <a:xfrm>
            <a:off x="17678880" y="929448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pre zdravie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buniek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8" name="Group 9"/>
          <p:cNvGrpSpPr/>
          <p:nvPr/>
        </p:nvGrpSpPr>
        <p:grpSpPr>
          <a:xfrm>
            <a:off x="12390480" y="7120080"/>
            <a:ext cx="5057280" cy="5916240"/>
            <a:chOff x="12390480" y="7120080"/>
            <a:chExt cx="5057280" cy="5916240"/>
          </a:xfrm>
        </p:grpSpPr>
        <p:pic>
          <p:nvPicPr>
            <p:cNvPr id="259" name="image39.png" descr=""/>
            <p:cNvPicPr/>
            <p:nvPr/>
          </p:nvPicPr>
          <p:blipFill>
            <a:blip r:embed="rId5"/>
            <a:stretch/>
          </p:blipFill>
          <p:spPr>
            <a:xfrm>
              <a:off x="12390480" y="7120080"/>
              <a:ext cx="3764160" cy="59162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0" name="image39.png" descr=""/>
            <p:cNvPicPr/>
            <p:nvPr/>
          </p:nvPicPr>
          <p:blipFill>
            <a:blip r:embed="rId6"/>
            <a:stretch/>
          </p:blipFill>
          <p:spPr>
            <a:xfrm>
              <a:off x="13683600" y="7120080"/>
              <a:ext cx="3764160" cy="591624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261" name="image26.png" descr=""/>
          <p:cNvPicPr/>
          <p:nvPr/>
        </p:nvPicPr>
        <p:blipFill>
          <a:blip r:embed="rId7"/>
          <a:stretch/>
        </p:blipFill>
        <p:spPr>
          <a:xfrm>
            <a:off x="2611080" y="8128800"/>
            <a:ext cx="3075480" cy="3993480"/>
          </a:xfrm>
          <a:prstGeom prst="rect">
            <a:avLst/>
          </a:prstGeom>
          <a:ln w="12600">
            <a:noFill/>
          </a:ln>
        </p:spPr>
      </p:pic>
      <p:pic>
        <p:nvPicPr>
          <p:cNvPr id="262" name="image24.png" descr=""/>
          <p:cNvPicPr/>
          <p:nvPr/>
        </p:nvPicPr>
        <p:blipFill>
          <a:blip r:embed="rId8"/>
          <a:stretch/>
        </p:blipFill>
        <p:spPr>
          <a:xfrm>
            <a:off x="4782960" y="3590280"/>
            <a:ext cx="1395720" cy="26312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3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64" name="CustomShape 1"/>
          <p:cNvSpPr/>
          <p:nvPr/>
        </p:nvSpPr>
        <p:spPr>
          <a:xfrm>
            <a:off x="1920240" y="1060560"/>
            <a:ext cx="485892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PentoKan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1905480" y="25995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pre zdravie buniek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organizmu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1905480" y="4885560"/>
            <a:ext cx="9035280" cy="5579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Zdroj makroelementu draslíka – je nevyhnutným účastníkom vnutribunkového metabolizmu.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Aktívne zloženie s vitamínom C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a ribózou pre efektívne dodávanie 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asimiláciu draslíka.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Podporuje energetický metabolizmus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a zdravie organizmu.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image39.png" descr=""/>
          <p:cNvPicPr/>
          <p:nvPr/>
        </p:nvPicPr>
        <p:blipFill>
          <a:blip r:embed="rId2"/>
          <a:stretch/>
        </p:blipFill>
        <p:spPr>
          <a:xfrm>
            <a:off x="14000040" y="-292320"/>
            <a:ext cx="8871480" cy="139424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3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69" name="CustomShape 1"/>
          <p:cNvSpPr/>
          <p:nvPr/>
        </p:nvSpPr>
        <p:spPr>
          <a:xfrm>
            <a:off x="1919880" y="1060560"/>
            <a:ext cx="731088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Coral Alfalfa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1905480" y="259956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na výživu črevnej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a81756"/>
                </a:solidFill>
                <a:latin typeface="Arial"/>
                <a:ea typeface="Arial"/>
              </a:rPr>
              <a:t>mikroflóry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1905480" y="4885560"/>
            <a:ext cx="9035280" cy="3888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Zdroj vlákniny, ktorá je v dnešnej strave tak vzácna.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Zdroj vitamínov a minerálov prírodného pôvodu.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4760">
              <a:lnSpc>
                <a:spcPct val="100000"/>
              </a:lnSpc>
              <a:spcBef>
                <a:spcPts val="601"/>
              </a:spcBef>
              <a:buClr>
                <a:srgbClr val="535353"/>
              </a:buClr>
              <a:buSzPct val="150000"/>
              <a:buFont typeface="Arial"/>
              <a:buChar char="•"/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Pomáha detoxikacii organizmu.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image26.png" descr=""/>
          <p:cNvPicPr/>
          <p:nvPr/>
        </p:nvPicPr>
        <p:blipFill>
          <a:blip r:embed="rId2"/>
          <a:stretch/>
        </p:blipFill>
        <p:spPr>
          <a:xfrm>
            <a:off x="15177240" y="2527920"/>
            <a:ext cx="6518520" cy="84639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1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7602840" y="1060560"/>
            <a:ext cx="917640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 algn="ctr"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ffffff"/>
                </a:solidFill>
                <a:latin typeface="Arial"/>
                <a:ea typeface="Arial"/>
              </a:rPr>
              <a:t>CORAL DETOX plus 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1382760" y="5651640"/>
            <a:ext cx="8051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ochrana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od oxidačného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stressu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image34.png" descr=""/>
          <p:cNvPicPr/>
          <p:nvPr/>
        </p:nvPicPr>
        <p:blipFill>
          <a:blip r:embed="rId2"/>
          <a:stretch/>
        </p:blipFill>
        <p:spPr>
          <a:xfrm>
            <a:off x="4266720" y="3168720"/>
            <a:ext cx="2283120" cy="2283120"/>
          </a:xfrm>
          <a:prstGeom prst="rect">
            <a:avLst/>
          </a:prstGeom>
          <a:ln w="12600">
            <a:noFill/>
          </a:ln>
        </p:spPr>
      </p:pic>
      <p:pic>
        <p:nvPicPr>
          <p:cNvPr id="277" name="image35.png" descr=""/>
          <p:cNvPicPr/>
          <p:nvPr/>
        </p:nvPicPr>
        <p:blipFill>
          <a:blip r:embed="rId3"/>
          <a:stretch/>
        </p:blipFill>
        <p:spPr>
          <a:xfrm>
            <a:off x="11046240" y="3168720"/>
            <a:ext cx="2288880" cy="2283120"/>
          </a:xfrm>
          <a:prstGeom prst="rect">
            <a:avLst/>
          </a:prstGeom>
          <a:ln w="12600">
            <a:noFill/>
          </a:ln>
        </p:spPr>
      </p:pic>
      <p:pic>
        <p:nvPicPr>
          <p:cNvPr id="278" name="image36.png" descr=""/>
          <p:cNvPicPr/>
          <p:nvPr/>
        </p:nvPicPr>
        <p:blipFill>
          <a:blip r:embed="rId4"/>
          <a:stretch/>
        </p:blipFill>
        <p:spPr>
          <a:xfrm>
            <a:off x="7001280" y="7873560"/>
            <a:ext cx="2283120" cy="2283120"/>
          </a:xfrm>
          <a:prstGeom prst="rect">
            <a:avLst/>
          </a:prstGeom>
          <a:ln w="12600">
            <a:noFill/>
          </a:ln>
        </p:spPr>
      </p:pic>
      <p:pic>
        <p:nvPicPr>
          <p:cNvPr id="279" name="image37.png" descr=""/>
          <p:cNvPicPr/>
          <p:nvPr/>
        </p:nvPicPr>
        <p:blipFill>
          <a:blip r:embed="rId5"/>
          <a:stretch/>
        </p:blipFill>
        <p:spPr>
          <a:xfrm>
            <a:off x="17831160" y="3168720"/>
            <a:ext cx="2283120" cy="2283120"/>
          </a:xfrm>
          <a:prstGeom prst="rect">
            <a:avLst/>
          </a:prstGeom>
          <a:ln w="12600">
            <a:noFill/>
          </a:ln>
        </p:spPr>
      </p:pic>
      <p:sp>
        <p:nvSpPr>
          <p:cNvPr id="280" name="CustomShape 3"/>
          <p:cNvSpPr/>
          <p:nvPr/>
        </p:nvSpPr>
        <p:spPr>
          <a:xfrm>
            <a:off x="8164800" y="588672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optimalizácia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zažívacích ťažkostí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4117320" y="10382040"/>
            <a:ext cx="8051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zvýšenie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efektívnosti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a odolnosť proti zaťaženiu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14947200" y="5886720"/>
            <a:ext cx="8051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Aktívna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dlhovekosť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image41.png" descr=""/>
          <p:cNvPicPr/>
          <p:nvPr/>
        </p:nvPicPr>
        <p:blipFill>
          <a:blip r:embed="rId6"/>
          <a:stretch/>
        </p:blipFill>
        <p:spPr>
          <a:xfrm>
            <a:off x="15668280" y="7873560"/>
            <a:ext cx="2283120" cy="2283120"/>
          </a:xfrm>
          <a:prstGeom prst="rect">
            <a:avLst/>
          </a:prstGeom>
          <a:ln w="12600">
            <a:noFill/>
          </a:ln>
        </p:spPr>
      </p:pic>
      <p:sp>
        <p:nvSpPr>
          <p:cNvPr id="284" name="CustomShape 6"/>
          <p:cNvSpPr/>
          <p:nvPr/>
        </p:nvSpPr>
        <p:spPr>
          <a:xfrm>
            <a:off x="12783960" y="10382040"/>
            <a:ext cx="8051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dodatočný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zdroj vitamínov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ffffff"/>
                </a:solidFill>
                <a:latin typeface="Arial"/>
                <a:ea typeface="Arial"/>
              </a:rPr>
              <a:t>a minerálov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0" y="2160"/>
            <a:ext cx="24380280" cy="13713840"/>
          </a:xfrm>
          <a:prstGeom prst="rect">
            <a:avLst/>
          </a:prstGeom>
          <a:ln w="0"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1485000" y="1800000"/>
            <a:ext cx="9315000" cy="1542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9000" spc="-1" strike="noStrike">
                <a:solidFill>
                  <a:srgbClr val="ffffff"/>
                </a:solidFill>
                <a:latin typeface="Arial"/>
                <a:ea typeface="DejaVu Sans"/>
              </a:rPr>
              <a:t>Coral Detox Plus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1581480" y="5234040"/>
            <a:ext cx="5034240" cy="3583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BONUSOVÉ BODY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KLUBOVÁ CENA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>
                <a:solidFill>
                  <a:srgbClr val="535353"/>
                </a:solidFill>
                <a:latin typeface="Arial"/>
                <a:ea typeface="Arial"/>
              </a:rPr>
              <a:t>MALOOBCHODNÁ CENA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7239960" y="5045760"/>
            <a:ext cx="90540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5200" spc="-1" strike="noStrike">
                <a:solidFill>
                  <a:srgbClr val="ffffff"/>
                </a:solidFill>
                <a:latin typeface="Arial"/>
                <a:ea typeface="Arial"/>
              </a:rPr>
              <a:t>83</a:t>
            </a:r>
            <a:endParaRPr b="0" lang="ru-RU" sz="5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>
            <a:off x="7157880" y="7850880"/>
            <a:ext cx="310788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5200" spc="-1" strike="noStrike">
                <a:solidFill>
                  <a:srgbClr val="ffffff"/>
                </a:solidFill>
                <a:latin typeface="Arial"/>
                <a:ea typeface="Arial"/>
              </a:rPr>
              <a:t>128,352 €</a:t>
            </a:r>
            <a:endParaRPr b="0" lang="ru-RU" sz="5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0" name="CustomShape 5"/>
          <p:cNvSpPr/>
          <p:nvPr/>
        </p:nvSpPr>
        <p:spPr>
          <a:xfrm>
            <a:off x="7170840" y="6438240"/>
            <a:ext cx="2740320" cy="963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5200" spc="-1" strike="noStrike">
                <a:solidFill>
                  <a:srgbClr val="ffffff"/>
                </a:solidFill>
                <a:latin typeface="Arial"/>
                <a:ea typeface="Arial"/>
              </a:rPr>
              <a:t>106,96 €</a:t>
            </a:r>
            <a:endParaRPr b="0" lang="ru-RU" sz="5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1" name="CustomShape 6"/>
          <p:cNvSpPr/>
          <p:nvPr/>
        </p:nvSpPr>
        <p:spPr>
          <a:xfrm>
            <a:off x="7144920" y="4965840"/>
            <a:ext cx="1068840" cy="1068840"/>
          </a:xfrm>
          <a:prstGeom prst="ellipse">
            <a:avLst/>
          </a:pr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-36720" y="-50760"/>
            <a:ext cx="24454440" cy="13814640"/>
          </a:xfrm>
          <a:prstGeom prst="rect">
            <a:avLst/>
          </a:prstGeom>
          <a:solidFill>
            <a:srgbClr val="e43078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7526880" y="5844960"/>
            <a:ext cx="9906480" cy="1109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40000"/>
              </a:lnSpc>
            </a:pPr>
            <a:r>
              <a:rPr b="1" lang="sk-SK" sz="4400" spc="-1" strike="noStrike" cap="all">
                <a:solidFill>
                  <a:srgbClr val="ffffff"/>
                </a:solidFill>
                <a:latin typeface="Arial"/>
                <a:ea typeface="Arial"/>
              </a:rPr>
              <a:t>AKTIVÁCIA PRÍRODNÉHO ČISTENIA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image2.png" descr=""/>
          <p:cNvPicPr/>
          <p:nvPr/>
        </p:nvPicPr>
        <p:blipFill>
          <a:blip r:embed="rId1"/>
          <a:stretch/>
        </p:blipFill>
        <p:spPr>
          <a:xfrm>
            <a:off x="9607680" y="8436240"/>
            <a:ext cx="5166000" cy="9064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7.png" descr=""/>
          <p:cNvPicPr/>
          <p:nvPr/>
        </p:nvPicPr>
        <p:blipFill>
          <a:blip r:embed="rId1"/>
          <a:stretch/>
        </p:blipFill>
        <p:spPr>
          <a:xfrm>
            <a:off x="0" y="0"/>
            <a:ext cx="24381000" cy="13713120"/>
          </a:xfrm>
          <a:prstGeom prst="rect">
            <a:avLst/>
          </a:prstGeom>
          <a:ln w="12600">
            <a:noFill/>
          </a:ln>
        </p:spPr>
      </p:pic>
      <p:pic>
        <p:nvPicPr>
          <p:cNvPr id="101" name="image8.png" descr=""/>
          <p:cNvPicPr/>
          <p:nvPr/>
        </p:nvPicPr>
        <p:blipFill>
          <a:blip r:embed="rId2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2877480" y="1060560"/>
            <a:ext cx="18629640" cy="2382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 algn="ctr">
              <a:lnSpc>
                <a:spcPct val="110000"/>
              </a:lnSpc>
            </a:pPr>
            <a:r>
              <a:rPr b="1" lang="sk-SK" sz="6600" spc="-1" strike="noStrike">
                <a:solidFill>
                  <a:srgbClr val="000000"/>
                </a:solidFill>
                <a:latin typeface="Arial"/>
                <a:ea typeface="Arial"/>
              </a:rPr>
              <a:t>TOXÍNY VSTUPUJÚ DO ORGANIZMU </a:t>
            </a:r>
            <a:r>
              <a:rPr b="1" lang="sk-SK" sz="6600" spc="-1" strike="noStrike" cap="all">
                <a:solidFill>
                  <a:srgbClr val="a61c56"/>
                </a:solidFill>
                <a:latin typeface="Arial"/>
                <a:ea typeface="Arial"/>
              </a:rPr>
              <a:t>ZVONKA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000000"/>
                </a:solidFill>
                <a:latin typeface="Arial"/>
                <a:ea typeface="Arial"/>
              </a:rPr>
              <a:t>A VYTVÁRAJÚ SA </a:t>
            </a:r>
            <a:r>
              <a:rPr b="1" lang="sk-SK" sz="6600" spc="-1" strike="noStrike" cap="all">
                <a:solidFill>
                  <a:srgbClr val="a61c56"/>
                </a:solidFill>
                <a:latin typeface="Arial"/>
                <a:ea typeface="Arial"/>
              </a:rPr>
              <a:t>Vo vnútri</a:t>
            </a:r>
            <a:r>
              <a:rPr b="1" lang="sk-SK" sz="6600" spc="-1" strike="noStrike" cap="all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15615000" y="9894960"/>
            <a:ext cx="3382200" cy="1176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50000"/>
              </a:lnSpc>
            </a:pPr>
            <a:r>
              <a:rPr b="0" lang="sk-SK" sz="4400" spc="-1" strike="noStrike" cap="all">
                <a:solidFill>
                  <a:srgbClr val="a81756"/>
                </a:solidFill>
                <a:latin typeface="Arial Black"/>
                <a:ea typeface="Arial Black"/>
              </a:rPr>
              <a:t>exotoxín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CustomShape 3"/>
          <p:cNvSpPr/>
          <p:nvPr/>
        </p:nvSpPr>
        <p:spPr>
          <a:xfrm>
            <a:off x="5345640" y="9894240"/>
            <a:ext cx="3866760" cy="1176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50000"/>
              </a:lnSpc>
            </a:pPr>
            <a:r>
              <a:rPr b="0" lang="sk-SK" sz="4400" spc="-1" strike="noStrike" cap="all">
                <a:solidFill>
                  <a:srgbClr val="a81756"/>
                </a:solidFill>
                <a:latin typeface="Arial Black"/>
                <a:ea typeface="Arial Black"/>
              </a:rPr>
              <a:t>ENDOtoxín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" name="Group 4"/>
          <p:cNvGrpSpPr/>
          <p:nvPr/>
        </p:nvGrpSpPr>
        <p:grpSpPr>
          <a:xfrm>
            <a:off x="15302880" y="5565960"/>
            <a:ext cx="4003560" cy="4003560"/>
            <a:chOff x="15302880" y="5565960"/>
            <a:chExt cx="4003560" cy="4003560"/>
          </a:xfrm>
        </p:grpSpPr>
        <p:pic>
          <p:nvPicPr>
            <p:cNvPr id="106" name="image9.png" descr=""/>
            <p:cNvPicPr/>
            <p:nvPr/>
          </p:nvPicPr>
          <p:blipFill>
            <a:blip r:embed="rId3"/>
            <a:stretch/>
          </p:blipFill>
          <p:spPr>
            <a:xfrm>
              <a:off x="15838200" y="6069240"/>
              <a:ext cx="2932560" cy="2996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7" name="CustomShape 5"/>
            <p:cNvSpPr/>
            <p:nvPr/>
          </p:nvSpPr>
          <p:spPr>
            <a:xfrm>
              <a:off x="15302880" y="5565960"/>
              <a:ext cx="4003560" cy="4003560"/>
            </a:xfrm>
            <a:prstGeom prst="ellipse">
              <a:avLst/>
            </a:prstGeom>
            <a:noFill/>
            <a:ln w="76320">
              <a:solidFill>
                <a:srgbClr val="e4307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08" name="CustomShape 6"/>
          <p:cNvSpPr/>
          <p:nvPr/>
        </p:nvSpPr>
        <p:spPr>
          <a:xfrm>
            <a:off x="4955760" y="10958400"/>
            <a:ext cx="466776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000000"/>
                </a:solidFill>
                <a:latin typeface="Arial"/>
                <a:ea typeface="Arial"/>
              </a:rPr>
              <a:t>Vytvára sa vo vnútri organizmu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9" name="Group 7"/>
          <p:cNvGrpSpPr/>
          <p:nvPr/>
        </p:nvGrpSpPr>
        <p:grpSpPr>
          <a:xfrm>
            <a:off x="5288040" y="5565960"/>
            <a:ext cx="4003560" cy="4003560"/>
            <a:chOff x="5288040" y="5565960"/>
            <a:chExt cx="4003560" cy="4003560"/>
          </a:xfrm>
        </p:grpSpPr>
        <p:pic>
          <p:nvPicPr>
            <p:cNvPr id="110" name="image10.png" descr=""/>
            <p:cNvPicPr/>
            <p:nvPr/>
          </p:nvPicPr>
          <p:blipFill>
            <a:blip r:embed="rId4"/>
            <a:stretch/>
          </p:blipFill>
          <p:spPr>
            <a:xfrm>
              <a:off x="5823360" y="6172560"/>
              <a:ext cx="2932560" cy="254556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11" name="CustomShape 8"/>
            <p:cNvSpPr/>
            <p:nvPr/>
          </p:nvSpPr>
          <p:spPr>
            <a:xfrm>
              <a:off x="5288040" y="5565960"/>
              <a:ext cx="4003560" cy="4003560"/>
            </a:xfrm>
            <a:prstGeom prst="ellipse">
              <a:avLst/>
            </a:prstGeom>
            <a:noFill/>
            <a:ln w="76320">
              <a:solidFill>
                <a:srgbClr val="e4307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12" name="CustomShape 9"/>
          <p:cNvSpPr/>
          <p:nvPr/>
        </p:nvSpPr>
        <p:spPr>
          <a:xfrm>
            <a:off x="15021720" y="10958400"/>
            <a:ext cx="466776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000000"/>
                </a:solidFill>
                <a:latin typeface="Arial"/>
                <a:ea typeface="Arial"/>
              </a:rPr>
              <a:t>dostáva sa do organizmu zvonka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Line 10"/>
          <p:cNvSpPr/>
          <p:nvPr/>
        </p:nvSpPr>
        <p:spPr>
          <a:xfrm flipV="1">
            <a:off x="12191760" y="6171840"/>
            <a:ext cx="360" cy="1975680"/>
          </a:xfrm>
          <a:prstGeom prst="line">
            <a:avLst/>
          </a:prstGeom>
          <a:ln w="63360">
            <a:solidFill>
              <a:srgbClr val="e4307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975680" bIns="197568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5.png" descr=""/>
          <p:cNvPicPr/>
          <p:nvPr/>
        </p:nvPicPr>
        <p:blipFill>
          <a:blip r:embed="rId1"/>
          <a:stretch/>
        </p:blipFill>
        <p:spPr>
          <a:xfrm>
            <a:off x="0" y="0"/>
            <a:ext cx="24381000" cy="13713120"/>
          </a:xfrm>
          <a:prstGeom prst="rect">
            <a:avLst/>
          </a:prstGeom>
          <a:ln w="12600"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2795040" y="1060560"/>
            <a:ext cx="957852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000000"/>
                </a:solidFill>
                <a:latin typeface="Arial"/>
                <a:ea typeface="Arial"/>
              </a:rPr>
              <a:t>Čo je o nich známe?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4373720" y="9171720"/>
            <a:ext cx="6989400" cy="1176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50000"/>
              </a:lnSpc>
            </a:pPr>
            <a:r>
              <a:rPr b="0" lang="sk-SK" sz="4400" spc="-1" strike="noStrike" cap="all">
                <a:solidFill>
                  <a:srgbClr val="6a6e83"/>
                </a:solidFill>
                <a:latin typeface="Arial Black"/>
                <a:ea typeface="Arial Black"/>
              </a:rPr>
              <a:t>rozpustné vo vode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7" name="Group 3"/>
          <p:cNvGrpSpPr/>
          <p:nvPr/>
        </p:nvGrpSpPr>
        <p:grpSpPr>
          <a:xfrm>
            <a:off x="1865880" y="4456800"/>
            <a:ext cx="9935280" cy="4743000"/>
            <a:chOff x="1865880" y="4456800"/>
            <a:chExt cx="9935280" cy="4743000"/>
          </a:xfrm>
        </p:grpSpPr>
        <p:sp>
          <p:nvSpPr>
            <p:cNvPr id="118" name="CustomShape 4"/>
            <p:cNvSpPr/>
            <p:nvPr/>
          </p:nvSpPr>
          <p:spPr>
            <a:xfrm>
              <a:off x="5700240" y="4456800"/>
              <a:ext cx="6100920" cy="47430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5680" rIns="85680" tIns="85680" bIns="85680" anchor="t">
              <a:spAutoFit/>
            </a:bodyPr>
            <a:p>
              <a:pPr>
                <a:lnSpc>
                  <a:spcPct val="150000"/>
                </a:lnSpc>
              </a:pPr>
              <a:r>
                <a:rPr b="0" lang="sk-SK" sz="20000" spc="-1" strike="noStrike" cap="all">
                  <a:solidFill>
                    <a:srgbClr val="f8bc3b"/>
                  </a:solidFill>
                  <a:latin typeface="Arial Black"/>
                  <a:ea typeface="Arial Black"/>
                </a:rPr>
                <a:t>20%</a:t>
              </a:r>
              <a:endParaRPr b="0" lang="ru-RU" sz="20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9" name="image11.png" descr=""/>
            <p:cNvPicPr/>
            <p:nvPr/>
          </p:nvPicPr>
          <p:blipFill>
            <a:blip r:embed="rId2"/>
            <a:stretch/>
          </p:blipFill>
          <p:spPr>
            <a:xfrm>
              <a:off x="1865880" y="4456800"/>
              <a:ext cx="3641040" cy="375012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120" name="Group 5"/>
          <p:cNvGrpSpPr/>
          <p:nvPr/>
        </p:nvGrpSpPr>
        <p:grpSpPr>
          <a:xfrm>
            <a:off x="14217480" y="4050720"/>
            <a:ext cx="9185760" cy="5149080"/>
            <a:chOff x="14217480" y="4050720"/>
            <a:chExt cx="9185760" cy="5149080"/>
          </a:xfrm>
        </p:grpSpPr>
        <p:pic>
          <p:nvPicPr>
            <p:cNvPr id="121" name="image12.png" descr=""/>
            <p:cNvPicPr/>
            <p:nvPr/>
          </p:nvPicPr>
          <p:blipFill>
            <a:blip r:embed="rId3"/>
            <a:stretch/>
          </p:blipFill>
          <p:spPr>
            <a:xfrm>
              <a:off x="14217480" y="4050720"/>
              <a:ext cx="2789640" cy="456156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22" name="CustomShape 6"/>
            <p:cNvSpPr/>
            <p:nvPr/>
          </p:nvSpPr>
          <p:spPr>
            <a:xfrm>
              <a:off x="17302320" y="4456800"/>
              <a:ext cx="6100920" cy="47430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5680" rIns="85680" tIns="85680" bIns="85680" anchor="t">
              <a:spAutoFit/>
            </a:bodyPr>
            <a:p>
              <a:pPr>
                <a:lnSpc>
                  <a:spcPct val="150000"/>
                </a:lnSpc>
              </a:pPr>
              <a:r>
                <a:rPr b="0" lang="sk-SK" sz="20000" spc="-1" strike="noStrike" cap="all">
                  <a:solidFill>
                    <a:srgbClr val="3b76fb"/>
                  </a:solidFill>
                  <a:latin typeface="Arial Black"/>
                  <a:ea typeface="Arial Black"/>
                </a:rPr>
                <a:t>80%</a:t>
              </a:r>
              <a:endParaRPr b="0" lang="ru-RU" sz="20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3" name="CustomShape 7"/>
          <p:cNvSpPr/>
          <p:nvPr/>
        </p:nvSpPr>
        <p:spPr>
          <a:xfrm>
            <a:off x="2147040" y="9171720"/>
            <a:ext cx="6623640" cy="1176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50000"/>
              </a:lnSpc>
            </a:pPr>
            <a:r>
              <a:rPr b="0" lang="sk-SK" sz="4400" spc="-1" strike="noStrike" cap="all">
                <a:solidFill>
                  <a:srgbClr val="6a6e83"/>
                </a:solidFill>
                <a:latin typeface="Arial Black"/>
                <a:ea typeface="Arial Black"/>
              </a:rPr>
              <a:t>v tuku rozpustné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Line 8"/>
          <p:cNvSpPr/>
          <p:nvPr/>
        </p:nvSpPr>
        <p:spPr>
          <a:xfrm flipV="1">
            <a:off x="12699720" y="4400280"/>
            <a:ext cx="360" cy="3865320"/>
          </a:xfrm>
          <a:prstGeom prst="line">
            <a:avLst/>
          </a:prstGeom>
          <a:ln w="63360">
            <a:solidFill>
              <a:srgbClr val="e4307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2880000" bIns="288000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13.png" descr=""/>
          <p:cNvPicPr/>
          <p:nvPr/>
        </p:nvPicPr>
        <p:blipFill>
          <a:blip r:embed="rId1"/>
          <a:stretch/>
        </p:blipFill>
        <p:spPr>
          <a:xfrm>
            <a:off x="0" y="3600"/>
            <a:ext cx="24381000" cy="13705920"/>
          </a:xfrm>
          <a:prstGeom prst="rect">
            <a:avLst/>
          </a:prstGeom>
          <a:ln w="1260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3316320" y="1060560"/>
            <a:ext cx="11969640" cy="3488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ffffff"/>
                </a:solidFill>
                <a:latin typeface="Arial"/>
                <a:ea typeface="Arial"/>
              </a:rPr>
              <a:t>Ak orgány vylučovacej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ffffff"/>
                </a:solidFill>
                <a:latin typeface="Arial"/>
                <a:ea typeface="Arial"/>
              </a:rPr>
              <a:t>systémy zlyhávajú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f480b4"/>
                </a:solidFill>
                <a:latin typeface="Arial"/>
                <a:ea typeface="Arial"/>
              </a:rPr>
              <a:t>s odstránením toxínov: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image14.png" descr=""/>
          <p:cNvPicPr/>
          <p:nvPr/>
        </p:nvPicPr>
        <p:blipFill>
          <a:blip r:embed="rId2"/>
          <a:stretch/>
        </p:blipFill>
        <p:spPr>
          <a:xfrm>
            <a:off x="17214840" y="1914480"/>
            <a:ext cx="4214160" cy="10581120"/>
          </a:xfrm>
          <a:prstGeom prst="rect">
            <a:avLst/>
          </a:prstGeom>
          <a:ln w="12600"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2084400" y="5095440"/>
            <a:ext cx="9536760" cy="7159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problémy s kožou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tráviace poruchy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ochorenie dýchacích ciest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poškodenie kĺbov a kostí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psychologické poruchy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poruchy krvného tlaku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-gynekologické problémy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opuchy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70000"/>
              </a:lnSpc>
            </a:pPr>
            <a:r>
              <a:rPr b="1" lang="sk-SK" sz="3000" spc="-1" strike="noStrike">
                <a:solidFill>
                  <a:srgbClr val="ffffff"/>
                </a:solidFill>
                <a:latin typeface="Arial"/>
                <a:ea typeface="Arial"/>
              </a:rPr>
              <a:t>- iné choroby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5.png" descr=""/>
          <p:cNvPicPr/>
          <p:nvPr/>
        </p:nvPicPr>
        <p:blipFill>
          <a:blip r:embed="rId1"/>
          <a:stretch/>
        </p:blipFill>
        <p:spPr>
          <a:xfrm>
            <a:off x="0" y="36000"/>
            <a:ext cx="24381000" cy="13713120"/>
          </a:xfrm>
          <a:prstGeom prst="rect">
            <a:avLst/>
          </a:prstGeom>
          <a:ln w="12600"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3470400" y="1060560"/>
            <a:ext cx="934704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PREČO SA TAK DEJE?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1905480" y="7450920"/>
            <a:ext cx="8051400" cy="2120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Množstvo toxínov generovaných vo vnútri organizmu je príliš vysoká a nedokáže sa s nimi vyrovnať sám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11172240" y="7450920"/>
            <a:ext cx="5522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Agresívny vplyv životného prostredia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18082800" y="7450920"/>
            <a:ext cx="62730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Nedostatok vody v organizme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image15.png" descr=""/>
          <p:cNvPicPr/>
          <p:nvPr/>
        </p:nvPicPr>
        <p:blipFill>
          <a:blip r:embed="rId2"/>
          <a:stretch/>
        </p:blipFill>
        <p:spPr>
          <a:xfrm>
            <a:off x="1997640" y="4684320"/>
            <a:ext cx="2434680" cy="2375280"/>
          </a:xfrm>
          <a:prstGeom prst="rect">
            <a:avLst/>
          </a:prstGeom>
          <a:ln w="12600">
            <a:noFill/>
          </a:ln>
        </p:spPr>
      </p:pic>
      <p:pic>
        <p:nvPicPr>
          <p:cNvPr id="135" name="image16.png" descr=""/>
          <p:cNvPicPr/>
          <p:nvPr/>
        </p:nvPicPr>
        <p:blipFill>
          <a:blip r:embed="rId3"/>
          <a:stretch/>
        </p:blipFill>
        <p:spPr>
          <a:xfrm>
            <a:off x="18196560" y="4701240"/>
            <a:ext cx="1585440" cy="2342160"/>
          </a:xfrm>
          <a:prstGeom prst="rect">
            <a:avLst/>
          </a:prstGeom>
          <a:ln w="12600">
            <a:noFill/>
          </a:ln>
        </p:spPr>
      </p:pic>
      <p:pic>
        <p:nvPicPr>
          <p:cNvPr id="136" name="image17.png" descr=""/>
          <p:cNvPicPr/>
          <p:nvPr/>
        </p:nvPicPr>
        <p:blipFill>
          <a:blip r:embed="rId4"/>
          <a:stretch/>
        </p:blipFill>
        <p:spPr>
          <a:xfrm>
            <a:off x="11334240" y="4677120"/>
            <a:ext cx="2184480" cy="22809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5.png" descr=""/>
          <p:cNvPicPr/>
          <p:nvPr/>
        </p:nvPicPr>
        <p:blipFill>
          <a:blip r:embed="rId1"/>
          <a:stretch/>
        </p:blipFill>
        <p:spPr>
          <a:xfrm>
            <a:off x="0" y="0"/>
            <a:ext cx="24381000" cy="13713120"/>
          </a:xfrm>
          <a:prstGeom prst="rect">
            <a:avLst/>
          </a:prstGeom>
          <a:ln w="12600"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2962800" y="1060560"/>
            <a:ext cx="10481040" cy="1276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6600" spc="-1" strike="noStrike" cap="all">
                <a:solidFill>
                  <a:srgbClr val="e0397a"/>
                </a:solidFill>
                <a:latin typeface="Arial"/>
                <a:ea typeface="Arial"/>
              </a:rPr>
              <a:t>Symptómy </a:t>
            </a:r>
            <a:r>
              <a:rPr b="1" lang="sk-SK" sz="6600" spc="-1" strike="noStrike" cap="all">
                <a:solidFill>
                  <a:srgbClr val="535353"/>
                </a:solidFill>
                <a:latin typeface="Arial"/>
                <a:ea typeface="Arial"/>
              </a:rPr>
              <a:t>intoxikácii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6515000" y="4099680"/>
            <a:ext cx="396216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zhoršenie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chronických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chorôb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16513920" y="8471520"/>
            <a:ext cx="337068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Poškodenie nervového systému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20142000" y="7536960"/>
            <a:ext cx="3623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Nevratné zmeny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v orgánoch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3644280" y="4403160"/>
            <a:ext cx="3362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celková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únava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3639960" y="8226720"/>
            <a:ext cx="3370680" cy="2120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bolestivý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v kĺboch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a bolesť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vo svaloch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7"/>
          <p:cNvSpPr/>
          <p:nvPr/>
        </p:nvSpPr>
        <p:spPr>
          <a:xfrm>
            <a:off x="9520560" y="8757360"/>
            <a:ext cx="4334400" cy="114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Alergické reakcie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CustomShape 8"/>
          <p:cNvSpPr/>
          <p:nvPr/>
        </p:nvSpPr>
        <p:spPr>
          <a:xfrm>
            <a:off x="9535680" y="4223160"/>
            <a:ext cx="3623400" cy="163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objavenie sa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chronických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k-SK" sz="3200" spc="-1" strike="noStrike" cap="all">
                <a:solidFill>
                  <a:srgbClr val="535353"/>
                </a:solidFill>
                <a:latin typeface="Arial"/>
                <a:ea typeface="Arial"/>
              </a:rPr>
              <a:t>ochorení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Group 9"/>
          <p:cNvGrpSpPr/>
          <p:nvPr/>
        </p:nvGrpSpPr>
        <p:grpSpPr>
          <a:xfrm>
            <a:off x="20811960" y="5105520"/>
            <a:ext cx="2283120" cy="2283120"/>
            <a:chOff x="20811960" y="5105520"/>
            <a:chExt cx="2283120" cy="2283120"/>
          </a:xfrm>
        </p:grpSpPr>
        <p:sp>
          <p:nvSpPr>
            <p:cNvPr id="147" name="CustomShape 10"/>
            <p:cNvSpPr/>
            <p:nvPr/>
          </p:nvSpPr>
          <p:spPr>
            <a:xfrm>
              <a:off x="20811960" y="5105520"/>
              <a:ext cx="2283120" cy="2283120"/>
            </a:xfrm>
            <a:prstGeom prst="ellipse">
              <a:avLst/>
            </a:prstGeom>
            <a:solidFill>
              <a:srgbClr val="eaeaea"/>
            </a:solidFill>
            <a:ln w="63360">
              <a:solidFill>
                <a:srgbClr val="e4307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48" name="image18.png" descr=""/>
            <p:cNvPicPr/>
            <p:nvPr/>
          </p:nvPicPr>
          <p:blipFill>
            <a:blip r:embed="rId2"/>
            <a:stretch/>
          </p:blipFill>
          <p:spPr>
            <a:xfrm>
              <a:off x="21269880" y="5563440"/>
              <a:ext cx="1367280" cy="136728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149" name="Group 11"/>
          <p:cNvGrpSpPr/>
          <p:nvPr/>
        </p:nvGrpSpPr>
        <p:grpSpPr>
          <a:xfrm>
            <a:off x="1851480" y="2692080"/>
            <a:ext cx="20103840" cy="9772560"/>
            <a:chOff x="1851480" y="2692080"/>
            <a:chExt cx="20103840" cy="9772560"/>
          </a:xfrm>
        </p:grpSpPr>
        <p:sp>
          <p:nvSpPr>
            <p:cNvPr id="150" name="Line 12"/>
            <p:cNvSpPr/>
            <p:nvPr/>
          </p:nvSpPr>
          <p:spPr>
            <a:xfrm>
              <a:off x="2106000" y="4038480"/>
              <a:ext cx="360" cy="817200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880000" bIns="2880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1" name="Line 13"/>
            <p:cNvSpPr/>
            <p:nvPr/>
          </p:nvSpPr>
          <p:spPr>
            <a:xfrm>
              <a:off x="1851480" y="12215880"/>
              <a:ext cx="6259320" cy="36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2" name="Line 14"/>
            <p:cNvSpPr/>
            <p:nvPr/>
          </p:nvSpPr>
          <p:spPr>
            <a:xfrm flipV="1">
              <a:off x="8131320" y="2869920"/>
              <a:ext cx="360" cy="959472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880000" bIns="2880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3" name="Line 15"/>
            <p:cNvSpPr/>
            <p:nvPr/>
          </p:nvSpPr>
          <p:spPr>
            <a:xfrm>
              <a:off x="8173800" y="2956320"/>
              <a:ext cx="6759720" cy="36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4" name="Line 16"/>
            <p:cNvSpPr/>
            <p:nvPr/>
          </p:nvSpPr>
          <p:spPr>
            <a:xfrm>
              <a:off x="15035760" y="2692080"/>
              <a:ext cx="360" cy="959436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880000" bIns="2880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5" name="Line 17"/>
            <p:cNvSpPr/>
            <p:nvPr/>
          </p:nvSpPr>
          <p:spPr>
            <a:xfrm>
              <a:off x="15124680" y="12215880"/>
              <a:ext cx="6759360" cy="36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6" name="Line 18"/>
            <p:cNvSpPr/>
            <p:nvPr/>
          </p:nvSpPr>
          <p:spPr>
            <a:xfrm flipV="1">
              <a:off x="21954960" y="9245520"/>
              <a:ext cx="360" cy="3219120"/>
            </a:xfrm>
            <a:prstGeom prst="line">
              <a:avLst/>
            </a:prstGeom>
            <a:ln cap="rnd" w="88920">
              <a:solidFill>
                <a:srgbClr val="de3d7b"/>
              </a:solidFill>
              <a:custDash>
                <a:ds d="100000" sp="200000"/>
              </a:custDash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2880000" bIns="2880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57" name="Group 19"/>
          <p:cNvGrpSpPr/>
          <p:nvPr/>
        </p:nvGrpSpPr>
        <p:grpSpPr>
          <a:xfrm>
            <a:off x="1007640" y="3836160"/>
            <a:ext cx="15168240" cy="6592320"/>
            <a:chOff x="1007640" y="3836160"/>
            <a:chExt cx="15168240" cy="6592320"/>
          </a:xfrm>
        </p:grpSpPr>
        <p:grpSp>
          <p:nvGrpSpPr>
            <p:cNvPr id="158" name="Group 20"/>
            <p:cNvGrpSpPr/>
            <p:nvPr/>
          </p:nvGrpSpPr>
          <p:grpSpPr>
            <a:xfrm>
              <a:off x="1007640" y="3836160"/>
              <a:ext cx="2283120" cy="2283120"/>
              <a:chOff x="1007640" y="3836160"/>
              <a:chExt cx="2283120" cy="2283120"/>
            </a:xfrm>
          </p:grpSpPr>
          <p:sp>
            <p:nvSpPr>
              <p:cNvPr id="159" name="CustomShape 21"/>
              <p:cNvSpPr/>
              <p:nvPr/>
            </p:nvSpPr>
            <p:spPr>
              <a:xfrm>
                <a:off x="1007640" y="3836160"/>
                <a:ext cx="2283120" cy="2283120"/>
              </a:xfrm>
              <a:prstGeom prst="ellipse">
                <a:avLst/>
              </a:prstGeom>
              <a:solidFill>
                <a:srgbClr val="eaeaea"/>
              </a:solidFill>
              <a:ln w="63360">
                <a:solidFill>
                  <a:srgbClr val="e4307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pic>
            <p:nvPicPr>
              <p:cNvPr id="160" name="image19.png" descr=""/>
              <p:cNvPicPr/>
              <p:nvPr/>
            </p:nvPicPr>
            <p:blipFill>
              <a:blip r:embed="rId3"/>
              <a:stretch/>
            </p:blipFill>
            <p:spPr>
              <a:xfrm>
                <a:off x="1724040" y="4164120"/>
                <a:ext cx="850320" cy="16268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61" name="Group 22"/>
            <p:cNvGrpSpPr/>
            <p:nvPr/>
          </p:nvGrpSpPr>
          <p:grpSpPr>
            <a:xfrm>
              <a:off x="1007640" y="8145360"/>
              <a:ext cx="2283120" cy="2283120"/>
              <a:chOff x="1007640" y="8145360"/>
              <a:chExt cx="2283120" cy="2283120"/>
            </a:xfrm>
          </p:grpSpPr>
          <p:sp>
            <p:nvSpPr>
              <p:cNvPr id="162" name="CustomShape 23"/>
              <p:cNvSpPr/>
              <p:nvPr/>
            </p:nvSpPr>
            <p:spPr>
              <a:xfrm>
                <a:off x="1007640" y="8145360"/>
                <a:ext cx="2283120" cy="2283120"/>
              </a:xfrm>
              <a:prstGeom prst="ellipse">
                <a:avLst/>
              </a:prstGeom>
              <a:solidFill>
                <a:srgbClr val="eaeaea"/>
              </a:solidFill>
              <a:ln w="63360">
                <a:solidFill>
                  <a:srgbClr val="e4307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pic>
            <p:nvPicPr>
              <p:cNvPr id="163" name="image20.png" descr=""/>
              <p:cNvPicPr/>
              <p:nvPr/>
            </p:nvPicPr>
            <p:blipFill>
              <a:blip r:embed="rId4"/>
              <a:stretch/>
            </p:blipFill>
            <p:spPr>
              <a:xfrm>
                <a:off x="1424880" y="8562600"/>
                <a:ext cx="1556280" cy="155628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64" name="Group 24"/>
            <p:cNvGrpSpPr/>
            <p:nvPr/>
          </p:nvGrpSpPr>
          <p:grpSpPr>
            <a:xfrm>
              <a:off x="6944040" y="8145360"/>
              <a:ext cx="2283120" cy="2283120"/>
              <a:chOff x="6944040" y="8145360"/>
              <a:chExt cx="2283120" cy="2283120"/>
            </a:xfrm>
          </p:grpSpPr>
          <p:sp>
            <p:nvSpPr>
              <p:cNvPr id="165" name="CustomShape 25"/>
              <p:cNvSpPr/>
              <p:nvPr/>
            </p:nvSpPr>
            <p:spPr>
              <a:xfrm>
                <a:off x="6944040" y="8145360"/>
                <a:ext cx="2283120" cy="2283120"/>
              </a:xfrm>
              <a:prstGeom prst="ellipse">
                <a:avLst/>
              </a:prstGeom>
              <a:solidFill>
                <a:srgbClr val="eaeaea"/>
              </a:solidFill>
              <a:ln w="63360">
                <a:solidFill>
                  <a:srgbClr val="e4307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pic>
            <p:nvPicPr>
              <p:cNvPr id="166" name="image21.png" descr=""/>
              <p:cNvPicPr/>
              <p:nvPr/>
            </p:nvPicPr>
            <p:blipFill>
              <a:blip r:embed="rId5"/>
              <a:stretch/>
            </p:blipFill>
            <p:spPr>
              <a:xfrm>
                <a:off x="7485120" y="8530920"/>
                <a:ext cx="1341000" cy="142632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67" name="Group 26"/>
            <p:cNvGrpSpPr/>
            <p:nvPr/>
          </p:nvGrpSpPr>
          <p:grpSpPr>
            <a:xfrm>
              <a:off x="6944040" y="3836160"/>
              <a:ext cx="2283120" cy="2283120"/>
              <a:chOff x="6944040" y="3836160"/>
              <a:chExt cx="2283120" cy="2283120"/>
            </a:xfrm>
          </p:grpSpPr>
          <p:sp>
            <p:nvSpPr>
              <p:cNvPr id="168" name="CustomShape 27"/>
              <p:cNvSpPr/>
              <p:nvPr/>
            </p:nvSpPr>
            <p:spPr>
              <a:xfrm>
                <a:off x="6944040" y="3836160"/>
                <a:ext cx="2283120" cy="2283120"/>
              </a:xfrm>
              <a:prstGeom prst="ellipse">
                <a:avLst/>
              </a:prstGeom>
              <a:solidFill>
                <a:srgbClr val="eaeaea"/>
              </a:solidFill>
              <a:ln w="63360">
                <a:solidFill>
                  <a:srgbClr val="e4307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pic>
            <p:nvPicPr>
              <p:cNvPr id="169" name="image22.png" descr=""/>
              <p:cNvPicPr/>
              <p:nvPr/>
            </p:nvPicPr>
            <p:blipFill>
              <a:blip r:embed="rId6"/>
              <a:stretch/>
            </p:blipFill>
            <p:spPr>
              <a:xfrm>
                <a:off x="7327800" y="4219920"/>
                <a:ext cx="1586520" cy="164016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70" name="Group 28"/>
            <p:cNvGrpSpPr/>
            <p:nvPr/>
          </p:nvGrpSpPr>
          <p:grpSpPr>
            <a:xfrm>
              <a:off x="13892760" y="3836160"/>
              <a:ext cx="2283120" cy="2283120"/>
              <a:chOff x="13892760" y="3836160"/>
              <a:chExt cx="2283120" cy="2283120"/>
            </a:xfrm>
          </p:grpSpPr>
          <p:sp>
            <p:nvSpPr>
              <p:cNvPr id="171" name="CustomShape 29"/>
              <p:cNvSpPr/>
              <p:nvPr/>
            </p:nvSpPr>
            <p:spPr>
              <a:xfrm>
                <a:off x="13892760" y="3836160"/>
                <a:ext cx="2283120" cy="2283120"/>
              </a:xfrm>
              <a:prstGeom prst="ellipse">
                <a:avLst/>
              </a:prstGeom>
              <a:solidFill>
                <a:srgbClr val="eaeaea"/>
              </a:solidFill>
              <a:ln w="63360">
                <a:solidFill>
                  <a:srgbClr val="e4307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pic>
            <p:nvPicPr>
              <p:cNvPr id="172" name="image23.png" descr=""/>
              <p:cNvPicPr/>
              <p:nvPr/>
            </p:nvPicPr>
            <p:blipFill>
              <a:blip r:embed="rId7"/>
              <a:stretch/>
            </p:blipFill>
            <p:spPr>
              <a:xfrm>
                <a:off x="14241240" y="4535640"/>
                <a:ext cx="1586520" cy="91152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73" name="Group 30"/>
            <p:cNvGrpSpPr/>
            <p:nvPr/>
          </p:nvGrpSpPr>
          <p:grpSpPr>
            <a:xfrm>
              <a:off x="13892760" y="8145360"/>
              <a:ext cx="2283120" cy="2283120"/>
              <a:chOff x="13892760" y="8145360"/>
              <a:chExt cx="2283120" cy="2283120"/>
            </a:xfrm>
          </p:grpSpPr>
          <p:sp>
            <p:nvSpPr>
              <p:cNvPr id="174" name="CustomShape 31"/>
              <p:cNvSpPr/>
              <p:nvPr/>
            </p:nvSpPr>
            <p:spPr>
              <a:xfrm>
                <a:off x="13892760" y="8145360"/>
                <a:ext cx="2283120" cy="2283120"/>
              </a:xfrm>
              <a:prstGeom prst="ellipse">
                <a:avLst/>
              </a:prstGeom>
              <a:solidFill>
                <a:srgbClr val="eaeaea"/>
              </a:solidFill>
              <a:ln w="63360">
                <a:solidFill>
                  <a:srgbClr val="e4307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pic>
            <p:nvPicPr>
              <p:cNvPr id="175" name="image24.png" descr=""/>
              <p:cNvPicPr/>
              <p:nvPr/>
            </p:nvPicPr>
            <p:blipFill>
              <a:blip r:embed="rId8"/>
              <a:stretch/>
            </p:blipFill>
            <p:spPr>
              <a:xfrm>
                <a:off x="14428800" y="8508960"/>
                <a:ext cx="1372680" cy="1470600"/>
              </a:xfrm>
              <a:prstGeom prst="rect">
                <a:avLst/>
              </a:prstGeom>
              <a:ln w="12600"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"/>
          <p:cNvGrpSpPr/>
          <p:nvPr/>
        </p:nvGrpSpPr>
        <p:grpSpPr>
          <a:xfrm>
            <a:off x="0" y="-576000"/>
            <a:ext cx="24791400" cy="15762240"/>
            <a:chOff x="0" y="-576000"/>
            <a:chExt cx="24791400" cy="15762240"/>
          </a:xfrm>
        </p:grpSpPr>
        <p:pic>
          <p:nvPicPr>
            <p:cNvPr id="177" name="image13.png" descr=""/>
            <p:cNvPicPr/>
            <p:nvPr/>
          </p:nvPicPr>
          <p:blipFill>
            <a:blip r:embed="rId1"/>
            <a:stretch/>
          </p:blipFill>
          <p:spPr>
            <a:xfrm>
              <a:off x="0" y="3240"/>
              <a:ext cx="24381000" cy="137059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78" name="image25.png" descr=""/>
            <p:cNvPicPr/>
            <p:nvPr/>
          </p:nvPicPr>
          <p:blipFill>
            <a:blip r:embed="rId2"/>
            <a:stretch/>
          </p:blipFill>
          <p:spPr>
            <a:xfrm>
              <a:off x="13683240" y="-576000"/>
              <a:ext cx="11108160" cy="1576224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79" name="CustomShape 2"/>
          <p:cNvSpPr/>
          <p:nvPr/>
        </p:nvSpPr>
        <p:spPr>
          <a:xfrm>
            <a:off x="2598120" y="3571920"/>
            <a:ext cx="8361000" cy="62060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10000"/>
              </a:lnSpc>
            </a:pPr>
            <a:r>
              <a:rPr b="1" lang="sk-SK" sz="9000" spc="-1" strike="noStrike" cap="all">
                <a:solidFill>
                  <a:srgbClr val="ffffff"/>
                </a:solidFill>
                <a:latin typeface="Arial"/>
                <a:ea typeface="Arial"/>
              </a:rPr>
              <a:t>Ako pomôcť 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9000" spc="-1" strike="noStrike" cap="all">
                <a:solidFill>
                  <a:srgbClr val="ffffff"/>
                </a:solidFill>
                <a:latin typeface="Arial"/>
                <a:ea typeface="Arial"/>
              </a:rPr>
              <a:t>organizmu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9000" spc="-1" strike="noStrike" cap="all">
                <a:solidFill>
                  <a:srgbClr val="f282b4"/>
                </a:solidFill>
                <a:latin typeface="Arial"/>
                <a:ea typeface="Arial"/>
              </a:rPr>
              <a:t>Sa zbaviť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</a:pPr>
            <a:r>
              <a:rPr b="1" lang="sk-SK" sz="9000" spc="-1" strike="noStrike" cap="all">
                <a:solidFill>
                  <a:srgbClr val="ffffff"/>
                </a:solidFill>
                <a:latin typeface="Arial"/>
                <a:ea typeface="Arial"/>
              </a:rPr>
              <a:t>Od toxínov ?</a:t>
            </a:r>
            <a:endParaRPr b="0" lang="ru-RU" sz="9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5.png" descr=""/>
          <p:cNvPicPr/>
          <p:nvPr/>
        </p:nvPicPr>
        <p:blipFill>
          <a:blip r:embed="rId1"/>
          <a:stretch/>
        </p:blipFill>
        <p:spPr>
          <a:xfrm>
            <a:off x="0" y="0"/>
            <a:ext cx="24381000" cy="13713120"/>
          </a:xfrm>
          <a:prstGeom prst="rect">
            <a:avLst/>
          </a:prstGeom>
          <a:ln w="12600">
            <a:noFill/>
          </a:ln>
        </p:spPr>
      </p:pic>
      <p:pic>
        <p:nvPicPr>
          <p:cNvPr id="181" name="image26.png" descr=""/>
          <p:cNvPicPr/>
          <p:nvPr/>
        </p:nvPicPr>
        <p:blipFill>
          <a:blip r:embed="rId2"/>
          <a:srcRect l="10408" t="1179" r="29660" b="16683"/>
          <a:stretch/>
        </p:blipFill>
        <p:spPr>
          <a:xfrm>
            <a:off x="10479240" y="1311120"/>
            <a:ext cx="12325680" cy="11262960"/>
          </a:xfrm>
          <a:prstGeom prst="rect">
            <a:avLst/>
          </a:prstGeom>
          <a:ln w="88920">
            <a:solidFill>
              <a:srgbClr val="e23579"/>
            </a:solidFill>
            <a:round/>
          </a:ln>
        </p:spPr>
      </p:pic>
      <p:grpSp>
        <p:nvGrpSpPr>
          <p:cNvPr id="182" name="Group 1"/>
          <p:cNvGrpSpPr/>
          <p:nvPr/>
        </p:nvGrpSpPr>
        <p:grpSpPr>
          <a:xfrm>
            <a:off x="1687680" y="3207600"/>
            <a:ext cx="6488280" cy="3610080"/>
            <a:chOff x="1687680" y="3207600"/>
            <a:chExt cx="6488280" cy="3610080"/>
          </a:xfrm>
        </p:grpSpPr>
        <p:sp>
          <p:nvSpPr>
            <p:cNvPr id="183" name="CustomShape 2"/>
            <p:cNvSpPr/>
            <p:nvPr/>
          </p:nvSpPr>
          <p:spPr>
            <a:xfrm>
              <a:off x="1688400" y="3207600"/>
              <a:ext cx="3033000" cy="637560"/>
            </a:xfrm>
            <a:prstGeom prst="rect">
              <a:avLst/>
            </a:prstGeom>
            <a:solidFill>
              <a:srgbClr val="e430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4" name="CustomShape 3"/>
            <p:cNvSpPr/>
            <p:nvPr/>
          </p:nvSpPr>
          <p:spPr>
            <a:xfrm>
              <a:off x="1690920" y="3702960"/>
              <a:ext cx="3195000" cy="637560"/>
            </a:xfrm>
            <a:prstGeom prst="rect">
              <a:avLst/>
            </a:prstGeom>
            <a:solidFill>
              <a:srgbClr val="e430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5" name="CustomShape 4"/>
            <p:cNvSpPr/>
            <p:nvPr/>
          </p:nvSpPr>
          <p:spPr>
            <a:xfrm>
              <a:off x="1687680" y="4134600"/>
              <a:ext cx="4407480" cy="637560"/>
            </a:xfrm>
            <a:prstGeom prst="rect">
              <a:avLst/>
            </a:prstGeom>
            <a:solidFill>
              <a:srgbClr val="e430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6" name="CustomShape 5"/>
            <p:cNvSpPr/>
            <p:nvPr/>
          </p:nvSpPr>
          <p:spPr>
            <a:xfrm>
              <a:off x="1902960" y="3234600"/>
              <a:ext cx="6273000" cy="3583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ffffff"/>
                  </a:solidFill>
                  <a:latin typeface="Arial"/>
                  <a:ea typeface="Arial"/>
                </a:rPr>
                <a:t>vladimír 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ffffff"/>
                  </a:solidFill>
                  <a:latin typeface="Arial"/>
                  <a:ea typeface="Arial"/>
                </a:rPr>
                <a:t>matveevič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ffffff"/>
                  </a:solidFill>
                  <a:latin typeface="Arial"/>
                  <a:ea typeface="Arial"/>
                </a:rPr>
                <a:t>podchomútnikov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sk-SK" sz="3200" spc="-1" strike="noStrike">
                  <a:solidFill>
                    <a:srgbClr val="535353"/>
                  </a:solidFill>
                  <a:latin typeface="Arial"/>
                  <a:ea typeface="Arial"/>
                </a:rPr>
                <a:t>Doktor lekárskych vied, vyznamenaný doktor Ruska, profesor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7" name="Group 6"/>
          <p:cNvGrpSpPr/>
          <p:nvPr/>
        </p:nvGrpSpPr>
        <p:grpSpPr>
          <a:xfrm>
            <a:off x="1687680" y="8211240"/>
            <a:ext cx="6488280" cy="3101760"/>
            <a:chOff x="1687680" y="8211240"/>
            <a:chExt cx="6488280" cy="3101760"/>
          </a:xfrm>
        </p:grpSpPr>
        <p:sp>
          <p:nvSpPr>
            <p:cNvPr id="188" name="CustomShape 7"/>
            <p:cNvSpPr/>
            <p:nvPr/>
          </p:nvSpPr>
          <p:spPr>
            <a:xfrm>
              <a:off x="1688400" y="8211240"/>
              <a:ext cx="2067840" cy="637560"/>
            </a:xfrm>
            <a:prstGeom prst="rect">
              <a:avLst/>
            </a:prstGeom>
            <a:solidFill>
              <a:srgbClr val="e430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9" name="CustomShape 8"/>
            <p:cNvSpPr/>
            <p:nvPr/>
          </p:nvSpPr>
          <p:spPr>
            <a:xfrm>
              <a:off x="1690920" y="8681400"/>
              <a:ext cx="4072680" cy="637560"/>
            </a:xfrm>
            <a:prstGeom prst="rect">
              <a:avLst/>
            </a:prstGeom>
            <a:solidFill>
              <a:srgbClr val="e430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0" name="CustomShape 9"/>
            <p:cNvSpPr/>
            <p:nvPr/>
          </p:nvSpPr>
          <p:spPr>
            <a:xfrm>
              <a:off x="1687680" y="9163800"/>
              <a:ext cx="4618440" cy="637560"/>
            </a:xfrm>
            <a:prstGeom prst="rect">
              <a:avLst/>
            </a:prstGeom>
            <a:solidFill>
              <a:srgbClr val="e430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1" name="CustomShape 10"/>
            <p:cNvSpPr/>
            <p:nvPr/>
          </p:nvSpPr>
          <p:spPr>
            <a:xfrm>
              <a:off x="1902960" y="8217360"/>
              <a:ext cx="6273000" cy="3095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5680" rIns="85680" tIns="85680" bIns="8568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ffffff"/>
                  </a:solidFill>
                  <a:latin typeface="Arial"/>
                  <a:ea typeface="Arial"/>
                </a:rPr>
                <a:t>oľga 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sk-SK" sz="3200" spc="-1" strike="noStrike" cap="all">
                  <a:solidFill>
                    <a:srgbClr val="ffffff"/>
                  </a:solidFill>
                  <a:latin typeface="Arial"/>
                  <a:ea typeface="Arial"/>
                </a:rPr>
                <a:t>valentinovna podchomútnikova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sk-SK" sz="3200" spc="-4" strike="noStrike">
                  <a:solidFill>
                    <a:srgbClr val="535353"/>
                  </a:solidFill>
                  <a:latin typeface="Arial"/>
                  <a:ea typeface="Arial"/>
                </a:rPr>
                <a:t>Kandidát lekárskych vied, docent</a:t>
              </a:r>
              <a:endParaRPr b="0" lang="ru-RU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9855</TotalTime>
  <Application>LibreOffice/7.4.2.3$Windows_X86_64 LibreOffice_project/382eef1f22670f7f4118c8c2dd222ec7ad009daf</Application>
  <AppVersion>15.0000</AppVersion>
  <Words>2074</Words>
  <Paragraphs>308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sk-SK</dc:language>
  <cp:lastModifiedBy/>
  <dcterms:modified xsi:type="dcterms:W3CDTF">2023-01-13T11:11:24Z</dcterms:modified>
  <cp:revision>31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19</vt:i4>
  </property>
  <property fmtid="{D5CDD505-2E9C-101B-9397-08002B2CF9AE}" pid="3" name="PresentationFormat">
    <vt:lpwstr>Произвольный</vt:lpwstr>
  </property>
  <property fmtid="{D5CDD505-2E9C-101B-9397-08002B2CF9AE}" pid="4" name="Slides">
    <vt:i4>25</vt:i4>
  </property>
</Properties>
</file>