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8.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6.png" ContentType="image/png"/>
  <Override PartName="/ppt/media/image77.png" ContentType="image/png"/>
  <Override PartName="/ppt/media/image78.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notesSlides/_rels/notesSlide2.xml.rels" ContentType="application/vnd.openxmlformats-package.relationships+xml"/>
  <Override PartName="/ppt/notesSlides/_rels/notesSlide4.xml.rels" ContentType="application/vnd.openxmlformats-package.relationships+xml"/>
  <Override PartName="/ppt/notesSlides/_rels/notesSlide8.xml.rels" ContentType="application/vnd.openxmlformats-package.relationships+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x="24384000" cy="13716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
</Relationships>
</file>

<file path=ppt/charts/chart8.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0348667776852623"/>
          <c:y val="0.0286102880458542"/>
          <c:w val="0.964847002497918"/>
          <c:h val="0.892019235439841"/>
        </c:manualLayout>
      </c:layout>
      <c:barChart>
        <c:barDir val="col"/>
        <c:grouping val="clustered"/>
        <c:varyColors val="0"/>
        <c:ser>
          <c:idx val="0"/>
          <c:order val="0"/>
          <c:tx>
            <c:strRef>
              <c:f>label 0</c:f>
              <c:strCache>
                <c:ptCount val="1"/>
                <c:pt idx="0">
                  <c:v>Дефицит</c:v>
                </c:pt>
              </c:strCache>
            </c:strRef>
          </c:tx>
          <c:spPr>
            <a:solidFill>
              <a:srgbClr val="e13b3e"/>
            </a:solidFill>
            <a:ln w="9360">
              <a:solidFill>
                <a:srgbClr val="f9f9f9"/>
              </a:solidFill>
              <a:round/>
            </a:ln>
          </c:spPr>
          <c:invertIfNegative val="0"/>
          <c:dLbls>
            <c:txPr>
              <a:bodyPr wrap="square"/>
              <a:lstStyle/>
              <a:p>
                <a:pPr>
                  <a:defRPr b="0" sz="1000" spc="-1" strike="noStrike">
                    <a:solidFill>
                      <a:srgbClr val="000000"/>
                    </a:solidFill>
                    <a:latin typeface="Lucida Grande"/>
                    <a:ea typeface="Lucida Grande"/>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5"/>
                <c:pt idx="0">
                  <c:v>Rakousko</c:v>
                </c:pt>
                <c:pt idx="1">
                  <c:v>Francie</c:v>
                </c:pt>
                <c:pt idx="2">
                  <c:v>Německo</c:v>
                </c:pt>
                <c:pt idx="3">
                  <c:v>Holandsko</c:v>
                </c:pt>
                <c:pt idx="4">
                  <c:v>Turecko</c:v>
                </c:pt>
              </c:strCache>
            </c:strRef>
          </c:cat>
          <c:val>
            <c:numRef>
              <c:f>0</c:f>
              <c:numCache>
                <c:formatCode>General</c:formatCode>
                <c:ptCount val="5"/>
                <c:pt idx="0">
                  <c:v>12</c:v>
                </c:pt>
                <c:pt idx="1">
                  <c:v>5</c:v>
                </c:pt>
                <c:pt idx="2">
                  <c:v>17</c:v>
                </c:pt>
                <c:pt idx="3">
                  <c:v>9</c:v>
                </c:pt>
              </c:numCache>
            </c:numRef>
          </c:val>
        </c:ser>
        <c:ser>
          <c:idx val="1"/>
          <c:order val="1"/>
          <c:tx>
            <c:strRef>
              <c:f>label 1</c:f>
              <c:strCache>
                <c:ptCount val="1"/>
                <c:pt idx="0">
                  <c:v>Недостаток</c:v>
                </c:pt>
              </c:strCache>
            </c:strRef>
          </c:tx>
          <c:spPr>
            <a:solidFill>
              <a:srgbClr val="e9c33a"/>
            </a:solidFill>
            <a:ln w="9360">
              <a:solidFill>
                <a:srgbClr val="f9f9f9"/>
              </a:solidFill>
              <a:round/>
            </a:ln>
          </c:spPr>
          <c:invertIfNegative val="0"/>
          <c:dLbls>
            <c:txPr>
              <a:bodyPr wrap="square"/>
              <a:lstStyle/>
              <a:p>
                <a:pPr>
                  <a:defRPr b="0" sz="1000" spc="-1" strike="noStrike">
                    <a:solidFill>
                      <a:srgbClr val="000000"/>
                    </a:solidFill>
                    <a:latin typeface="Lucida Grande"/>
                    <a:ea typeface="Lucida Grande"/>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5"/>
                <c:pt idx="0">
                  <c:v>Rakousko</c:v>
                </c:pt>
                <c:pt idx="1">
                  <c:v>Francie</c:v>
                </c:pt>
                <c:pt idx="2">
                  <c:v>Německo</c:v>
                </c:pt>
                <c:pt idx="3">
                  <c:v>Holandsko</c:v>
                </c:pt>
                <c:pt idx="4">
                  <c:v>Turecko</c:v>
                </c:pt>
              </c:strCache>
            </c:strRef>
          </c:cat>
          <c:val>
            <c:numRef>
              <c:f>1</c:f>
              <c:numCache>
                <c:formatCode>General</c:formatCode>
                <c:ptCount val="5"/>
                <c:pt idx="0">
                  <c:v>38</c:v>
                </c:pt>
                <c:pt idx="1">
                  <c:v>42</c:v>
                </c:pt>
                <c:pt idx="2">
                  <c:v>57</c:v>
                </c:pt>
                <c:pt idx="3">
                  <c:v>37</c:v>
                </c:pt>
                <c:pt idx="4">
                  <c:v>74</c:v>
                </c:pt>
              </c:numCache>
            </c:numRef>
          </c:val>
        </c:ser>
        <c:gapWidth val="150"/>
        <c:overlap val="-53"/>
        <c:axId val="44021056"/>
        <c:axId val="8632718"/>
      </c:barChart>
      <c:catAx>
        <c:axId val="44021056"/>
        <c:scaling>
          <c:orientation val="minMax"/>
        </c:scaling>
        <c:delete val="0"/>
        <c:axPos val="b"/>
        <c:numFmt formatCode="General" sourceLinked="0"/>
        <c:majorTickMark val="out"/>
        <c:minorTickMark val="none"/>
        <c:tickLblPos val="low"/>
        <c:spPr>
          <a:ln w="12600">
            <a:solidFill>
              <a:srgbClr val="888888"/>
            </a:solidFill>
            <a:round/>
          </a:ln>
        </c:spPr>
        <c:txPr>
          <a:bodyPr/>
          <a:lstStyle/>
          <a:p>
            <a:pPr>
              <a:defRPr b="0" sz="1800" spc="-1" strike="noStrike">
                <a:solidFill>
                  <a:srgbClr val="000000"/>
                </a:solidFill>
                <a:latin typeface="Helvetica Light"/>
                <a:ea typeface="Lucida Grande"/>
              </a:defRPr>
            </a:pPr>
          </a:p>
        </c:txPr>
        <c:crossAx val="8632718"/>
        <c:crosses val="autoZero"/>
        <c:auto val="1"/>
        <c:lblAlgn val="ctr"/>
        <c:lblOffset val="100"/>
        <c:noMultiLvlLbl val="0"/>
      </c:catAx>
      <c:valAx>
        <c:axId val="8632718"/>
        <c:scaling>
          <c:orientation val="minMax"/>
        </c:scaling>
        <c:delete val="0"/>
        <c:axPos val="l"/>
        <c:majorGridlines>
          <c:spPr>
            <a:ln w="12600">
              <a:solidFill>
                <a:srgbClr val="888888"/>
              </a:solidFill>
              <a:round/>
            </a:ln>
          </c:spPr>
        </c:majorGridlines>
        <c:numFmt formatCode="#,##0" sourceLinked="0"/>
        <c:majorTickMark val="out"/>
        <c:minorTickMark val="none"/>
        <c:tickLblPos val="nextTo"/>
        <c:spPr>
          <a:ln w="12600">
            <a:solidFill>
              <a:srgbClr val="888888"/>
            </a:solidFill>
            <a:round/>
          </a:ln>
        </c:spPr>
        <c:txPr>
          <a:bodyPr/>
          <a:lstStyle/>
          <a:p>
            <a:pPr>
              <a:defRPr b="0" sz="1800" spc="-1" strike="noStrike">
                <a:solidFill>
                  <a:srgbClr val="000000"/>
                </a:solidFill>
                <a:latin typeface="Arial"/>
                <a:ea typeface="Lucida Grande"/>
              </a:defRPr>
            </a:pPr>
          </a:p>
        </c:txPr>
        <c:crossAx val="44021056"/>
        <c:crosses val="autoZero"/>
        <c:crossBetween val="between"/>
        <c:majorUnit val="10"/>
        <c:minorUnit val="5"/>
      </c:valAx>
      <c:spPr>
        <a:noFill/>
        <a:ln w="12600">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ru-RU" sz="1800" spc="-1" strike="noStrike">
                <a:solidFill>
                  <a:srgbClr val="000000"/>
                </a:solidFill>
                <a:latin typeface="Arial"/>
              </a:rPr>
              <a:t>Для перемещения страницы щёлкните мышью</a:t>
            </a:r>
            <a:endParaRPr b="0" lang="ru-RU" sz="1800" spc="-1" strike="noStrike">
              <a:solidFill>
                <a:srgbClr val="000000"/>
              </a:solidFill>
              <a:latin typeface="Arial"/>
            </a:endParaRPr>
          </a:p>
        </p:txBody>
      </p:sp>
      <p:sp>
        <p:nvSpPr>
          <p:cNvPr id="166"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167"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&lt;верхний колонтитул&gt;</a:t>
            </a:r>
            <a:endParaRPr b="0" lang="ru-RU" sz="1400" spc="-1" strike="noStrike">
              <a:latin typeface="Times New Roman"/>
            </a:endParaRPr>
          </a:p>
        </p:txBody>
      </p:sp>
      <p:sp>
        <p:nvSpPr>
          <p:cNvPr id="168"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&lt;дата/время&gt;</a:t>
            </a:r>
            <a:endParaRPr b="0" lang="ru-RU" sz="1400" spc="-1" strike="noStrike">
              <a:latin typeface="Times New Roman"/>
            </a:endParaRPr>
          </a:p>
        </p:txBody>
      </p:sp>
      <p:sp>
        <p:nvSpPr>
          <p:cNvPr id="169"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&lt;нижний колонтитул&gt;</a:t>
            </a:r>
            <a:endParaRPr b="0" lang="ru-RU" sz="1400" spc="-1" strike="noStrike">
              <a:latin typeface="Times New Roman"/>
            </a:endParaRPr>
          </a:p>
        </p:txBody>
      </p:sp>
      <p:sp>
        <p:nvSpPr>
          <p:cNvPr id="17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73D95D68-0A0E-4387-A8B4-A4745A7A1B1D}" type="slidenum">
              <a:rPr b="0" lang="ru-RU" sz="1400" spc="-1" strike="noStrike">
                <a:latin typeface="Times New Roman"/>
              </a:rPr>
              <a:t>&lt;номер&gt;</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380880" y="685800"/>
            <a:ext cx="6095520" cy="3428640"/>
          </a:xfrm>
          <a:prstGeom prst="rect">
            <a:avLst/>
          </a:prstGeom>
        </p:spPr>
      </p:sp>
      <p:sp>
        <p:nvSpPr>
          <p:cNvPr id="41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sk-SK" sz="2000" spc="-1" strike="noStrike">
                <a:latin typeface="Arial"/>
                <a:ea typeface="Arial"/>
              </a:rPr>
              <a:t>Ľudské telo - je veľmi zložitý systém, v ktorom sú všetky prvky v neustálej interakcii. A zdravie a všeobecná pohoda človeka priamo závisí od toho, ako dobre je jeho práca koordinovaná. Účinnosť vitamínov môžu zvýšiť „pomocné molekuly“, alebo kofaktory. Sú to zlúčeniny, ktoré sa podieľajú na biochemických procesoch. Medzi najvýznamnejšie kofaktory, ktoré zvyšujú účinok vitamínu D patria:</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Vápnik.</a:t>
            </a:r>
            <a:r>
              <a:rPr b="0" lang="sk-SK" sz="2000" spc="-1" strike="noStrike">
                <a:latin typeface="Arial"/>
                <a:ea typeface="Arial"/>
              </a:rPr>
              <a:t> Vitamín D kontroluje hladinu vápnika v tele. Minerál sa dobre vstrebáva len s dostatočným množstvom vitamínu D. Preto sú tieto dve látky nerozlučne spojené.</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Horčík.</a:t>
            </a:r>
            <a:r>
              <a:rPr b="0" lang="sk-SK" sz="2000" spc="-1" strike="noStrike">
                <a:latin typeface="Arial"/>
                <a:ea typeface="Arial"/>
              </a:rPr>
              <a:t> Tento prvok má veľa funkcií. Napríklad je potrebné, aby sa jedlo zmenilo na energiu. Horčík sa podieľa aj na vstrebávaní vápnika, fosforu, sodíka, draslíka a vitamínu D. Nedostatok horčíka je možné doplniť nielen pomocou doplnkov stravy, ale aj zaradením potravín, ako je špenát, orechy, semienka a celozrnné obilniny. diéta.</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Vitamín K.</a:t>
            </a:r>
            <a:r>
              <a:rPr b="0" lang="sk-SK" sz="2000" spc="-1" strike="noStrike">
                <a:latin typeface="Arial"/>
                <a:ea typeface="Arial"/>
              </a:rPr>
              <a:t> Tento prvok je zodpovedný za zdravie kostí a tiež zvyšuje zrážanlivosť krvi, preto je pre ľudské telo jednoducho nevyhnutný. Ak tam nie je, ľudia začnú umierať pri najmenšom zranení. Vitamíny D a K spolupracujú, pokiaľ ide o správny vývoj kostrového systému. Zásoby vitamínu K môžete doplniť potravinami, ako je kel, špenát, pečeň, vajcia a tvrdý syr.</a:t>
            </a: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Zinok.</a:t>
            </a:r>
            <a:r>
              <a:rPr b="0" lang="sk-SK" sz="2000" spc="-1" strike="noStrike">
                <a:latin typeface="Arial"/>
                <a:ea typeface="Arial"/>
              </a:rPr>
              <a:t> Multifunkčný predmet. S jeho účasťou telo rastie a vyvíja sa, tvoria sa v ňom nové bunky, bojuje sa s infekciami a tuky, sacharidy a bielkoviny sa plne vstrebávajú. Zinok tiež uľahčuje vstrebávanie vitamínu D a pomáha vápniku dostať sa do kostného tkaniva. Človek môže tento prvok získať spolu s mäsom, zeleninou a niektorými obilninami.</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Bor.</a:t>
            </a:r>
            <a:r>
              <a:rPr b="0" lang="sk-SK" sz="2000" spc="-1" strike="noStrike">
                <a:latin typeface="Arial"/>
                <a:ea typeface="Arial"/>
              </a:rPr>
              <a:t> Tejto látky človek potrebuje veľmi málo, no aj tak je nenahraditeľná. Bór sa podieľa na metabolizme a vstrebávaní vitamínu D. Nachádza sa v arašidovom masle, víne, avokáde, hrozienkach a niektorých listových zeleninách.</a:t>
            </a:r>
            <a:endParaRPr b="0" lang="ru-RU" sz="2000" spc="-1" strike="noStrike">
              <a:latin typeface="Arial"/>
            </a:endParaRPr>
          </a:p>
          <a:p>
            <a:pPr marL="216000" indent="-215640">
              <a:lnSpc>
                <a:spcPct val="100000"/>
              </a:lnSpc>
              <a:tabLst>
                <a:tab algn="l" pos="0"/>
              </a:tabLst>
            </a:pPr>
            <a:r>
              <a:rPr b="1" lang="sk-SK" sz="2000" spc="-1" strike="noStrike">
                <a:latin typeface="Arial"/>
                <a:ea typeface="Arial"/>
              </a:rPr>
              <a:t>Vitamín A.</a:t>
            </a:r>
            <a:r>
              <a:rPr b="0" lang="sk-SK" sz="2000" spc="-1" strike="noStrike">
                <a:latin typeface="Arial"/>
                <a:ea typeface="Arial"/>
              </a:rPr>
              <a:t> Riadi syntézu bielkovín. Spolu s vitamínom D sa podieľa na práci genetického kódu. Ak má človek nedostatok retinolu, potom bude narušená funkčnosť vitamínu D. Vitamín A sa nachádza v mrkve, mangu, pečeni, masle, syre a mlieku. Retinol je látka rozpustná v tukoch a silný antioxidant. Ak sa dostane do tela z rastlinných potravín, potom by sa mal kombinovať s tučnými jedlami. To pomôže lepšiemu vstrebávaniu retinolu.</a:t>
            </a:r>
            <a:r>
              <a:rPr b="0" lang="en-GB" sz="2000" spc="-1" strike="noStrike">
                <a:latin typeface="Arial"/>
                <a:ea typeface="Arial"/>
              </a:rPr>
              <a:t> </a:t>
            </a:r>
            <a:endParaRPr b="0" lang="ru-RU"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380880" y="685800"/>
            <a:ext cx="6095520" cy="3428640"/>
          </a:xfrm>
          <a:prstGeom prst="rect">
            <a:avLst/>
          </a:prstGeom>
        </p:spPr>
      </p:sp>
      <p:sp>
        <p:nvSpPr>
          <p:cNvPr id="413"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sk-SK" sz="2000" spc="-1" strike="noStrike">
                <a:latin typeface="Arial"/>
                <a:ea typeface="Arial"/>
              </a:rPr>
              <a:t>Vitamín D rozpustný v tukoch sa považuje za prirodzenú formu prvku. Keďže samotný vitamín D je rozpustný v tukoch, jeho príjem do tela v kombinácii s kokosovým olejom je najprirodzenejší. Cholekalciferol rozpustný v tukoch má tendenciu sa hromadiť v pečeni alebo tukovom tkanive, čo umožňuje vytvárať v tele akúsi vitamínovú rezervu.</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Kokosový olej (MCT) sa aktívne používa v rôznych oblastiach života. Jeho použitie ako súčasť D-Spray bude užitočné:</a:t>
            </a: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 na chudnutie;</a:t>
            </a: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 pri poruchách trávenia;</a:t>
            </a: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 s imunodeficienciou;</a:t>
            </a: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 dodať energiu pri športových aktivitách;</a:t>
            </a:r>
            <a:endParaRPr b="0" lang="ru-RU" sz="2000" spc="-1" strike="noStrike">
              <a:latin typeface="Arial"/>
            </a:endParaRPr>
          </a:p>
          <a:p>
            <a:pPr marL="216000" indent="-215640">
              <a:lnSpc>
                <a:spcPct val="100000"/>
              </a:lnSpc>
              <a:tabLst>
                <a:tab algn="l" pos="0"/>
              </a:tabLst>
            </a:pPr>
            <a:r>
              <a:rPr b="0" lang="sk-SK" sz="2000" spc="-1" strike="noStrike">
                <a:latin typeface="Arial"/>
                <a:ea typeface="Arial"/>
              </a:rPr>
              <a:t>- s kognitívnymi poruchami (spojenými s pamäťou, pozornosťou atď.).</a:t>
            </a:r>
            <a:endParaRPr b="0" lang="ru-RU"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380880" y="685800"/>
            <a:ext cx="6095520" cy="3428640"/>
          </a:xfrm>
          <a:prstGeom prst="rect">
            <a:avLst/>
          </a:prstGeom>
        </p:spPr>
      </p:sp>
      <p:sp>
        <p:nvSpPr>
          <p:cNvPr id="415"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5640">
              <a:lnSpc>
                <a:spcPct val="100000"/>
              </a:lnSpc>
              <a:tabLst>
                <a:tab algn="l" pos="0"/>
              </a:tabLst>
            </a:pPr>
            <a:r>
              <a:rPr b="0" lang="sk-SK" sz="2000" spc="-1" strike="noStrike">
                <a:latin typeface="Arial"/>
              </a:rPr>
              <a:t>Vitamín D prichádza v dvoch formách:</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0" lang="sk-SK" sz="2000" spc="-1" strike="noStrike">
                <a:latin typeface="Arial"/>
              </a:rPr>
              <a:t>Vitamín D3 (cholekalciferol) – je syntetizovaný ultrafialovými lúčmi v koži a nachádza sa aj v živočíšnych produktoch.</a:t>
            </a:r>
            <a:endParaRPr b="0" lang="ru-RU" sz="2000" spc="-1" strike="noStrike">
              <a:latin typeface="Arial"/>
            </a:endParaRPr>
          </a:p>
          <a:p>
            <a:pPr marL="216000" indent="-215640">
              <a:lnSpc>
                <a:spcPct val="100000"/>
              </a:lnSpc>
              <a:tabLst>
                <a:tab algn="l" pos="0"/>
              </a:tabLst>
            </a:pPr>
            <a:r>
              <a:rPr b="0" lang="sk-SK" sz="2000" spc="-1" strike="noStrike">
                <a:latin typeface="Arial"/>
              </a:rPr>
              <a:t>Vitamín D2 (ergokalciferol) – nachádza sa v niektorých rastlinách, hubách a kvasinkách.</a:t>
            </a:r>
            <a:endParaRPr b="0" lang="ru-RU" sz="2000" spc="-1" strike="noStrike">
              <a:latin typeface="Arial"/>
            </a:endParaRPr>
          </a:p>
          <a:p>
            <a:pPr marL="216000" indent="-215640">
              <a:lnSpc>
                <a:spcPct val="100000"/>
              </a:lnSpc>
              <a:tabLst>
                <a:tab algn="l" pos="0"/>
              </a:tabLst>
            </a:pPr>
            <a:endParaRPr b="0" lang="ru-RU" sz="2000" spc="-1" strike="noStrike">
              <a:latin typeface="Arial"/>
            </a:endParaRPr>
          </a:p>
          <a:p>
            <a:pPr marL="216000" indent="-215640">
              <a:lnSpc>
                <a:spcPct val="100000"/>
              </a:lnSpc>
              <a:tabLst>
                <a:tab algn="l" pos="0"/>
              </a:tabLst>
            </a:pPr>
            <a:r>
              <a:rPr b="0" lang="sk-SK" sz="2000" spc="-1" strike="noStrike">
                <a:latin typeface="Arial"/>
              </a:rPr>
              <a:t>Vedecký výskum naznačuje, že suplementácia vitamínu D3 je účinnejšia pri zvyšovaní hladiny vitamínu D v krvi ako vitamín D2 (*)</a:t>
            </a:r>
            <a:endParaRPr b="0" lang="ru-RU" sz="2000" spc="-1" strike="noStrike">
              <a:latin typeface="Arial"/>
            </a:endParaRPr>
          </a:p>
          <a:p>
            <a:pPr marL="216000" indent="-215640">
              <a:lnSpc>
                <a:spcPct val="100000"/>
              </a:lnSpc>
              <a:tabLst>
                <a:tab algn="l" pos="0"/>
              </a:tabLst>
            </a:pPr>
            <a:br/>
            <a:r>
              <a:rPr b="0" lang="sk-SK" sz="2000" spc="-1" strike="noStrike">
                <a:latin typeface="Arial"/>
              </a:rPr>
              <a:t>(*) Tripkovic L. et al. Comparison of vitamin D2 and vitamin D3 supplementation in raising serum 25-hydroxyvitamin D status: a systematic review and meta-analysis // Am. J. Clin. Nutr. 2012. Vol. 95, № 6. P. 1357–1364.</a:t>
            </a:r>
            <a:endParaRPr b="0" lang="ru-RU"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6"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7"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9"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0"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1"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2"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34"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5"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6"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7"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8"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39"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47"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49"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1"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52"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6"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57"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58"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5"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0"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61"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2"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6"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68"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69"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1"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3"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4"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6"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7"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8"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79"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80"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81"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89"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1"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3"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94"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7"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8"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99"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0"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02"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4"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06"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7"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08"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0"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1"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3"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5"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6"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18"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19"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0"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1"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2"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23"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0"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2"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9"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4"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3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39"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41"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3"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4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5"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7"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49"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1"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2"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6"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7"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59"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0"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1"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2"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3"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64"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1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6"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18"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1800" spc="-1" strike="noStrike">
              <a:solidFill>
                <a:srgbClr val="000000"/>
              </a:solidFill>
              <a:latin typeface="Arial"/>
            </a:endParaRPr>
          </a:p>
        </p:txBody>
      </p:sp>
      <p:sp>
        <p:nvSpPr>
          <p:cNvPr id="1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0"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Arial"/>
            </a:endParaRPr>
          </a:p>
        </p:txBody>
      </p:sp>
      <p:sp>
        <p:nvSpPr>
          <p:cNvPr id="22"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1800" spc="-1" strike="noStrike">
              <a:solidFill>
                <a:srgbClr val="000000"/>
              </a:solidFill>
              <a:latin typeface="Arial"/>
            </a:endParaRPr>
          </a:p>
        </p:txBody>
      </p:sp>
      <p:sp>
        <p:nvSpPr>
          <p:cNvPr id="24"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Прямоугольник"/>
          <p:cNvSpPr/>
          <p:nvPr/>
        </p:nvSpPr>
        <p:spPr>
          <a:xfrm>
            <a:off x="-61920" y="-246240"/>
            <a:ext cx="25939080" cy="14234760"/>
          </a:xfrm>
          <a:prstGeom prst="rect">
            <a:avLst/>
          </a:prstGeom>
          <a:solidFill>
            <a:srgbClr val="ffb019"/>
          </a:solidFill>
          <a:ln w="12700">
            <a:noFill/>
          </a:ln>
        </p:spPr>
        <p:style>
          <a:lnRef idx="0"/>
          <a:fillRef idx="0"/>
          <a:effectRef idx="0"/>
          <a:fontRef idx="minor"/>
        </p:style>
      </p:sp>
      <p:sp>
        <p:nvSpPr>
          <p:cNvPr id="1"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16998E60-30C6-46B0-B9B1-086994A8593E}"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2"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3"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sp>
        <p:nvSpPr>
          <p:cNvPr id="41" name="Прямоугольник"/>
          <p:cNvSpPr/>
          <p:nvPr/>
        </p:nvSpPr>
        <p:spPr>
          <a:xfrm>
            <a:off x="-470880" y="-172080"/>
            <a:ext cx="25939080" cy="14234760"/>
          </a:xfrm>
          <a:prstGeom prst="rect">
            <a:avLst/>
          </a:prstGeom>
          <a:solidFill>
            <a:srgbClr val="f3f9ff"/>
          </a:solidFill>
          <a:ln w="12700">
            <a:noFill/>
          </a:ln>
        </p:spPr>
        <p:style>
          <a:lnRef idx="0"/>
          <a:fillRef idx="0"/>
          <a:effectRef idx="0"/>
          <a:fontRef idx="minor"/>
        </p:style>
      </p:sp>
      <p:sp>
        <p:nvSpPr>
          <p:cNvPr id="42" name="Прямоугольник"/>
          <p:cNvSpPr/>
          <p:nvPr/>
        </p:nvSpPr>
        <p:spPr>
          <a:xfrm>
            <a:off x="-470880" y="-172080"/>
            <a:ext cx="25939080" cy="14234760"/>
          </a:xfrm>
          <a:prstGeom prst="rect">
            <a:avLst/>
          </a:prstGeom>
          <a:solidFill>
            <a:srgbClr val="f2efea"/>
          </a:solidFill>
          <a:ln w="12700">
            <a:noFill/>
          </a:ln>
        </p:spPr>
        <p:style>
          <a:lnRef idx="0"/>
          <a:fillRef idx="0"/>
          <a:effectRef idx="0"/>
          <a:fontRef idx="minor"/>
        </p:style>
      </p:sp>
      <p:sp>
        <p:nvSpPr>
          <p:cNvPr id="43"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B33E1804-E610-49D1-8291-833F5FFFD57E}"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44"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45"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pic>
        <p:nvPicPr>
          <p:cNvPr id="83" name="image3.png" descr="image3.png"/>
          <p:cNvPicPr/>
          <p:nvPr/>
        </p:nvPicPr>
        <p:blipFill>
          <a:blip r:embed="rId2"/>
          <a:stretch/>
        </p:blipFill>
        <p:spPr>
          <a:xfrm>
            <a:off x="-1322640" y="-49680"/>
            <a:ext cx="27028080" cy="15202800"/>
          </a:xfrm>
          <a:prstGeom prst="rect">
            <a:avLst/>
          </a:prstGeom>
          <a:ln w="12700">
            <a:noFill/>
          </a:ln>
        </p:spPr>
      </p:pic>
      <p:pic>
        <p:nvPicPr>
          <p:cNvPr id="84" name="image4.png" descr="image4.png"/>
          <p:cNvPicPr/>
          <p:nvPr/>
        </p:nvPicPr>
        <p:blipFill>
          <a:blip r:embed="rId3"/>
          <a:stretch/>
        </p:blipFill>
        <p:spPr>
          <a:xfrm>
            <a:off x="-1389600" y="-87480"/>
            <a:ext cx="27162000" cy="15278040"/>
          </a:xfrm>
          <a:prstGeom prst="rect">
            <a:avLst/>
          </a:prstGeom>
          <a:ln w="12700">
            <a:noFill/>
          </a:ln>
        </p:spPr>
      </p:pic>
      <p:sp>
        <p:nvSpPr>
          <p:cNvPr id="85"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8680EF02-418A-4A29-B671-20C0D4655B49}"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86"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87"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 name="Прямоугольник" hidden="1"/>
          <p:cNvSpPr/>
          <p:nvPr/>
        </p:nvSpPr>
        <p:spPr>
          <a:xfrm>
            <a:off x="-61920" y="-246240"/>
            <a:ext cx="25939080" cy="14234760"/>
          </a:xfrm>
          <a:prstGeom prst="rect">
            <a:avLst/>
          </a:prstGeom>
          <a:solidFill>
            <a:srgbClr val="ffb019"/>
          </a:solidFill>
          <a:ln w="12700">
            <a:noFill/>
          </a:ln>
        </p:spPr>
        <p:style>
          <a:lnRef idx="0"/>
          <a:fillRef idx="0"/>
          <a:effectRef idx="0"/>
          <a:fontRef idx="minor"/>
        </p:style>
      </p:sp>
      <p:pic>
        <p:nvPicPr>
          <p:cNvPr id="125" name="image1.png" descr="image1.png"/>
          <p:cNvPicPr/>
          <p:nvPr/>
        </p:nvPicPr>
        <p:blipFill>
          <a:blip r:embed="rId2"/>
          <a:srcRect l="0" t="0" r="138" b="0"/>
          <a:stretch/>
        </p:blipFill>
        <p:spPr>
          <a:xfrm>
            <a:off x="-113400" y="-168120"/>
            <a:ext cx="24893640" cy="14051160"/>
          </a:xfrm>
          <a:prstGeom prst="rect">
            <a:avLst/>
          </a:prstGeom>
          <a:ln w="12700">
            <a:noFill/>
          </a:ln>
        </p:spPr>
      </p:pic>
      <p:sp>
        <p:nvSpPr>
          <p:cNvPr id="126" name="PlaceHolder 1"/>
          <p:cNvSpPr>
            <a:spLocks noGrp="1"/>
          </p:cNvSpPr>
          <p:nvPr>
            <p:ph type="sldNum"/>
          </p:nvPr>
        </p:nvSpPr>
        <p:spPr>
          <a:xfrm>
            <a:off x="11785680" y="12344400"/>
            <a:ext cx="5689080" cy="736200"/>
          </a:xfrm>
          <a:prstGeom prst="rect">
            <a:avLst/>
          </a:prstGeom>
        </p:spPr>
        <p:txBody>
          <a:bodyPr lIns="45720" rIns="45720" tIns="45000" bIns="45000" anchor="ctr">
            <a:noAutofit/>
          </a:bodyPr>
          <a:p>
            <a:pPr algn="r">
              <a:lnSpc>
                <a:spcPct val="100000"/>
              </a:lnSpc>
              <a:tabLst>
                <a:tab algn="l" pos="0"/>
              </a:tabLst>
            </a:pPr>
            <a:fld id="{7F506E39-A4A7-4645-BD6E-45FD3F111CBE}" type="slidenum">
              <a:rPr b="0" lang="ru-RU" sz="1200" spc="-1" strike="noStrike">
                <a:solidFill>
                  <a:srgbClr val="000000"/>
                </a:solidFill>
                <a:latin typeface="Arial"/>
                <a:ea typeface="Arial"/>
              </a:rPr>
              <a:t>&lt;номер&gt;</a:t>
            </a:fld>
            <a:endParaRPr b="0" lang="ru-RU" sz="1200" spc="-1" strike="noStrike">
              <a:latin typeface="Times New Roman"/>
            </a:endParaRPr>
          </a:p>
        </p:txBody>
      </p:sp>
      <p:sp>
        <p:nvSpPr>
          <p:cNvPr id="127"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Arial"/>
              </a:rPr>
              <a:t>Для правки текста заглавия щёлкните мышью</a:t>
            </a:r>
            <a:endParaRPr b="0" lang="ru-RU" sz="1800" spc="-1" strike="noStrike">
              <a:solidFill>
                <a:srgbClr val="000000"/>
              </a:solidFill>
              <a:latin typeface="Arial"/>
            </a:endParaRPr>
          </a:p>
        </p:txBody>
      </p:sp>
      <p:sp>
        <p:nvSpPr>
          <p:cNvPr id="128"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Arial"/>
              </a:rPr>
              <a:t>Для правки структуры щёлкните мышью</a:t>
            </a:r>
            <a:endParaRPr b="0" lang="ru-R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Второй уровень структуры</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Arial"/>
              </a:rPr>
              <a:t>Третий уровень структуры</a:t>
            </a:r>
            <a:endParaRPr b="0" lang="ru-R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Arial"/>
              </a:rPr>
              <a:t>Четвёртый уровень структуры</a:t>
            </a:r>
            <a:endParaRPr b="0" lang="ru-R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Пятый уровень структуры</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Шестой уровень структуры</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Седьмой уровень структуры</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png"/><Relationship Id="rId16" Type="http://schemas.openxmlformats.org/officeDocument/2006/relationships/image" Target="../media/image65.png"/><Relationship Id="rId17" Type="http://schemas.openxmlformats.org/officeDocument/2006/relationships/image" Target="../media/image66.png"/><Relationship Id="rId18" Type="http://schemas.openxmlformats.org/officeDocument/2006/relationships/image" Target="../media/image67.png"/><Relationship Id="rId19" Type="http://schemas.openxmlformats.org/officeDocument/2006/relationships/slideLayout" Target="../slideLayouts/slideLayout39.xml"/>
</Relationships>
</file>

<file path=ppt/slides/_rels/slide11.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slideLayout" Target="../slideLayouts/slideLayout27.xml"/>
</Relationships>
</file>

<file path=ppt/slides/_rels/slide1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hyperlink" Target="https://faculty.ksu.edu.sa/sites/default/files/color_atlas_of_biochemistry_2nd_ed.pdf" TargetMode="External"/><Relationship Id="rId2" Type="http://schemas.openxmlformats.org/officeDocument/2006/relationships/hyperlink" Target="https://earthobservatory.nasa.gov/features/UVB/uvb_radiation3.php" TargetMode="External"/><Relationship Id="rId3" Type="http://schemas.openxmlformats.org/officeDocument/2006/relationships/hyperlink" Target="https://pubmed.ncbi.nlm.nih.gov/31548595/" TargetMode="External"/><Relationship Id="rId4" Type="http://schemas.openxmlformats.org/officeDocument/2006/relationships/hyperlink" Target="https://pubmed.ncbi.nlm.nih.gov/28516265/" TargetMode="External"/><Relationship Id="rId5" Type="http://schemas.openxmlformats.org/officeDocument/2006/relationships/hyperlink" Target="https://pubmed.ncbi.nlm.nih.gov/22275473/" TargetMode="External"/><Relationship Id="rId6" Type="http://schemas.openxmlformats.org/officeDocument/2006/relationships/hyperlink" Target="https://pubmed.ncbi.nlm.nih.gov/32217340/" TargetMode="External"/><Relationship Id="rId7" Type="http://schemas.openxmlformats.org/officeDocument/2006/relationships/hyperlink" Target="https://www.ncbi.nlm.nih.gov/pmc/articles/PMC3447082/" TargetMode="External"/><Relationship Id="rId8" Type="http://schemas.openxmlformats.org/officeDocument/2006/relationships/hyperlink" Target="https://pubmed.ncbi.nlm.nih.gov/18541825/" TargetMode="External"/><Relationship Id="rId9" Type="http://schemas.openxmlformats.org/officeDocument/2006/relationships/hyperlink" Target="https://pubmed.ncbi.nlm.nih.gov/18635847/" TargetMode="External"/><Relationship Id="rId10" Type="http://schemas.openxmlformats.org/officeDocument/2006/relationships/hyperlink" Target="https://pubmed.ncbi.nlm.nih.gov/18682515/" TargetMode="External"/><Relationship Id="rId11" Type="http://schemas.openxmlformats.org/officeDocument/2006/relationships/hyperlink" Target="https://pubmed.ncbi.nlm.nih.gov/17264183/" TargetMode="External"/><Relationship Id="rId12" Type="http://schemas.openxmlformats.org/officeDocument/2006/relationships/hyperlink" Target="https://pubmed.ncbi.nlm.nih.gov/19307517/" TargetMode="External"/><Relationship Id="rId13" Type="http://schemas.openxmlformats.org/officeDocument/2006/relationships/hyperlink" Target="https://pubmed.ncbi.nlm.nih.gov/19797342/" TargetMode="External"/><Relationship Id="rId14" Type="http://schemas.openxmlformats.org/officeDocument/2006/relationships/image" Target="../media/image77.png"/><Relationship Id="rId15"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27.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slideLayout" Target="../slideLayouts/slideLayout15.xml"/><Relationship Id="rId9"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chart" Target="../charts/chart8.xml"/><Relationship Id="rId3"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5.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27.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slideLayout" Target="../slideLayouts/slideLayout27.xml"/><Relationship Id="rId1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slideLayout" Target="../slideLayouts/slideLayout3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image1.jpeg 1" descr=""/>
          <p:cNvPicPr/>
          <p:nvPr/>
        </p:nvPicPr>
        <p:blipFill>
          <a:blip r:embed="rId1"/>
          <a:srcRect l="644" t="2230" r="1483" b="2226"/>
          <a:stretch/>
        </p:blipFill>
        <p:spPr>
          <a:xfrm>
            <a:off x="-194760" y="-314280"/>
            <a:ext cx="26117280" cy="14344200"/>
          </a:xfrm>
          <a:prstGeom prst="rect">
            <a:avLst/>
          </a:prstGeom>
          <a:ln w="12700">
            <a:noFill/>
          </a:ln>
        </p:spPr>
      </p:pic>
      <p:pic>
        <p:nvPicPr>
          <p:cNvPr id="172" name="image5.png" descr="image5.png"/>
          <p:cNvPicPr/>
          <p:nvPr/>
        </p:nvPicPr>
        <p:blipFill>
          <a:blip r:embed="rId2"/>
          <a:stretch/>
        </p:blipFill>
        <p:spPr>
          <a:xfrm>
            <a:off x="1429200" y="927720"/>
            <a:ext cx="3728160" cy="655920"/>
          </a:xfrm>
          <a:prstGeom prst="rect">
            <a:avLst/>
          </a:prstGeom>
          <a:ln w="12700">
            <a:noFill/>
          </a:ln>
        </p:spPr>
      </p:pic>
      <p:sp>
        <p:nvSpPr>
          <p:cNvPr id="173" name="D-Spray"/>
          <p:cNvSpPr/>
          <p:nvPr/>
        </p:nvSpPr>
        <p:spPr>
          <a:xfrm>
            <a:off x="1429200" y="4643640"/>
            <a:ext cx="13570560" cy="20023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12200" spc="-1" strike="noStrike" cap="all">
                <a:solidFill>
                  <a:srgbClr val="fd7042"/>
                </a:solidFill>
                <a:latin typeface="Arial"/>
                <a:ea typeface="Arial"/>
              </a:rPr>
              <a:t>D-S</a:t>
            </a:r>
            <a:r>
              <a:rPr b="1" lang="ru-RU" sz="12200" spc="-1" strike="noStrike">
                <a:solidFill>
                  <a:srgbClr val="fd7042"/>
                </a:solidFill>
                <a:latin typeface="Arial"/>
                <a:ea typeface="Arial"/>
              </a:rPr>
              <a:t>pray</a:t>
            </a:r>
            <a:r>
              <a:rPr b="1" lang="ru-RU" sz="12200" spc="-1" strike="noStrike">
                <a:solidFill>
                  <a:srgbClr val="fd7042"/>
                </a:solidFill>
                <a:latin typeface="Arial"/>
                <a:ea typeface="Arial"/>
              </a:rPr>
              <a:t> 2000</a:t>
            </a:r>
            <a:endParaRPr b="0" lang="ru-RU" sz="12200" spc="-1" strike="noStrike">
              <a:latin typeface="Arial"/>
            </a:endParaRPr>
          </a:p>
        </p:txBody>
      </p:sp>
      <p:sp>
        <p:nvSpPr>
          <p:cNvPr id="174" name="Лучи здоровья"/>
          <p:cNvSpPr/>
          <p:nvPr/>
        </p:nvSpPr>
        <p:spPr>
          <a:xfrm>
            <a:off x="1429200" y="6623640"/>
            <a:ext cx="9445320" cy="12405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GB" sz="7200" spc="-1" strike="noStrike">
                <a:solidFill>
                  <a:srgbClr val="fd7042"/>
                </a:solidFill>
                <a:latin typeface="Arial"/>
                <a:ea typeface="Arial"/>
              </a:rPr>
              <a:t>L</a:t>
            </a:r>
            <a:r>
              <a:rPr b="1" lang="cs-CZ" sz="7200" spc="-1" strike="noStrike">
                <a:solidFill>
                  <a:srgbClr val="fd7042"/>
                </a:solidFill>
                <a:latin typeface="Arial"/>
                <a:ea typeface="Arial"/>
              </a:rPr>
              <a:t>úče zdravia</a:t>
            </a:r>
            <a:endParaRPr b="0" lang="ru-RU" sz="7200" spc="-1" strike="noStrike">
              <a:latin typeface="Arial"/>
            </a:endParaRPr>
          </a:p>
        </p:txBody>
      </p:sp>
      <p:sp>
        <p:nvSpPr>
          <p:cNvPr id="175" name="В 5 раз больше витамина D"/>
          <p:cNvSpPr/>
          <p:nvPr/>
        </p:nvSpPr>
        <p:spPr>
          <a:xfrm>
            <a:off x="1429200" y="8109000"/>
            <a:ext cx="10816920" cy="1004760"/>
          </a:xfrm>
          <a:prstGeom prst="rect">
            <a:avLst/>
          </a:prstGeom>
          <a:noFill/>
          <a:ln w="12700">
            <a:noFill/>
          </a:ln>
        </p:spPr>
        <p:style>
          <a:lnRef idx="0"/>
          <a:fillRef idx="0"/>
          <a:effectRef idx="0"/>
          <a:fontRef idx="minor"/>
        </p:style>
        <p:txBody>
          <a:bodyPr lIns="45720" rIns="45720" tIns="45000" bIns="45000">
            <a:spAutoFit/>
          </a:bodyPr>
          <a:p>
            <a:pPr>
              <a:lnSpc>
                <a:spcPct val="100000"/>
              </a:lnSpc>
              <a:tabLst>
                <a:tab algn="l" pos="0"/>
              </a:tabLst>
            </a:pPr>
            <a:r>
              <a:rPr b="0" lang="cs-CZ" sz="6000" spc="-1" strike="noStrike">
                <a:solidFill>
                  <a:srgbClr val="ffffff"/>
                </a:solidFill>
                <a:latin typeface="Arial"/>
                <a:ea typeface="Arial"/>
              </a:rPr>
              <a:t>5x viac vitamínu D3*</a:t>
            </a:r>
            <a:endParaRPr b="0" lang="ru-RU" sz="6000" spc="-1" strike="noStrike">
              <a:latin typeface="Arial"/>
            </a:endParaRPr>
          </a:p>
        </p:txBody>
      </p:sp>
      <p:sp>
        <p:nvSpPr>
          <p:cNvPr id="176" name="В 5 раз больше витамина D"/>
          <p:cNvSpPr/>
          <p:nvPr/>
        </p:nvSpPr>
        <p:spPr>
          <a:xfrm>
            <a:off x="1429200" y="12732840"/>
            <a:ext cx="10816920" cy="547200"/>
          </a:xfrm>
          <a:prstGeom prst="rect">
            <a:avLst/>
          </a:prstGeom>
          <a:noFill/>
          <a:ln w="12700">
            <a:noFill/>
          </a:ln>
        </p:spPr>
        <p:style>
          <a:lnRef idx="0"/>
          <a:fillRef idx="0"/>
          <a:effectRef idx="0"/>
          <a:fontRef idx="minor"/>
        </p:style>
        <p:txBody>
          <a:bodyPr lIns="45720" rIns="45720" tIns="45000" bIns="45000">
            <a:spAutoFit/>
          </a:bodyPr>
          <a:p>
            <a:pPr>
              <a:lnSpc>
                <a:spcPct val="100000"/>
              </a:lnSpc>
              <a:tabLst>
                <a:tab algn="l" pos="0"/>
              </a:tabLst>
            </a:pPr>
            <a:r>
              <a:rPr b="0" lang="en-US" sz="3000" spc="-1" strike="noStrike">
                <a:solidFill>
                  <a:srgbClr val="fd7042"/>
                </a:solidFill>
                <a:latin typeface="Arial"/>
                <a:ea typeface="Arial"/>
              </a:rPr>
              <a:t>*v porovnaní s D-Spray</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6" name="image40.png" descr="image40.png"/>
          <p:cNvPicPr/>
          <p:nvPr/>
        </p:nvPicPr>
        <p:blipFill>
          <a:blip r:embed="rId1"/>
          <a:srcRect l="7295" t="0" r="7295" b="0"/>
          <a:stretch/>
        </p:blipFill>
        <p:spPr>
          <a:xfrm>
            <a:off x="1573560" y="8628840"/>
            <a:ext cx="1244520" cy="1399680"/>
          </a:xfrm>
          <a:prstGeom prst="rect">
            <a:avLst/>
          </a:prstGeom>
          <a:ln w="12700">
            <a:noFill/>
          </a:ln>
        </p:spPr>
      </p:pic>
      <p:sp>
        <p:nvSpPr>
          <p:cNvPr id="307" name="Кружок"/>
          <p:cNvSpPr/>
          <p:nvPr/>
        </p:nvSpPr>
        <p:spPr>
          <a:xfrm>
            <a:off x="1418760" y="8526240"/>
            <a:ext cx="1554120" cy="1554120"/>
          </a:xfrm>
          <a:prstGeom prst="ellipse">
            <a:avLst/>
          </a:prstGeom>
          <a:noFill/>
          <a:ln w="38100">
            <a:solidFill>
              <a:srgbClr val="fdf098"/>
            </a:solidFill>
            <a:round/>
          </a:ln>
        </p:spPr>
        <p:style>
          <a:lnRef idx="0"/>
          <a:fillRef idx="0"/>
          <a:effectRef idx="0"/>
          <a:fontRef idx="minor"/>
        </p:style>
      </p:sp>
      <p:pic>
        <p:nvPicPr>
          <p:cNvPr id="308" name="image41.png" descr="image41.png"/>
          <p:cNvPicPr/>
          <p:nvPr/>
        </p:nvPicPr>
        <p:blipFill>
          <a:blip r:embed="rId2"/>
          <a:stretch/>
        </p:blipFill>
        <p:spPr>
          <a:xfrm>
            <a:off x="-785160" y="7197120"/>
            <a:ext cx="24893640" cy="583560"/>
          </a:xfrm>
          <a:prstGeom prst="rect">
            <a:avLst/>
          </a:prstGeom>
          <a:ln w="12700">
            <a:noFill/>
          </a:ln>
        </p:spPr>
      </p:pic>
      <p:pic>
        <p:nvPicPr>
          <p:cNvPr id="309" name="image7.png" descr="image7.png"/>
          <p:cNvPicPr/>
          <p:nvPr/>
        </p:nvPicPr>
        <p:blipFill>
          <a:blip r:embed="rId3"/>
          <a:stretch/>
        </p:blipFill>
        <p:spPr>
          <a:xfrm>
            <a:off x="1537560" y="12793680"/>
            <a:ext cx="1773720" cy="311040"/>
          </a:xfrm>
          <a:prstGeom prst="rect">
            <a:avLst/>
          </a:prstGeom>
          <a:ln w="12700">
            <a:noFill/>
          </a:ln>
        </p:spPr>
      </p:pic>
      <p:sp>
        <p:nvSpPr>
          <p:cNvPr id="310"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311" name="image12.png" descr="image12.png"/>
          <p:cNvPicPr/>
          <p:nvPr/>
        </p:nvPicPr>
        <p:blipFill>
          <a:blip r:embed="rId4"/>
          <a:stretch/>
        </p:blipFill>
        <p:spPr>
          <a:xfrm>
            <a:off x="23622480" y="-11771280"/>
            <a:ext cx="19628640" cy="13714920"/>
          </a:xfrm>
          <a:prstGeom prst="rect">
            <a:avLst/>
          </a:prstGeom>
          <a:ln w="12700">
            <a:noFill/>
          </a:ln>
        </p:spPr>
      </p:pic>
      <p:sp>
        <p:nvSpPr>
          <p:cNvPr id="312" name="Часто люди не замечают  симптомы дефицита витамина D"/>
          <p:cNvSpPr/>
          <p:nvPr/>
        </p:nvSpPr>
        <p:spPr>
          <a:xfrm>
            <a:off x="1304280" y="790560"/>
            <a:ext cx="2217060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000" spc="-1" strike="noStrike">
                <a:solidFill>
                  <a:srgbClr val="ffffff"/>
                </a:solidFill>
                <a:latin typeface="Arial"/>
                <a:ea typeface="Arial"/>
              </a:rPr>
              <a:t>Ľudia si to často nevšimnú </a:t>
            </a:r>
            <a:br/>
            <a:r>
              <a:rPr b="1" lang="sk-SK" sz="8000" spc="-1" strike="noStrike">
                <a:solidFill>
                  <a:srgbClr val="fdf098"/>
                </a:solidFill>
                <a:latin typeface="Arial"/>
                <a:ea typeface="Arial"/>
              </a:rPr>
              <a:t>príznaky nedostatku </a:t>
            </a:r>
            <a:r>
              <a:rPr b="1" lang="sk-SK" sz="8000" spc="-1" strike="noStrike">
                <a:solidFill>
                  <a:srgbClr val="ffffff"/>
                </a:solidFill>
                <a:latin typeface="Arial"/>
                <a:ea typeface="Arial"/>
              </a:rPr>
              <a:t>vitamínu D </a:t>
            </a:r>
            <a:endParaRPr b="0" lang="ru-RU" sz="8000" spc="-1" strike="noStrike">
              <a:latin typeface="Arial"/>
            </a:endParaRPr>
          </a:p>
        </p:txBody>
      </p:sp>
      <p:grpSp>
        <p:nvGrpSpPr>
          <p:cNvPr id="313" name="Сгруппировать"/>
          <p:cNvGrpSpPr/>
          <p:nvPr/>
        </p:nvGrpSpPr>
        <p:grpSpPr>
          <a:xfrm>
            <a:off x="23724360" y="-2041920"/>
            <a:ext cx="3853440" cy="4946040"/>
            <a:chOff x="23724360" y="-2041920"/>
            <a:chExt cx="3853440" cy="4946040"/>
          </a:xfrm>
        </p:grpSpPr>
        <p:pic>
          <p:nvPicPr>
            <p:cNvPr id="314" name="image13.png" descr="image13.png"/>
            <p:cNvPicPr/>
            <p:nvPr/>
          </p:nvPicPr>
          <p:blipFill>
            <a:blip r:embed="rId5"/>
            <a:stretch/>
          </p:blipFill>
          <p:spPr>
            <a:xfrm>
              <a:off x="26060760" y="-1580400"/>
              <a:ext cx="1517040" cy="4484520"/>
            </a:xfrm>
            <a:prstGeom prst="rect">
              <a:avLst/>
            </a:prstGeom>
            <a:ln w="12700">
              <a:noFill/>
            </a:ln>
          </p:spPr>
        </p:pic>
        <p:pic>
          <p:nvPicPr>
            <p:cNvPr id="315" name="image14.png" descr="image14.png"/>
            <p:cNvPicPr/>
            <p:nvPr/>
          </p:nvPicPr>
          <p:blipFill>
            <a:blip r:embed="rId6">
              <a:alphaModFix amt="76000"/>
            </a:blip>
            <a:stretch/>
          </p:blipFill>
          <p:spPr>
            <a:xfrm flipH="1">
              <a:off x="23724360" y="-2041920"/>
              <a:ext cx="2631240" cy="1838160"/>
            </a:xfrm>
            <a:prstGeom prst="rect">
              <a:avLst/>
            </a:prstGeom>
            <a:ln w="12700">
              <a:noFill/>
            </a:ln>
          </p:spPr>
        </p:pic>
      </p:grpSp>
      <p:sp>
        <p:nvSpPr>
          <p:cNvPr id="316" name="О гиповитаминозе могут косвенно сообщать некоторые признаки.…"/>
          <p:cNvSpPr/>
          <p:nvPr/>
        </p:nvSpPr>
        <p:spPr>
          <a:xfrm>
            <a:off x="1323000" y="4084200"/>
            <a:ext cx="20256840" cy="14580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600" spc="-111" strike="noStrike">
                <a:solidFill>
                  <a:srgbClr val="ffffff"/>
                </a:solidFill>
                <a:latin typeface="Arial"/>
                <a:ea typeface="Arial"/>
              </a:rPr>
              <a:t>Hypovitaminóza môže nepriamo hlásiť niektoré príznaky.</a:t>
            </a:r>
            <a:endParaRPr b="0" lang="ru-RU" sz="3600" spc="-1" strike="noStrike">
              <a:latin typeface="Arial"/>
            </a:endParaRPr>
          </a:p>
          <a:p>
            <a:pPr>
              <a:lnSpc>
                <a:spcPct val="120000"/>
              </a:lnSpc>
              <a:tabLst>
                <a:tab algn="l" pos="0"/>
              </a:tabLst>
            </a:pPr>
            <a:r>
              <a:rPr b="0" lang="sk-SK" sz="3600" spc="-111" strike="noStrike">
                <a:solidFill>
                  <a:srgbClr val="ffffff"/>
                </a:solidFill>
                <a:latin typeface="Arial"/>
                <a:ea typeface="Arial"/>
              </a:rPr>
              <a:t>U dospelých, medzi nimi môžu byť:</a:t>
            </a:r>
            <a:endParaRPr b="0" lang="ru-RU" sz="3600" spc="-1" strike="noStrike">
              <a:latin typeface="Arial"/>
            </a:endParaRPr>
          </a:p>
        </p:txBody>
      </p:sp>
      <p:sp>
        <p:nvSpPr>
          <p:cNvPr id="317" name="Хрупкость костей, боли в спине и суставах"/>
          <p:cNvSpPr/>
          <p:nvPr/>
        </p:nvSpPr>
        <p:spPr>
          <a:xfrm>
            <a:off x="1335600" y="10393200"/>
            <a:ext cx="3781800" cy="1841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100" spc="-97" strike="noStrike">
                <a:solidFill>
                  <a:srgbClr val="ffffff"/>
                </a:solidFill>
                <a:latin typeface="Arial"/>
                <a:ea typeface="Arial"/>
              </a:rPr>
              <a:t>Krehké kosti, bolesti chrbta</a:t>
            </a:r>
            <a:endParaRPr b="0" lang="ru-RU" sz="3100" spc="-1" strike="noStrike">
              <a:latin typeface="Arial"/>
            </a:endParaRPr>
          </a:p>
          <a:p>
            <a:pPr>
              <a:lnSpc>
                <a:spcPct val="120000"/>
              </a:lnSpc>
              <a:tabLst>
                <a:tab algn="l" pos="0"/>
              </a:tabLst>
            </a:pPr>
            <a:r>
              <a:rPr b="0" lang="sk-SK" sz="3100" spc="-97" strike="noStrike">
                <a:solidFill>
                  <a:srgbClr val="ffffff"/>
                </a:solidFill>
                <a:latin typeface="Arial"/>
                <a:ea typeface="Arial"/>
              </a:rPr>
              <a:t>a kĺbov</a:t>
            </a:r>
            <a:endParaRPr b="0" lang="ru-RU" sz="3100" spc="-1" strike="noStrike">
              <a:latin typeface="Arial"/>
            </a:endParaRPr>
          </a:p>
        </p:txBody>
      </p:sp>
      <p:sp>
        <p:nvSpPr>
          <p:cNvPr id="318" name="Изменения настроения — апатия"/>
          <p:cNvSpPr/>
          <p:nvPr/>
        </p:nvSpPr>
        <p:spPr>
          <a:xfrm>
            <a:off x="20506320" y="10680120"/>
            <a:ext cx="293400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03" strike="noStrike">
                <a:solidFill>
                  <a:srgbClr val="ffffff"/>
                </a:solidFill>
                <a:latin typeface="Arial"/>
                <a:ea typeface="Arial"/>
              </a:rPr>
              <a:t>Zmeny</a:t>
            </a:r>
            <a:endParaRPr b="0" lang="ru-RU" sz="3100" spc="-1" strike="noStrike">
              <a:latin typeface="Arial"/>
            </a:endParaRPr>
          </a:p>
          <a:p>
            <a:pPr>
              <a:lnSpc>
                <a:spcPct val="108000"/>
              </a:lnSpc>
              <a:tabLst>
                <a:tab algn="l" pos="0"/>
              </a:tabLst>
            </a:pPr>
            <a:r>
              <a:rPr b="0" lang="sk-SK" sz="3100" spc="-103" strike="noStrike">
                <a:solidFill>
                  <a:srgbClr val="ffffff"/>
                </a:solidFill>
                <a:latin typeface="Arial"/>
                <a:ea typeface="Arial"/>
              </a:rPr>
              <a:t>nálady - apatia</a:t>
            </a:r>
            <a:endParaRPr b="0" lang="ru-RU" sz="3100" spc="-1" strike="noStrike">
              <a:latin typeface="Arial"/>
            </a:endParaRPr>
          </a:p>
        </p:txBody>
      </p:sp>
      <p:sp>
        <p:nvSpPr>
          <p:cNvPr id="319" name="Снижение выносливости"/>
          <p:cNvSpPr/>
          <p:nvPr/>
        </p:nvSpPr>
        <p:spPr>
          <a:xfrm>
            <a:off x="8874360" y="10369080"/>
            <a:ext cx="176256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 strike="noStrike">
                <a:solidFill>
                  <a:srgbClr val="ffffff"/>
                </a:solidFill>
                <a:latin typeface="Arial"/>
                <a:ea typeface="Arial"/>
              </a:rPr>
              <a:t>Zníženie</a:t>
            </a:r>
            <a:endParaRPr b="0" lang="ru-RU" sz="3100" spc="-1" strike="noStrike">
              <a:latin typeface="Arial"/>
            </a:endParaRPr>
          </a:p>
          <a:p>
            <a:pPr>
              <a:lnSpc>
                <a:spcPct val="108000"/>
              </a:lnSpc>
              <a:tabLst>
                <a:tab algn="l" pos="0"/>
              </a:tabLst>
            </a:pPr>
            <a:r>
              <a:rPr b="0" lang="sk-SK" sz="3100" spc="-1" strike="noStrike">
                <a:solidFill>
                  <a:srgbClr val="ffffff"/>
                </a:solidFill>
                <a:latin typeface="Arial"/>
                <a:ea typeface="Arial"/>
              </a:rPr>
              <a:t>výdrže</a:t>
            </a:r>
            <a:endParaRPr b="0" lang="ru-RU" sz="3100" spc="-1" strike="noStrike">
              <a:latin typeface="Arial"/>
            </a:endParaRPr>
          </a:p>
        </p:txBody>
      </p:sp>
      <p:sp>
        <p:nvSpPr>
          <p:cNvPr id="320" name="Мышечная слабость"/>
          <p:cNvSpPr/>
          <p:nvPr/>
        </p:nvSpPr>
        <p:spPr>
          <a:xfrm>
            <a:off x="5173200" y="10433520"/>
            <a:ext cx="244764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03" strike="noStrike">
                <a:solidFill>
                  <a:srgbClr val="ffffff"/>
                </a:solidFill>
                <a:latin typeface="Arial"/>
                <a:ea typeface="Arial"/>
              </a:rPr>
              <a:t>Svalová slabosť</a:t>
            </a:r>
            <a:endParaRPr b="0" lang="ru-RU" sz="3100" spc="-1" strike="noStrike">
              <a:latin typeface="Arial"/>
            </a:endParaRPr>
          </a:p>
        </p:txBody>
      </p:sp>
      <p:sp>
        <p:nvSpPr>
          <p:cNvPr id="321" name="Частые респираторные инфекции"/>
          <p:cNvSpPr/>
          <p:nvPr/>
        </p:nvSpPr>
        <p:spPr>
          <a:xfrm>
            <a:off x="12389760" y="10369080"/>
            <a:ext cx="313056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 strike="noStrike">
                <a:solidFill>
                  <a:srgbClr val="ffffff"/>
                </a:solidFill>
                <a:latin typeface="Arial"/>
                <a:ea typeface="Arial"/>
              </a:rPr>
              <a:t>Časté infekcie dýchacích ciest</a:t>
            </a:r>
            <a:endParaRPr b="0" lang="ru-RU" sz="3100" spc="-1" strike="noStrike">
              <a:latin typeface="Arial"/>
            </a:endParaRPr>
          </a:p>
        </p:txBody>
      </p:sp>
      <p:sp>
        <p:nvSpPr>
          <p:cNvPr id="322" name="Обострение кожных заболеваний"/>
          <p:cNvSpPr/>
          <p:nvPr/>
        </p:nvSpPr>
        <p:spPr>
          <a:xfrm>
            <a:off x="16682400" y="10425240"/>
            <a:ext cx="313056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 strike="noStrike">
                <a:solidFill>
                  <a:srgbClr val="ffffff"/>
                </a:solidFill>
                <a:latin typeface="Arial"/>
                <a:ea typeface="Arial"/>
              </a:rPr>
              <a:t>Zostrenie kožných ochorení</a:t>
            </a:r>
            <a:endParaRPr b="0" lang="ru-RU" sz="3100" spc="-1" strike="noStrike">
              <a:latin typeface="Arial"/>
            </a:endParaRPr>
          </a:p>
        </p:txBody>
      </p:sp>
      <p:grpSp>
        <p:nvGrpSpPr>
          <p:cNvPr id="323" name="Сгруппировать"/>
          <p:cNvGrpSpPr/>
          <p:nvPr/>
        </p:nvGrpSpPr>
        <p:grpSpPr>
          <a:xfrm>
            <a:off x="2040120" y="7380360"/>
            <a:ext cx="311040" cy="1150560"/>
            <a:chOff x="2040120" y="7380360"/>
            <a:chExt cx="311040" cy="1150560"/>
          </a:xfrm>
        </p:grpSpPr>
        <p:sp>
          <p:nvSpPr>
            <p:cNvPr id="324" name="Кружок"/>
            <p:cNvSpPr/>
            <p:nvPr/>
          </p:nvSpPr>
          <p:spPr>
            <a:xfrm rot="16200000">
              <a:off x="2040120" y="7380360"/>
              <a:ext cx="311040" cy="311040"/>
            </a:xfrm>
            <a:prstGeom prst="ellipse">
              <a:avLst/>
            </a:prstGeom>
            <a:solidFill>
              <a:srgbClr val="faf0a3"/>
            </a:solidFill>
            <a:ln w="12700">
              <a:noFill/>
            </a:ln>
          </p:spPr>
          <p:style>
            <a:lnRef idx="0"/>
            <a:fillRef idx="0"/>
            <a:effectRef idx="0"/>
            <a:fontRef idx="minor"/>
          </p:style>
        </p:sp>
        <p:sp>
          <p:nvSpPr>
            <p:cNvPr id="325" name="Линия"/>
            <p:cNvSpPr/>
            <p:nvPr/>
          </p:nvSpPr>
          <p:spPr>
            <a:xfrm flipV="1">
              <a:off x="2196000" y="7582680"/>
              <a:ext cx="360" cy="948240"/>
            </a:xfrm>
            <a:prstGeom prst="line">
              <a:avLst/>
            </a:prstGeom>
            <a:ln w="38100">
              <a:solidFill>
                <a:srgbClr val="fdf098"/>
              </a:solidFill>
              <a:round/>
            </a:ln>
          </p:spPr>
          <p:style>
            <a:lnRef idx="0"/>
            <a:fillRef idx="0"/>
            <a:effectRef idx="0"/>
            <a:fontRef idx="minor"/>
          </p:style>
        </p:sp>
      </p:grpSp>
      <p:grpSp>
        <p:nvGrpSpPr>
          <p:cNvPr id="326" name="Сгруппировать"/>
          <p:cNvGrpSpPr/>
          <p:nvPr/>
        </p:nvGrpSpPr>
        <p:grpSpPr>
          <a:xfrm>
            <a:off x="5891400" y="7380360"/>
            <a:ext cx="311040" cy="1150560"/>
            <a:chOff x="5891400" y="7380360"/>
            <a:chExt cx="311040" cy="1150560"/>
          </a:xfrm>
        </p:grpSpPr>
        <p:sp>
          <p:nvSpPr>
            <p:cNvPr id="327" name="Кружок"/>
            <p:cNvSpPr/>
            <p:nvPr/>
          </p:nvSpPr>
          <p:spPr>
            <a:xfrm rot="16200000">
              <a:off x="5891400" y="7380360"/>
              <a:ext cx="311040" cy="311040"/>
            </a:xfrm>
            <a:prstGeom prst="ellipse">
              <a:avLst/>
            </a:prstGeom>
            <a:solidFill>
              <a:srgbClr val="faf0a3"/>
            </a:solidFill>
            <a:ln w="12700">
              <a:noFill/>
            </a:ln>
          </p:spPr>
          <p:style>
            <a:lnRef idx="0"/>
            <a:fillRef idx="0"/>
            <a:effectRef idx="0"/>
            <a:fontRef idx="minor"/>
          </p:style>
        </p:sp>
        <p:sp>
          <p:nvSpPr>
            <p:cNvPr id="328" name="Линия"/>
            <p:cNvSpPr/>
            <p:nvPr/>
          </p:nvSpPr>
          <p:spPr>
            <a:xfrm flipV="1">
              <a:off x="6047280" y="7582680"/>
              <a:ext cx="360" cy="948240"/>
            </a:xfrm>
            <a:prstGeom prst="line">
              <a:avLst/>
            </a:prstGeom>
            <a:ln w="38100">
              <a:solidFill>
                <a:srgbClr val="fdf098"/>
              </a:solidFill>
              <a:round/>
            </a:ln>
          </p:spPr>
          <p:style>
            <a:lnRef idx="0"/>
            <a:fillRef idx="0"/>
            <a:effectRef idx="0"/>
            <a:fontRef idx="minor"/>
          </p:style>
        </p:sp>
      </p:grpSp>
      <p:grpSp>
        <p:nvGrpSpPr>
          <p:cNvPr id="329" name="Сгруппировать"/>
          <p:cNvGrpSpPr/>
          <p:nvPr/>
        </p:nvGrpSpPr>
        <p:grpSpPr>
          <a:xfrm>
            <a:off x="9704520" y="7380360"/>
            <a:ext cx="311040" cy="1150560"/>
            <a:chOff x="9704520" y="7380360"/>
            <a:chExt cx="311040" cy="1150560"/>
          </a:xfrm>
        </p:grpSpPr>
        <p:sp>
          <p:nvSpPr>
            <p:cNvPr id="330" name="Кружок"/>
            <p:cNvSpPr/>
            <p:nvPr/>
          </p:nvSpPr>
          <p:spPr>
            <a:xfrm rot="16200000">
              <a:off x="9704520" y="7380360"/>
              <a:ext cx="311040" cy="311040"/>
            </a:xfrm>
            <a:prstGeom prst="ellipse">
              <a:avLst/>
            </a:prstGeom>
            <a:solidFill>
              <a:srgbClr val="faf0a3"/>
            </a:solidFill>
            <a:ln w="12700">
              <a:noFill/>
            </a:ln>
          </p:spPr>
          <p:style>
            <a:lnRef idx="0"/>
            <a:fillRef idx="0"/>
            <a:effectRef idx="0"/>
            <a:fontRef idx="minor"/>
          </p:style>
        </p:sp>
        <p:sp>
          <p:nvSpPr>
            <p:cNvPr id="331" name="Линия"/>
            <p:cNvSpPr/>
            <p:nvPr/>
          </p:nvSpPr>
          <p:spPr>
            <a:xfrm flipV="1">
              <a:off x="9860400" y="7582680"/>
              <a:ext cx="360" cy="948240"/>
            </a:xfrm>
            <a:prstGeom prst="line">
              <a:avLst/>
            </a:prstGeom>
            <a:ln w="38100">
              <a:solidFill>
                <a:srgbClr val="fdf098"/>
              </a:solidFill>
              <a:round/>
            </a:ln>
          </p:spPr>
          <p:style>
            <a:lnRef idx="0"/>
            <a:fillRef idx="0"/>
            <a:effectRef idx="0"/>
            <a:fontRef idx="minor"/>
          </p:style>
        </p:sp>
      </p:grpSp>
      <p:grpSp>
        <p:nvGrpSpPr>
          <p:cNvPr id="332" name="Сгруппировать"/>
          <p:cNvGrpSpPr/>
          <p:nvPr/>
        </p:nvGrpSpPr>
        <p:grpSpPr>
          <a:xfrm>
            <a:off x="13530240" y="7380360"/>
            <a:ext cx="311040" cy="1150560"/>
            <a:chOff x="13530240" y="7380360"/>
            <a:chExt cx="311040" cy="1150560"/>
          </a:xfrm>
        </p:grpSpPr>
        <p:sp>
          <p:nvSpPr>
            <p:cNvPr id="333" name="Кружок"/>
            <p:cNvSpPr/>
            <p:nvPr/>
          </p:nvSpPr>
          <p:spPr>
            <a:xfrm rot="16200000">
              <a:off x="13530240" y="7380360"/>
              <a:ext cx="311040" cy="311040"/>
            </a:xfrm>
            <a:prstGeom prst="ellipse">
              <a:avLst/>
            </a:prstGeom>
            <a:solidFill>
              <a:srgbClr val="faf0a3"/>
            </a:solidFill>
            <a:ln w="12700">
              <a:noFill/>
            </a:ln>
          </p:spPr>
          <p:style>
            <a:lnRef idx="0"/>
            <a:fillRef idx="0"/>
            <a:effectRef idx="0"/>
            <a:fontRef idx="minor"/>
          </p:style>
        </p:sp>
        <p:sp>
          <p:nvSpPr>
            <p:cNvPr id="334" name="Линия"/>
            <p:cNvSpPr/>
            <p:nvPr/>
          </p:nvSpPr>
          <p:spPr>
            <a:xfrm flipV="1">
              <a:off x="13685760" y="7582680"/>
              <a:ext cx="360" cy="948240"/>
            </a:xfrm>
            <a:prstGeom prst="line">
              <a:avLst/>
            </a:prstGeom>
            <a:ln w="38100">
              <a:solidFill>
                <a:srgbClr val="fdf098"/>
              </a:solidFill>
              <a:round/>
            </a:ln>
          </p:spPr>
          <p:style>
            <a:lnRef idx="0"/>
            <a:fillRef idx="0"/>
            <a:effectRef idx="0"/>
            <a:fontRef idx="minor"/>
          </p:style>
        </p:sp>
      </p:grpSp>
      <p:grpSp>
        <p:nvGrpSpPr>
          <p:cNvPr id="335" name="Сгруппировать"/>
          <p:cNvGrpSpPr/>
          <p:nvPr/>
        </p:nvGrpSpPr>
        <p:grpSpPr>
          <a:xfrm>
            <a:off x="17406720" y="7380360"/>
            <a:ext cx="311040" cy="1150560"/>
            <a:chOff x="17406720" y="7380360"/>
            <a:chExt cx="311040" cy="1150560"/>
          </a:xfrm>
        </p:grpSpPr>
        <p:sp>
          <p:nvSpPr>
            <p:cNvPr id="336" name="Кружок"/>
            <p:cNvSpPr/>
            <p:nvPr/>
          </p:nvSpPr>
          <p:spPr>
            <a:xfrm rot="16200000">
              <a:off x="17406720" y="7380360"/>
              <a:ext cx="311040" cy="311040"/>
            </a:xfrm>
            <a:prstGeom prst="ellipse">
              <a:avLst/>
            </a:prstGeom>
            <a:solidFill>
              <a:srgbClr val="faf0a3"/>
            </a:solidFill>
            <a:ln w="12700">
              <a:noFill/>
            </a:ln>
          </p:spPr>
          <p:style>
            <a:lnRef idx="0"/>
            <a:fillRef idx="0"/>
            <a:effectRef idx="0"/>
            <a:fontRef idx="minor"/>
          </p:style>
        </p:sp>
        <p:sp>
          <p:nvSpPr>
            <p:cNvPr id="337" name="Линия"/>
            <p:cNvSpPr/>
            <p:nvPr/>
          </p:nvSpPr>
          <p:spPr>
            <a:xfrm flipV="1">
              <a:off x="17562600" y="7582680"/>
              <a:ext cx="360" cy="948240"/>
            </a:xfrm>
            <a:prstGeom prst="line">
              <a:avLst/>
            </a:prstGeom>
            <a:ln w="38100">
              <a:solidFill>
                <a:srgbClr val="fdf098"/>
              </a:solidFill>
              <a:round/>
            </a:ln>
          </p:spPr>
          <p:style>
            <a:lnRef idx="0"/>
            <a:fillRef idx="0"/>
            <a:effectRef idx="0"/>
            <a:fontRef idx="minor"/>
          </p:style>
        </p:sp>
      </p:grpSp>
      <p:grpSp>
        <p:nvGrpSpPr>
          <p:cNvPr id="338" name="Сгруппировать"/>
          <p:cNvGrpSpPr/>
          <p:nvPr/>
        </p:nvGrpSpPr>
        <p:grpSpPr>
          <a:xfrm>
            <a:off x="21207240" y="7380360"/>
            <a:ext cx="311040" cy="1150560"/>
            <a:chOff x="21207240" y="7380360"/>
            <a:chExt cx="311040" cy="1150560"/>
          </a:xfrm>
        </p:grpSpPr>
        <p:sp>
          <p:nvSpPr>
            <p:cNvPr id="339" name="Кружок"/>
            <p:cNvSpPr/>
            <p:nvPr/>
          </p:nvSpPr>
          <p:spPr>
            <a:xfrm rot="16200000">
              <a:off x="21207240" y="7380360"/>
              <a:ext cx="311040" cy="311040"/>
            </a:xfrm>
            <a:prstGeom prst="ellipse">
              <a:avLst/>
            </a:prstGeom>
            <a:solidFill>
              <a:srgbClr val="faf0a3"/>
            </a:solidFill>
            <a:ln w="12700">
              <a:noFill/>
            </a:ln>
          </p:spPr>
          <p:style>
            <a:lnRef idx="0"/>
            <a:fillRef idx="0"/>
            <a:effectRef idx="0"/>
            <a:fontRef idx="minor"/>
          </p:style>
        </p:sp>
        <p:sp>
          <p:nvSpPr>
            <p:cNvPr id="340" name="Линия"/>
            <p:cNvSpPr/>
            <p:nvPr/>
          </p:nvSpPr>
          <p:spPr>
            <a:xfrm flipV="1">
              <a:off x="21363120" y="7582680"/>
              <a:ext cx="360" cy="948240"/>
            </a:xfrm>
            <a:prstGeom prst="line">
              <a:avLst/>
            </a:prstGeom>
            <a:ln w="38100">
              <a:solidFill>
                <a:srgbClr val="fdf098"/>
              </a:solidFill>
              <a:round/>
            </a:ln>
          </p:spPr>
          <p:style>
            <a:lnRef idx="0"/>
            <a:fillRef idx="0"/>
            <a:effectRef idx="0"/>
            <a:fontRef idx="minor"/>
          </p:style>
        </p:sp>
      </p:grpSp>
      <p:pic>
        <p:nvPicPr>
          <p:cNvPr id="341" name="image41.png" descr="image41.png"/>
          <p:cNvPicPr/>
          <p:nvPr/>
        </p:nvPicPr>
        <p:blipFill>
          <a:blip r:embed="rId7"/>
          <a:stretch/>
        </p:blipFill>
        <p:spPr>
          <a:xfrm>
            <a:off x="22205880" y="7197120"/>
            <a:ext cx="24893640" cy="583560"/>
          </a:xfrm>
          <a:prstGeom prst="rect">
            <a:avLst/>
          </a:prstGeom>
          <a:ln w="12700">
            <a:noFill/>
          </a:ln>
        </p:spPr>
      </p:pic>
      <p:grpSp>
        <p:nvGrpSpPr>
          <p:cNvPr id="342" name="Сгруппировать"/>
          <p:cNvGrpSpPr/>
          <p:nvPr/>
        </p:nvGrpSpPr>
        <p:grpSpPr>
          <a:xfrm>
            <a:off x="-785160" y="6875280"/>
            <a:ext cx="49408920" cy="583560"/>
            <a:chOff x="-785160" y="6875280"/>
            <a:chExt cx="49408920" cy="583560"/>
          </a:xfrm>
        </p:grpSpPr>
        <p:pic>
          <p:nvPicPr>
            <p:cNvPr id="343" name="image41.png" descr="image41.png"/>
            <p:cNvPicPr/>
            <p:nvPr/>
          </p:nvPicPr>
          <p:blipFill>
            <a:blip r:embed="rId8">
              <a:alphaModFix amt="47000"/>
            </a:blip>
            <a:stretch/>
          </p:blipFill>
          <p:spPr>
            <a:xfrm>
              <a:off x="-785160" y="6875280"/>
              <a:ext cx="24893640" cy="583560"/>
            </a:xfrm>
            <a:prstGeom prst="rect">
              <a:avLst/>
            </a:prstGeom>
            <a:ln w="12700">
              <a:noFill/>
            </a:ln>
          </p:spPr>
        </p:pic>
        <p:pic>
          <p:nvPicPr>
            <p:cNvPr id="344" name="image41.png" descr="image41.png"/>
            <p:cNvPicPr/>
            <p:nvPr/>
          </p:nvPicPr>
          <p:blipFill>
            <a:blip r:embed="rId9">
              <a:alphaModFix amt="48000"/>
            </a:blip>
            <a:stretch/>
          </p:blipFill>
          <p:spPr>
            <a:xfrm>
              <a:off x="23730120" y="6875280"/>
              <a:ext cx="24893640" cy="583560"/>
            </a:xfrm>
            <a:prstGeom prst="rect">
              <a:avLst/>
            </a:prstGeom>
            <a:ln w="12700">
              <a:noFill/>
            </a:ln>
          </p:spPr>
        </p:pic>
      </p:grpSp>
      <p:grpSp>
        <p:nvGrpSpPr>
          <p:cNvPr id="345" name="Сгруппировать"/>
          <p:cNvGrpSpPr/>
          <p:nvPr/>
        </p:nvGrpSpPr>
        <p:grpSpPr>
          <a:xfrm>
            <a:off x="-785160" y="7548480"/>
            <a:ext cx="49408920" cy="583560"/>
            <a:chOff x="-785160" y="7548480"/>
            <a:chExt cx="49408920" cy="583560"/>
          </a:xfrm>
        </p:grpSpPr>
        <p:pic>
          <p:nvPicPr>
            <p:cNvPr id="346" name="image41.png" descr="image41.png"/>
            <p:cNvPicPr/>
            <p:nvPr/>
          </p:nvPicPr>
          <p:blipFill>
            <a:blip r:embed="rId10">
              <a:alphaModFix amt="47000"/>
            </a:blip>
            <a:stretch/>
          </p:blipFill>
          <p:spPr>
            <a:xfrm>
              <a:off x="-785160" y="7548480"/>
              <a:ext cx="24893640" cy="583560"/>
            </a:xfrm>
            <a:prstGeom prst="rect">
              <a:avLst/>
            </a:prstGeom>
            <a:ln w="12700">
              <a:noFill/>
            </a:ln>
          </p:spPr>
        </p:pic>
        <p:pic>
          <p:nvPicPr>
            <p:cNvPr id="347" name="image41.png" descr="image41.png"/>
            <p:cNvPicPr/>
            <p:nvPr/>
          </p:nvPicPr>
          <p:blipFill>
            <a:blip r:embed="rId11">
              <a:alphaModFix amt="48000"/>
            </a:blip>
            <a:stretch/>
          </p:blipFill>
          <p:spPr>
            <a:xfrm>
              <a:off x="23730120" y="7548480"/>
              <a:ext cx="24893640" cy="583560"/>
            </a:xfrm>
            <a:prstGeom prst="rect">
              <a:avLst/>
            </a:prstGeom>
            <a:ln w="12700">
              <a:noFill/>
            </a:ln>
          </p:spPr>
        </p:pic>
      </p:grpSp>
      <p:grpSp>
        <p:nvGrpSpPr>
          <p:cNvPr id="348" name="Сгруппировать"/>
          <p:cNvGrpSpPr/>
          <p:nvPr/>
        </p:nvGrpSpPr>
        <p:grpSpPr>
          <a:xfrm>
            <a:off x="-785160" y="7964640"/>
            <a:ext cx="49408920" cy="583560"/>
            <a:chOff x="-785160" y="7964640"/>
            <a:chExt cx="49408920" cy="583560"/>
          </a:xfrm>
        </p:grpSpPr>
        <p:pic>
          <p:nvPicPr>
            <p:cNvPr id="349" name="image41.png" descr="image41.png"/>
            <p:cNvPicPr/>
            <p:nvPr/>
          </p:nvPicPr>
          <p:blipFill>
            <a:blip r:embed="rId12">
              <a:alphaModFix amt="7000"/>
            </a:blip>
            <a:stretch/>
          </p:blipFill>
          <p:spPr>
            <a:xfrm>
              <a:off x="-785160" y="7964640"/>
              <a:ext cx="24893640" cy="583560"/>
            </a:xfrm>
            <a:prstGeom prst="rect">
              <a:avLst/>
            </a:prstGeom>
            <a:ln w="12700">
              <a:noFill/>
            </a:ln>
          </p:spPr>
        </p:pic>
        <p:pic>
          <p:nvPicPr>
            <p:cNvPr id="350" name="image41.png" descr="image41.png"/>
            <p:cNvPicPr/>
            <p:nvPr/>
          </p:nvPicPr>
          <p:blipFill>
            <a:blip r:embed="rId13">
              <a:alphaModFix amt="6000"/>
            </a:blip>
            <a:stretch/>
          </p:blipFill>
          <p:spPr>
            <a:xfrm>
              <a:off x="23730120" y="7964640"/>
              <a:ext cx="24893640" cy="583560"/>
            </a:xfrm>
            <a:prstGeom prst="rect">
              <a:avLst/>
            </a:prstGeom>
            <a:ln w="12700">
              <a:noFill/>
            </a:ln>
          </p:spPr>
        </p:pic>
      </p:grpSp>
      <p:pic>
        <p:nvPicPr>
          <p:cNvPr id="351" name="image42.png" descr="image42.png"/>
          <p:cNvPicPr/>
          <p:nvPr/>
        </p:nvPicPr>
        <p:blipFill>
          <a:blip r:embed="rId14"/>
          <a:srcRect l="287" t="0" r="287" b="0"/>
          <a:stretch/>
        </p:blipFill>
        <p:spPr>
          <a:xfrm>
            <a:off x="16944480" y="8692920"/>
            <a:ext cx="1342440" cy="1297080"/>
          </a:xfrm>
          <a:prstGeom prst="rect">
            <a:avLst/>
          </a:prstGeom>
          <a:ln w="12700">
            <a:noFill/>
          </a:ln>
        </p:spPr>
      </p:pic>
      <p:pic>
        <p:nvPicPr>
          <p:cNvPr id="352" name="image43.png" descr="image43.png"/>
          <p:cNvPicPr/>
          <p:nvPr/>
        </p:nvPicPr>
        <p:blipFill>
          <a:blip r:embed="rId15"/>
          <a:srcRect l="287" t="0" r="287" b="0"/>
          <a:stretch/>
        </p:blipFill>
        <p:spPr>
          <a:xfrm>
            <a:off x="5432040" y="8709120"/>
            <a:ext cx="1230120" cy="1188360"/>
          </a:xfrm>
          <a:prstGeom prst="rect">
            <a:avLst/>
          </a:prstGeom>
          <a:ln w="12700">
            <a:noFill/>
          </a:ln>
        </p:spPr>
      </p:pic>
      <p:pic>
        <p:nvPicPr>
          <p:cNvPr id="353" name="image44.png" descr="image44.png"/>
          <p:cNvPicPr/>
          <p:nvPr/>
        </p:nvPicPr>
        <p:blipFill>
          <a:blip r:embed="rId16"/>
          <a:srcRect l="287" t="0" r="287" b="0"/>
          <a:stretch/>
        </p:blipFill>
        <p:spPr>
          <a:xfrm>
            <a:off x="13002120" y="8680320"/>
            <a:ext cx="1342440" cy="1297080"/>
          </a:xfrm>
          <a:prstGeom prst="rect">
            <a:avLst/>
          </a:prstGeom>
          <a:ln w="12700">
            <a:noFill/>
          </a:ln>
        </p:spPr>
      </p:pic>
      <p:pic>
        <p:nvPicPr>
          <p:cNvPr id="354" name="image45.png" descr="image45.png"/>
          <p:cNvPicPr/>
          <p:nvPr/>
        </p:nvPicPr>
        <p:blipFill>
          <a:blip r:embed="rId17"/>
          <a:srcRect l="287" t="0" r="287" b="0"/>
          <a:stretch/>
        </p:blipFill>
        <p:spPr>
          <a:xfrm>
            <a:off x="20622600" y="8616240"/>
            <a:ext cx="1395720" cy="1348560"/>
          </a:xfrm>
          <a:prstGeom prst="rect">
            <a:avLst/>
          </a:prstGeom>
          <a:ln w="12700">
            <a:noFill/>
          </a:ln>
        </p:spPr>
      </p:pic>
      <p:sp>
        <p:nvSpPr>
          <p:cNvPr id="355" name="Кружок"/>
          <p:cNvSpPr/>
          <p:nvPr/>
        </p:nvSpPr>
        <p:spPr>
          <a:xfrm>
            <a:off x="5250960" y="8526240"/>
            <a:ext cx="1554120" cy="1554120"/>
          </a:xfrm>
          <a:prstGeom prst="ellipse">
            <a:avLst/>
          </a:prstGeom>
          <a:noFill/>
          <a:ln w="38100">
            <a:solidFill>
              <a:srgbClr val="fdf098"/>
            </a:solidFill>
            <a:round/>
          </a:ln>
        </p:spPr>
        <p:style>
          <a:lnRef idx="0"/>
          <a:fillRef idx="0"/>
          <a:effectRef idx="0"/>
          <a:fontRef idx="minor"/>
        </p:style>
      </p:sp>
      <p:sp>
        <p:nvSpPr>
          <p:cNvPr id="356" name="Кружок"/>
          <p:cNvSpPr/>
          <p:nvPr/>
        </p:nvSpPr>
        <p:spPr>
          <a:xfrm>
            <a:off x="9082800" y="8526240"/>
            <a:ext cx="1554120" cy="1554120"/>
          </a:xfrm>
          <a:prstGeom prst="ellipse">
            <a:avLst/>
          </a:prstGeom>
          <a:noFill/>
          <a:ln w="38100">
            <a:solidFill>
              <a:srgbClr val="fdf098"/>
            </a:solidFill>
            <a:round/>
          </a:ln>
        </p:spPr>
        <p:style>
          <a:lnRef idx="0"/>
          <a:fillRef idx="0"/>
          <a:effectRef idx="0"/>
          <a:fontRef idx="minor"/>
        </p:style>
      </p:sp>
      <p:sp>
        <p:nvSpPr>
          <p:cNvPr id="357" name="Кружок"/>
          <p:cNvSpPr/>
          <p:nvPr/>
        </p:nvSpPr>
        <p:spPr>
          <a:xfrm>
            <a:off x="12908880" y="8526240"/>
            <a:ext cx="1554120" cy="1554120"/>
          </a:xfrm>
          <a:prstGeom prst="ellipse">
            <a:avLst/>
          </a:prstGeom>
          <a:noFill/>
          <a:ln w="38100">
            <a:solidFill>
              <a:srgbClr val="fdf098"/>
            </a:solidFill>
            <a:round/>
          </a:ln>
        </p:spPr>
        <p:style>
          <a:lnRef idx="0"/>
          <a:fillRef idx="0"/>
          <a:effectRef idx="0"/>
          <a:fontRef idx="minor"/>
        </p:style>
      </p:sp>
      <p:sp>
        <p:nvSpPr>
          <p:cNvPr id="358" name="Кружок"/>
          <p:cNvSpPr/>
          <p:nvPr/>
        </p:nvSpPr>
        <p:spPr>
          <a:xfrm>
            <a:off x="16785360" y="8526240"/>
            <a:ext cx="1554120" cy="1554120"/>
          </a:xfrm>
          <a:prstGeom prst="ellipse">
            <a:avLst/>
          </a:prstGeom>
          <a:noFill/>
          <a:ln w="38100">
            <a:solidFill>
              <a:srgbClr val="fdf098"/>
            </a:solidFill>
            <a:round/>
          </a:ln>
        </p:spPr>
        <p:style>
          <a:lnRef idx="0"/>
          <a:fillRef idx="0"/>
          <a:effectRef idx="0"/>
          <a:fontRef idx="minor"/>
        </p:style>
      </p:sp>
      <p:sp>
        <p:nvSpPr>
          <p:cNvPr id="359" name="Кружок"/>
          <p:cNvSpPr/>
          <p:nvPr/>
        </p:nvSpPr>
        <p:spPr>
          <a:xfrm>
            <a:off x="20556000" y="8526240"/>
            <a:ext cx="1554120" cy="1554120"/>
          </a:xfrm>
          <a:prstGeom prst="ellipse">
            <a:avLst/>
          </a:prstGeom>
          <a:noFill/>
          <a:ln w="38100">
            <a:solidFill>
              <a:srgbClr val="fdf098"/>
            </a:solidFill>
            <a:round/>
          </a:ln>
        </p:spPr>
        <p:style>
          <a:lnRef idx="0"/>
          <a:fillRef idx="0"/>
          <a:effectRef idx="0"/>
          <a:fontRef idx="minor"/>
        </p:style>
      </p:sp>
      <p:pic>
        <p:nvPicPr>
          <p:cNvPr id="360" name="image46.png" descr="image46.png"/>
          <p:cNvPicPr/>
          <p:nvPr/>
        </p:nvPicPr>
        <p:blipFill>
          <a:blip r:embed="rId18"/>
          <a:stretch/>
        </p:blipFill>
        <p:spPr>
          <a:xfrm>
            <a:off x="9263160" y="8632800"/>
            <a:ext cx="1229760" cy="118836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Потери костной ткани"/>
          <p:cNvSpPr/>
          <p:nvPr/>
        </p:nvSpPr>
        <p:spPr>
          <a:xfrm>
            <a:off x="12601080" y="10592280"/>
            <a:ext cx="6895080" cy="116136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sk-SK" sz="3100" spc="-1" strike="noStrike">
                <a:solidFill>
                  <a:srgbClr val="ffffff"/>
                </a:solidFill>
                <a:latin typeface="Arial"/>
                <a:ea typeface="Arial"/>
              </a:rPr>
              <a:t>Straty</a:t>
            </a:r>
            <a:endParaRPr b="0" lang="ru-RU" sz="3100" spc="-1" strike="noStrike">
              <a:latin typeface="Arial"/>
            </a:endParaRPr>
          </a:p>
          <a:p>
            <a:pPr algn="ctr">
              <a:lnSpc>
                <a:spcPct val="108000"/>
              </a:lnSpc>
              <a:tabLst>
                <a:tab algn="l" pos="0"/>
              </a:tabLst>
            </a:pPr>
            <a:r>
              <a:rPr b="0" lang="sk-SK" sz="3100" spc="-1" strike="noStrike">
                <a:solidFill>
                  <a:srgbClr val="ffffff"/>
                </a:solidFill>
                <a:latin typeface="Arial"/>
                <a:ea typeface="Arial"/>
              </a:rPr>
              <a:t>kostného tkaniva</a:t>
            </a:r>
            <a:endParaRPr b="0" lang="ru-RU" sz="3100" spc="-1" strike="noStrike">
              <a:latin typeface="Arial"/>
            </a:endParaRPr>
          </a:p>
        </p:txBody>
      </p:sp>
      <p:grpSp>
        <p:nvGrpSpPr>
          <p:cNvPr id="362" name="Сгруппировать"/>
          <p:cNvGrpSpPr/>
          <p:nvPr/>
        </p:nvGrpSpPr>
        <p:grpSpPr>
          <a:xfrm>
            <a:off x="15616800" y="8587440"/>
            <a:ext cx="1630440" cy="1630440"/>
            <a:chOff x="15616800" y="8587440"/>
            <a:chExt cx="1630440" cy="1630440"/>
          </a:xfrm>
        </p:grpSpPr>
        <p:sp>
          <p:nvSpPr>
            <p:cNvPr id="363" name="Кружок"/>
            <p:cNvSpPr/>
            <p:nvPr/>
          </p:nvSpPr>
          <p:spPr>
            <a:xfrm>
              <a:off x="15616800" y="8587440"/>
              <a:ext cx="1630440" cy="1630440"/>
            </a:xfrm>
            <a:prstGeom prst="ellipse">
              <a:avLst/>
            </a:prstGeom>
            <a:noFill/>
            <a:ln w="38100">
              <a:solidFill>
                <a:srgbClr val="ffffff"/>
              </a:solidFill>
              <a:round/>
            </a:ln>
          </p:spPr>
          <p:style>
            <a:lnRef idx="0"/>
            <a:fillRef idx="0"/>
            <a:effectRef idx="0"/>
            <a:fontRef idx="minor"/>
          </p:style>
        </p:sp>
        <p:pic>
          <p:nvPicPr>
            <p:cNvPr id="364" name="image47.png" descr="image47.png"/>
            <p:cNvPicPr/>
            <p:nvPr/>
          </p:nvPicPr>
          <p:blipFill>
            <a:blip r:embed="rId1"/>
            <a:stretch/>
          </p:blipFill>
          <p:spPr>
            <a:xfrm>
              <a:off x="15857280" y="8811720"/>
              <a:ext cx="1149480" cy="1182240"/>
            </a:xfrm>
            <a:prstGeom prst="rect">
              <a:avLst/>
            </a:prstGeom>
            <a:ln w="12700">
              <a:noFill/>
            </a:ln>
          </p:spPr>
        </p:pic>
      </p:grpSp>
      <p:pic>
        <p:nvPicPr>
          <p:cNvPr id="365" name="image7.png" descr="image7.png"/>
          <p:cNvPicPr/>
          <p:nvPr/>
        </p:nvPicPr>
        <p:blipFill>
          <a:blip r:embed="rId2"/>
          <a:stretch/>
        </p:blipFill>
        <p:spPr>
          <a:xfrm>
            <a:off x="1537560" y="12793680"/>
            <a:ext cx="1773720" cy="311040"/>
          </a:xfrm>
          <a:prstGeom prst="rect">
            <a:avLst/>
          </a:prstGeom>
          <a:ln w="12700">
            <a:noFill/>
          </a:ln>
        </p:spPr>
      </p:pic>
      <p:sp>
        <p:nvSpPr>
          <p:cNvPr id="366"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367" name="image12.png" descr="image12.png"/>
          <p:cNvPicPr/>
          <p:nvPr/>
        </p:nvPicPr>
        <p:blipFill>
          <a:blip r:embed="rId3"/>
          <a:stretch/>
        </p:blipFill>
        <p:spPr>
          <a:xfrm>
            <a:off x="23622480" y="-11771280"/>
            <a:ext cx="19628640" cy="13714920"/>
          </a:xfrm>
          <a:prstGeom prst="rect">
            <a:avLst/>
          </a:prstGeom>
          <a:ln w="12700">
            <a:noFill/>
          </a:ln>
        </p:spPr>
      </p:pic>
      <p:sp>
        <p:nvSpPr>
          <p:cNvPr id="368" name="Регулярный прием витамина D существенно снижает риски:"/>
          <p:cNvSpPr/>
          <p:nvPr/>
        </p:nvSpPr>
        <p:spPr>
          <a:xfrm>
            <a:off x="761040" y="565920"/>
            <a:ext cx="22670280" cy="27482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000" spc="-1" strike="noStrike">
                <a:solidFill>
                  <a:srgbClr val="ffffff"/>
                </a:solidFill>
                <a:latin typeface="Arial"/>
                <a:ea typeface="Arial"/>
              </a:rPr>
              <a:t>Pravidelné užívanie </a:t>
            </a:r>
            <a:r>
              <a:rPr b="1" lang="sk-SK" sz="8000" spc="-1" strike="noStrike">
                <a:solidFill>
                  <a:srgbClr val="fdf098"/>
                </a:solidFill>
                <a:latin typeface="Arial"/>
                <a:ea typeface="Arial"/>
              </a:rPr>
              <a:t>vitamínu D</a:t>
            </a:r>
            <a:r>
              <a:rPr b="0" lang="cs-CZ" sz="8000" spc="-1" strike="noStrike" baseline="-25000">
                <a:solidFill>
                  <a:srgbClr val="fdf098"/>
                </a:solidFill>
                <a:latin typeface="Arial"/>
                <a:ea typeface="Arial"/>
              </a:rPr>
              <a:t>3</a:t>
            </a:r>
            <a:endParaRPr b="0" lang="ru-RU" sz="8000" spc="-1" strike="noStrike">
              <a:latin typeface="Arial"/>
            </a:endParaRPr>
          </a:p>
          <a:p>
            <a:pPr>
              <a:lnSpc>
                <a:spcPct val="100000"/>
              </a:lnSpc>
              <a:tabLst>
                <a:tab algn="l" pos="0"/>
              </a:tabLst>
            </a:pPr>
            <a:r>
              <a:rPr b="1" lang="sk-SK" sz="8000" spc="-1" strike="noStrike">
                <a:solidFill>
                  <a:srgbClr val="fdf098"/>
                </a:solidFill>
                <a:latin typeface="Arial"/>
                <a:ea typeface="Arial"/>
              </a:rPr>
              <a:t>výrazne znižuje riziká</a:t>
            </a:r>
            <a:endParaRPr b="0" lang="ru-RU" sz="8000" spc="-1" strike="noStrike">
              <a:latin typeface="Arial"/>
            </a:endParaRPr>
          </a:p>
        </p:txBody>
      </p:sp>
      <p:sp>
        <p:nvSpPr>
          <p:cNvPr id="369" name="Развития сердечно-сосудистых заболеваний"/>
          <p:cNvSpPr/>
          <p:nvPr/>
        </p:nvSpPr>
        <p:spPr>
          <a:xfrm>
            <a:off x="5826600" y="10450800"/>
            <a:ext cx="6037560" cy="1275120"/>
          </a:xfrm>
          <a:prstGeom prst="rect">
            <a:avLst/>
          </a:prstGeom>
          <a:noFill/>
          <a:ln w="12700">
            <a:noFill/>
          </a:ln>
        </p:spPr>
        <p:style>
          <a:lnRef idx="0"/>
          <a:fillRef idx="0"/>
          <a:effectRef idx="0"/>
          <a:fontRef idx="minor"/>
        </p:style>
        <p:txBody>
          <a:bodyPr lIns="71280" rIns="71280" tIns="71280" bIns="71280" anchor="ctr">
            <a:spAutoFit/>
          </a:bodyPr>
          <a:p>
            <a:pPr algn="ctr">
              <a:lnSpc>
                <a:spcPct val="120000"/>
              </a:lnSpc>
              <a:tabLst>
                <a:tab algn="l" pos="0"/>
              </a:tabLst>
            </a:pPr>
            <a:r>
              <a:rPr b="0" lang="sk-SK" sz="3100" spc="-1" strike="noStrike">
                <a:solidFill>
                  <a:srgbClr val="ffffff"/>
                </a:solidFill>
                <a:latin typeface="Arial"/>
                <a:ea typeface="Arial"/>
              </a:rPr>
              <a:t>Vývoj kardiovaskulárnych ochorení </a:t>
            </a:r>
            <a:endParaRPr b="0" lang="ru-RU" sz="3100" spc="-1" strike="noStrike">
              <a:latin typeface="Arial"/>
            </a:endParaRPr>
          </a:p>
        </p:txBody>
      </p:sp>
      <p:sp>
        <p:nvSpPr>
          <p:cNvPr id="370" name="Угасания репродуктивной функции"/>
          <p:cNvSpPr/>
          <p:nvPr/>
        </p:nvSpPr>
        <p:spPr>
          <a:xfrm>
            <a:off x="1409400" y="6633000"/>
            <a:ext cx="5862600" cy="116136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sk-SK" sz="3100" spc="-1" strike="noStrike">
                <a:solidFill>
                  <a:srgbClr val="ffffff"/>
                </a:solidFill>
                <a:latin typeface="Arial"/>
                <a:ea typeface="Arial"/>
              </a:rPr>
              <a:t>Miznúce</a:t>
            </a:r>
            <a:endParaRPr b="0" lang="ru-RU" sz="3100" spc="-1" strike="noStrike">
              <a:latin typeface="Arial"/>
            </a:endParaRPr>
          </a:p>
          <a:p>
            <a:pPr algn="ctr">
              <a:lnSpc>
                <a:spcPct val="108000"/>
              </a:lnSpc>
              <a:tabLst>
                <a:tab algn="l" pos="0"/>
              </a:tabLst>
            </a:pPr>
            <a:r>
              <a:rPr b="0" lang="sk-SK" sz="3100" spc="-1" strike="noStrike">
                <a:solidFill>
                  <a:srgbClr val="ffffff"/>
                </a:solidFill>
                <a:latin typeface="Arial"/>
                <a:ea typeface="Arial"/>
              </a:rPr>
              <a:t>reprodukčné funkcie</a:t>
            </a:r>
            <a:endParaRPr b="0" lang="ru-RU" sz="3100" spc="-1" strike="noStrike">
              <a:latin typeface="Arial"/>
            </a:endParaRPr>
          </a:p>
        </p:txBody>
      </p:sp>
      <p:sp>
        <p:nvSpPr>
          <p:cNvPr id="371" name="Развития депрессии"/>
          <p:cNvSpPr/>
          <p:nvPr/>
        </p:nvSpPr>
        <p:spPr>
          <a:xfrm>
            <a:off x="8475480" y="6734880"/>
            <a:ext cx="7090920" cy="167112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sk-SK" sz="3100" spc="-1" strike="noStrike">
                <a:solidFill>
                  <a:srgbClr val="ffffff"/>
                </a:solidFill>
                <a:latin typeface="Arial"/>
                <a:ea typeface="Arial"/>
              </a:rPr>
              <a:t>Vývoj depresií</a:t>
            </a:r>
            <a:endParaRPr b="0" lang="ru-RU" sz="3100" spc="-1" strike="noStrike">
              <a:latin typeface="Arial"/>
            </a:endParaRPr>
          </a:p>
          <a:p>
            <a:pPr algn="ctr">
              <a:lnSpc>
                <a:spcPct val="108000"/>
              </a:lnSpc>
              <a:tabLst>
                <a:tab algn="l" pos="0"/>
              </a:tabLst>
            </a:pPr>
            <a:endParaRPr b="0" lang="ru-RU" sz="3100" spc="-1" strike="noStrike">
              <a:latin typeface="Arial"/>
            </a:endParaRPr>
          </a:p>
          <a:p>
            <a:pPr algn="ctr">
              <a:lnSpc>
                <a:spcPct val="108000"/>
              </a:lnSpc>
              <a:tabLst>
                <a:tab algn="l" pos="0"/>
              </a:tabLst>
            </a:pPr>
            <a:endParaRPr b="0" lang="ru-RU" sz="3100" spc="-1" strike="noStrike">
              <a:latin typeface="Arial"/>
            </a:endParaRPr>
          </a:p>
        </p:txBody>
      </p:sp>
      <p:sp>
        <p:nvSpPr>
          <p:cNvPr id="372" name="Частых инфекционных заболеваний"/>
          <p:cNvSpPr/>
          <p:nvPr/>
        </p:nvSpPr>
        <p:spPr>
          <a:xfrm>
            <a:off x="16932960" y="6732360"/>
            <a:ext cx="6571080" cy="116136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sk-SK" sz="3100" spc="-1" strike="noStrike">
                <a:solidFill>
                  <a:srgbClr val="ffffff"/>
                </a:solidFill>
                <a:latin typeface="Arial"/>
                <a:ea typeface="Arial"/>
              </a:rPr>
              <a:t>Častých infekčných</a:t>
            </a:r>
            <a:endParaRPr b="0" lang="ru-RU" sz="3100" spc="-1" strike="noStrike">
              <a:latin typeface="Arial"/>
            </a:endParaRPr>
          </a:p>
          <a:p>
            <a:pPr algn="ctr">
              <a:lnSpc>
                <a:spcPct val="108000"/>
              </a:lnSpc>
              <a:tabLst>
                <a:tab algn="l" pos="0"/>
              </a:tabLst>
            </a:pPr>
            <a:r>
              <a:rPr b="0" lang="sk-SK" sz="3100" spc="-1" strike="noStrike">
                <a:solidFill>
                  <a:srgbClr val="ffffff"/>
                </a:solidFill>
                <a:latin typeface="Arial"/>
                <a:ea typeface="Arial"/>
              </a:rPr>
              <a:t>chorôb</a:t>
            </a:r>
            <a:endParaRPr b="0" lang="ru-RU" sz="3100" spc="-1" strike="noStrike">
              <a:latin typeface="Arial"/>
            </a:endParaRPr>
          </a:p>
        </p:txBody>
      </p:sp>
      <p:grpSp>
        <p:nvGrpSpPr>
          <p:cNvPr id="373" name="Сгруппировать"/>
          <p:cNvGrpSpPr/>
          <p:nvPr/>
        </p:nvGrpSpPr>
        <p:grpSpPr>
          <a:xfrm>
            <a:off x="19723680" y="4942080"/>
            <a:ext cx="1630440" cy="1630440"/>
            <a:chOff x="19723680" y="4942080"/>
            <a:chExt cx="1630440" cy="1630440"/>
          </a:xfrm>
        </p:grpSpPr>
        <p:pic>
          <p:nvPicPr>
            <p:cNvPr id="374" name="image48.png" descr="image48.png"/>
            <p:cNvPicPr/>
            <p:nvPr/>
          </p:nvPicPr>
          <p:blipFill>
            <a:blip r:embed="rId4"/>
            <a:stretch/>
          </p:blipFill>
          <p:spPr>
            <a:xfrm>
              <a:off x="19891080" y="5118120"/>
              <a:ext cx="1264320" cy="1278720"/>
            </a:xfrm>
            <a:prstGeom prst="rect">
              <a:avLst/>
            </a:prstGeom>
            <a:ln w="12700">
              <a:noFill/>
            </a:ln>
          </p:spPr>
        </p:pic>
        <p:sp>
          <p:nvSpPr>
            <p:cNvPr id="375" name="Кружок"/>
            <p:cNvSpPr/>
            <p:nvPr/>
          </p:nvSpPr>
          <p:spPr>
            <a:xfrm>
              <a:off x="19723680" y="4942080"/>
              <a:ext cx="1630440" cy="1630440"/>
            </a:xfrm>
            <a:prstGeom prst="ellipse">
              <a:avLst/>
            </a:prstGeom>
            <a:noFill/>
            <a:ln w="38100">
              <a:solidFill>
                <a:srgbClr val="ffffff"/>
              </a:solidFill>
              <a:round/>
            </a:ln>
          </p:spPr>
          <p:style>
            <a:lnRef idx="0"/>
            <a:fillRef idx="0"/>
            <a:effectRef idx="0"/>
            <a:fontRef idx="minor"/>
          </p:style>
        </p:sp>
      </p:grpSp>
      <p:grpSp>
        <p:nvGrpSpPr>
          <p:cNvPr id="376" name="Сгруппировать"/>
          <p:cNvGrpSpPr/>
          <p:nvPr/>
        </p:nvGrpSpPr>
        <p:grpSpPr>
          <a:xfrm>
            <a:off x="3773880" y="4938840"/>
            <a:ext cx="1630440" cy="1630440"/>
            <a:chOff x="3773880" y="4938840"/>
            <a:chExt cx="1630440" cy="1630440"/>
          </a:xfrm>
        </p:grpSpPr>
        <p:sp>
          <p:nvSpPr>
            <p:cNvPr id="377" name="Кружок"/>
            <p:cNvSpPr/>
            <p:nvPr/>
          </p:nvSpPr>
          <p:spPr>
            <a:xfrm>
              <a:off x="3773880" y="4938840"/>
              <a:ext cx="1630440" cy="1630440"/>
            </a:xfrm>
            <a:prstGeom prst="ellipse">
              <a:avLst/>
            </a:prstGeom>
            <a:noFill/>
            <a:ln w="38100">
              <a:solidFill>
                <a:srgbClr val="ffffff"/>
              </a:solidFill>
              <a:round/>
            </a:ln>
          </p:spPr>
          <p:style>
            <a:lnRef idx="0"/>
            <a:fillRef idx="0"/>
            <a:effectRef idx="0"/>
            <a:fontRef idx="minor"/>
          </p:style>
        </p:sp>
        <p:pic>
          <p:nvPicPr>
            <p:cNvPr id="378" name="image49.png" descr="image49.png"/>
            <p:cNvPicPr/>
            <p:nvPr/>
          </p:nvPicPr>
          <p:blipFill>
            <a:blip r:embed="rId5"/>
            <a:stretch/>
          </p:blipFill>
          <p:spPr>
            <a:xfrm>
              <a:off x="3967560" y="5114520"/>
              <a:ext cx="1242720" cy="1278720"/>
            </a:xfrm>
            <a:prstGeom prst="rect">
              <a:avLst/>
            </a:prstGeom>
            <a:ln w="12700">
              <a:noFill/>
            </a:ln>
          </p:spPr>
        </p:pic>
      </p:grpSp>
      <p:grpSp>
        <p:nvGrpSpPr>
          <p:cNvPr id="379" name="Сгруппировать"/>
          <p:cNvGrpSpPr/>
          <p:nvPr/>
        </p:nvGrpSpPr>
        <p:grpSpPr>
          <a:xfrm>
            <a:off x="11626560" y="4942080"/>
            <a:ext cx="1630440" cy="1630440"/>
            <a:chOff x="11626560" y="4942080"/>
            <a:chExt cx="1630440" cy="1630440"/>
          </a:xfrm>
        </p:grpSpPr>
        <p:sp>
          <p:nvSpPr>
            <p:cNvPr id="380" name="Кружок"/>
            <p:cNvSpPr/>
            <p:nvPr/>
          </p:nvSpPr>
          <p:spPr>
            <a:xfrm>
              <a:off x="11626560" y="4942080"/>
              <a:ext cx="1630440" cy="1630440"/>
            </a:xfrm>
            <a:prstGeom prst="ellipse">
              <a:avLst/>
            </a:prstGeom>
            <a:noFill/>
            <a:ln w="38100">
              <a:solidFill>
                <a:srgbClr val="ffffff"/>
              </a:solidFill>
              <a:round/>
            </a:ln>
          </p:spPr>
          <p:style>
            <a:lnRef idx="0"/>
            <a:fillRef idx="0"/>
            <a:effectRef idx="0"/>
            <a:fontRef idx="minor"/>
          </p:style>
        </p:sp>
        <p:pic>
          <p:nvPicPr>
            <p:cNvPr id="381" name="image50.png" descr="image50.png"/>
            <p:cNvPicPr/>
            <p:nvPr/>
          </p:nvPicPr>
          <p:blipFill>
            <a:blip r:embed="rId6"/>
            <a:stretch/>
          </p:blipFill>
          <p:spPr>
            <a:xfrm>
              <a:off x="11925720" y="5166360"/>
              <a:ext cx="1032120" cy="1182240"/>
            </a:xfrm>
            <a:prstGeom prst="rect">
              <a:avLst/>
            </a:prstGeom>
            <a:ln w="12700">
              <a:noFill/>
            </a:ln>
          </p:spPr>
        </p:pic>
      </p:grpSp>
      <p:grpSp>
        <p:nvGrpSpPr>
          <p:cNvPr id="382" name="Сгруппировать"/>
          <p:cNvGrpSpPr/>
          <p:nvPr/>
        </p:nvGrpSpPr>
        <p:grpSpPr>
          <a:xfrm>
            <a:off x="8019000" y="8587440"/>
            <a:ext cx="1630440" cy="1630440"/>
            <a:chOff x="8019000" y="8587440"/>
            <a:chExt cx="1630440" cy="1630440"/>
          </a:xfrm>
        </p:grpSpPr>
        <p:sp>
          <p:nvSpPr>
            <p:cNvPr id="383" name="Кружок"/>
            <p:cNvSpPr/>
            <p:nvPr/>
          </p:nvSpPr>
          <p:spPr>
            <a:xfrm>
              <a:off x="8019000" y="8587440"/>
              <a:ext cx="1630440" cy="1630440"/>
            </a:xfrm>
            <a:prstGeom prst="ellipse">
              <a:avLst/>
            </a:prstGeom>
            <a:noFill/>
            <a:ln w="38100">
              <a:solidFill>
                <a:srgbClr val="ffffff"/>
              </a:solidFill>
              <a:round/>
            </a:ln>
          </p:spPr>
          <p:style>
            <a:lnRef idx="0"/>
            <a:fillRef idx="0"/>
            <a:effectRef idx="0"/>
            <a:fontRef idx="minor"/>
          </p:style>
        </p:sp>
        <p:pic>
          <p:nvPicPr>
            <p:cNvPr id="384" name="image51.png" descr="image51.png"/>
            <p:cNvPicPr/>
            <p:nvPr/>
          </p:nvPicPr>
          <p:blipFill>
            <a:blip r:embed="rId7"/>
            <a:stretch/>
          </p:blipFill>
          <p:spPr>
            <a:xfrm>
              <a:off x="8149680" y="8696520"/>
              <a:ext cx="1445400" cy="1412280"/>
            </a:xfrm>
            <a:prstGeom prst="rect">
              <a:avLst/>
            </a:prstGeom>
            <a:ln w="12700">
              <a:noFill/>
            </a:ln>
          </p:spPr>
        </p:pic>
      </p:grpSp>
      <p:sp>
        <p:nvSpPr>
          <p:cNvPr id="385" name="TextBox 2"/>
          <p:cNvSpPr/>
          <p:nvPr/>
        </p:nvSpPr>
        <p:spPr>
          <a:xfrm>
            <a:off x="6382440" y="704520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5</a:t>
            </a:r>
            <a:endParaRPr b="0" lang="ru-RU" sz="3000" spc="-1" strike="noStrike">
              <a:latin typeface="Arial"/>
            </a:endParaRPr>
          </a:p>
        </p:txBody>
      </p:sp>
      <p:sp>
        <p:nvSpPr>
          <p:cNvPr id="386" name="TextBox 29"/>
          <p:cNvSpPr/>
          <p:nvPr/>
        </p:nvSpPr>
        <p:spPr>
          <a:xfrm>
            <a:off x="13320720" y="677304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6</a:t>
            </a:r>
            <a:endParaRPr b="0" lang="ru-RU" sz="3000" spc="-1" strike="noStrike">
              <a:latin typeface="Arial"/>
            </a:endParaRPr>
          </a:p>
        </p:txBody>
      </p:sp>
      <p:sp>
        <p:nvSpPr>
          <p:cNvPr id="387" name="TextBox 30"/>
          <p:cNvSpPr/>
          <p:nvPr/>
        </p:nvSpPr>
        <p:spPr>
          <a:xfrm>
            <a:off x="20891160" y="741384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7</a:t>
            </a:r>
            <a:endParaRPr b="0" lang="ru-RU" sz="3000" spc="-1" strike="noStrike">
              <a:latin typeface="Arial"/>
            </a:endParaRPr>
          </a:p>
        </p:txBody>
      </p:sp>
      <p:sp>
        <p:nvSpPr>
          <p:cNvPr id="388" name="TextBox 31"/>
          <p:cNvSpPr/>
          <p:nvPr/>
        </p:nvSpPr>
        <p:spPr>
          <a:xfrm>
            <a:off x="11445840" y="10866240"/>
            <a:ext cx="1150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8,9,10</a:t>
            </a:r>
            <a:endParaRPr b="0" lang="ru-RU" sz="3000" spc="-1" strike="noStrike">
              <a:latin typeface="Arial"/>
            </a:endParaRPr>
          </a:p>
        </p:txBody>
      </p:sp>
      <p:sp>
        <p:nvSpPr>
          <p:cNvPr id="389" name="TextBox 32"/>
          <p:cNvSpPr/>
          <p:nvPr/>
        </p:nvSpPr>
        <p:spPr>
          <a:xfrm>
            <a:off x="17881920" y="10862280"/>
            <a:ext cx="154476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df098"/>
                </a:solidFill>
                <a:latin typeface="Arial"/>
                <a:ea typeface="Arial"/>
              </a:rPr>
              <a:t>11,12,13</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D-Spray"/>
          <p:cNvSpPr/>
          <p:nvPr/>
        </p:nvSpPr>
        <p:spPr>
          <a:xfrm>
            <a:off x="1402560" y="2568240"/>
            <a:ext cx="8731440" cy="15148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9000" spc="-1" strike="noStrike">
                <a:solidFill>
                  <a:srgbClr val="ff644e"/>
                </a:solidFill>
                <a:latin typeface="Arial"/>
                <a:ea typeface="Arial"/>
              </a:rPr>
              <a:t>D-Spray</a:t>
            </a:r>
            <a:r>
              <a:rPr b="1" lang="en-US" sz="9000" spc="-1" strike="noStrike">
                <a:solidFill>
                  <a:srgbClr val="ff644e"/>
                </a:solidFill>
                <a:latin typeface="Arial"/>
                <a:ea typeface="Arial"/>
              </a:rPr>
              <a:t> 2000</a:t>
            </a:r>
            <a:endParaRPr b="0" lang="ru-RU" sz="9000" spc="-1" strike="noStrike">
              <a:latin typeface="Arial"/>
            </a:endParaRPr>
          </a:p>
        </p:txBody>
      </p:sp>
      <p:pic>
        <p:nvPicPr>
          <p:cNvPr id="391" name="image7.png" descr="image7.png"/>
          <p:cNvPicPr/>
          <p:nvPr/>
        </p:nvPicPr>
        <p:blipFill>
          <a:blip r:embed="rId1"/>
          <a:stretch/>
        </p:blipFill>
        <p:spPr>
          <a:xfrm>
            <a:off x="1537560" y="12793680"/>
            <a:ext cx="1773720" cy="311040"/>
          </a:xfrm>
          <a:prstGeom prst="rect">
            <a:avLst/>
          </a:prstGeom>
          <a:ln w="12700">
            <a:noFill/>
          </a:ln>
        </p:spPr>
      </p:pic>
      <p:sp>
        <p:nvSpPr>
          <p:cNvPr id="392" name="2179"/>
          <p:cNvSpPr/>
          <p:nvPr/>
        </p:nvSpPr>
        <p:spPr>
          <a:xfrm>
            <a:off x="1473840" y="4372560"/>
            <a:ext cx="9032040" cy="7527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4000" spc="-100" strike="noStrike">
                <a:solidFill>
                  <a:srgbClr val="535353"/>
                </a:solidFill>
                <a:latin typeface="Helvetica Neue"/>
                <a:ea typeface="Helvetica Neue"/>
              </a:rPr>
              <a:t>2197</a:t>
            </a:r>
            <a:endParaRPr b="0" lang="ru-RU" sz="4000" spc="-1" strike="noStrike">
              <a:latin typeface="Arial"/>
            </a:endParaRPr>
          </a:p>
        </p:txBody>
      </p:sp>
      <p:sp>
        <p:nvSpPr>
          <p:cNvPr id="393" name="КЛУБНАЯ ЦЕНА"/>
          <p:cNvSpPr/>
          <p:nvPr/>
        </p:nvSpPr>
        <p:spPr>
          <a:xfrm>
            <a:off x="1508400" y="8343360"/>
            <a:ext cx="90320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cs-CZ" sz="3300" spc="-100" strike="noStrike">
                <a:solidFill>
                  <a:srgbClr val="33414e"/>
                </a:solidFill>
                <a:latin typeface="Arial"/>
                <a:ea typeface="Arial"/>
              </a:rPr>
              <a:t>KLUBOVÁ CENA</a:t>
            </a:r>
            <a:endParaRPr b="0" lang="ru-RU" sz="3300" spc="-1" strike="noStrike">
              <a:latin typeface="Arial"/>
            </a:endParaRPr>
          </a:p>
        </p:txBody>
      </p:sp>
      <p:sp>
        <p:nvSpPr>
          <p:cNvPr id="394" name="РОЗНИЧНАЯ ЦЕНА"/>
          <p:cNvSpPr/>
          <p:nvPr/>
        </p:nvSpPr>
        <p:spPr>
          <a:xfrm>
            <a:off x="1508400" y="9762840"/>
            <a:ext cx="69656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sk-SK" sz="3300" spc="-100" strike="noStrike">
                <a:solidFill>
                  <a:srgbClr val="33414e"/>
                </a:solidFill>
                <a:latin typeface="Arial"/>
                <a:ea typeface="Arial"/>
              </a:rPr>
              <a:t>MALOOBCHODNÁ CENA</a:t>
            </a:r>
            <a:endParaRPr b="0" lang="ru-RU" sz="3300" spc="-1" strike="noStrike">
              <a:latin typeface="Arial"/>
            </a:endParaRPr>
          </a:p>
        </p:txBody>
      </p:sp>
      <p:sp>
        <p:nvSpPr>
          <p:cNvPr id="395" name="?? у.е"/>
          <p:cNvSpPr/>
          <p:nvPr/>
        </p:nvSpPr>
        <p:spPr>
          <a:xfrm>
            <a:off x="6828480" y="9642960"/>
            <a:ext cx="312156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15 </a:t>
            </a:r>
            <a:r>
              <a:rPr b="1" lang="en-GB" sz="3300" spc="-100" strike="noStrike">
                <a:solidFill>
                  <a:srgbClr val="535353"/>
                </a:solidFill>
                <a:latin typeface="Arial"/>
                <a:ea typeface="Arial"/>
              </a:rPr>
              <a:t>k.j.</a:t>
            </a:r>
            <a:endParaRPr b="0" lang="ru-RU" sz="3300" spc="-1" strike="noStrike">
              <a:latin typeface="Arial"/>
            </a:endParaRPr>
          </a:p>
        </p:txBody>
      </p:sp>
      <p:sp>
        <p:nvSpPr>
          <p:cNvPr id="396" name="?? у.е"/>
          <p:cNvSpPr/>
          <p:nvPr/>
        </p:nvSpPr>
        <p:spPr>
          <a:xfrm>
            <a:off x="6828480" y="8170200"/>
            <a:ext cx="233280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12 </a:t>
            </a:r>
            <a:r>
              <a:rPr b="1" lang="en-GB" sz="3300" spc="-100" strike="noStrike">
                <a:solidFill>
                  <a:srgbClr val="535353"/>
                </a:solidFill>
                <a:latin typeface="Arial"/>
                <a:ea typeface="Arial"/>
              </a:rPr>
              <a:t>k.j.</a:t>
            </a:r>
            <a:endParaRPr b="0" lang="ru-RU" sz="3300" spc="-1" strike="noStrike">
              <a:latin typeface="Arial"/>
            </a:endParaRPr>
          </a:p>
        </p:txBody>
      </p:sp>
      <p:sp>
        <p:nvSpPr>
          <p:cNvPr id="397" name="БОНУСНЫЕ БАЛЛЫ"/>
          <p:cNvSpPr/>
          <p:nvPr/>
        </p:nvSpPr>
        <p:spPr>
          <a:xfrm>
            <a:off x="1508400" y="6923880"/>
            <a:ext cx="903204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sk-SK" sz="3300" spc="-100" strike="noStrike">
                <a:solidFill>
                  <a:srgbClr val="33414e"/>
                </a:solidFill>
                <a:latin typeface="Arial"/>
                <a:ea typeface="Arial"/>
              </a:rPr>
              <a:t>BONUSOVÉ BODY</a:t>
            </a:r>
            <a:endParaRPr b="0" lang="ru-RU" sz="3300" spc="-1" strike="noStrike">
              <a:latin typeface="Arial"/>
            </a:endParaRPr>
          </a:p>
        </p:txBody>
      </p:sp>
      <p:sp>
        <p:nvSpPr>
          <p:cNvPr id="398" name="??"/>
          <p:cNvSpPr/>
          <p:nvPr/>
        </p:nvSpPr>
        <p:spPr>
          <a:xfrm>
            <a:off x="6777360" y="6784560"/>
            <a:ext cx="1604880" cy="6850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ru-RU" sz="4500" spc="-100" strike="noStrike">
                <a:solidFill>
                  <a:srgbClr val="535353"/>
                </a:solidFill>
                <a:latin typeface="Arial"/>
                <a:ea typeface="Arial"/>
              </a:rPr>
              <a:t>7</a:t>
            </a:r>
            <a:endParaRPr b="0" lang="ru-RU" sz="4500" spc="-1" strike="noStrike">
              <a:latin typeface="Arial"/>
            </a:endParaRPr>
          </a:p>
        </p:txBody>
      </p:sp>
      <p:sp>
        <p:nvSpPr>
          <p:cNvPr id="399" name="Кружок"/>
          <p:cNvSpPr/>
          <p:nvPr/>
        </p:nvSpPr>
        <p:spPr>
          <a:xfrm>
            <a:off x="6558480" y="6603120"/>
            <a:ext cx="1069200" cy="1069200"/>
          </a:xfrm>
          <a:prstGeom prst="ellipse">
            <a:avLst/>
          </a:prstGeom>
          <a:noFill/>
          <a:ln w="38160">
            <a:solidFill>
              <a:srgbClr val="ff5500"/>
            </a:solidFill>
            <a:round/>
          </a:ln>
        </p:spPr>
        <p:style>
          <a:lnRef idx="0"/>
          <a:fillRef idx="0"/>
          <a:effectRef idx="0"/>
          <a:fontRef idx="minor"/>
        </p:style>
      </p:sp>
      <p:sp>
        <p:nvSpPr>
          <p:cNvPr id="400"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401" name="" descr=""/>
          <p:cNvPicPr/>
          <p:nvPr/>
        </p:nvPicPr>
        <p:blipFill>
          <a:blip r:embed="rId2"/>
          <a:stretch/>
        </p:blipFill>
        <p:spPr>
          <a:xfrm>
            <a:off x="14481720" y="2203200"/>
            <a:ext cx="6331320" cy="94741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2efea"/>
        </a:solidFill>
      </p:bgPr>
    </p:bg>
    <p:spTree>
      <p:nvGrpSpPr>
        <p:cNvPr id="1" name=""/>
        <p:cNvGrpSpPr/>
        <p:nvPr/>
      </p:nvGrpSpPr>
      <p:grpSpPr>
        <a:xfrm>
          <a:off x="0" y="0"/>
          <a:ext cx="0" cy="0"/>
          <a:chOff x="0" y="0"/>
          <a:chExt cx="0" cy="0"/>
        </a:xfrm>
      </p:grpSpPr>
      <p:sp>
        <p:nvSpPr>
          <p:cNvPr id="402" name="D-Spray"/>
          <p:cNvSpPr/>
          <p:nvPr/>
        </p:nvSpPr>
        <p:spPr>
          <a:xfrm>
            <a:off x="691200" y="573480"/>
            <a:ext cx="8731440" cy="1606320"/>
          </a:xfrm>
          <a:prstGeom prst="rect">
            <a:avLst/>
          </a:prstGeom>
          <a:noFill/>
          <a:ln w="12700">
            <a:noFill/>
          </a:ln>
        </p:spPr>
        <p:style>
          <a:lnRef idx="0"/>
          <a:fillRef idx="0"/>
          <a:effectRef idx="0"/>
          <a:fontRef idx="minor"/>
        </p:style>
        <p:txBody>
          <a:bodyPr lIns="71280" rIns="71280" tIns="71280" bIns="71280" anchor="ctr">
            <a:spAutoFit/>
          </a:bodyPr>
          <a:p>
            <a:pPr marL="216000" indent="-215640">
              <a:lnSpc>
                <a:spcPct val="100000"/>
              </a:lnSpc>
              <a:tabLst>
                <a:tab algn="l" pos="0"/>
              </a:tabLst>
            </a:pPr>
            <a:r>
              <a:rPr b="0" lang="cs-CZ" sz="9600" spc="-1" strike="noStrike">
                <a:solidFill>
                  <a:srgbClr val="ff644e"/>
                </a:solidFill>
                <a:latin typeface="Arial"/>
                <a:ea typeface="Arial"/>
              </a:rPr>
              <a:t>Zdroje:</a:t>
            </a:r>
            <a:endParaRPr b="0" lang="ru-RU" sz="9600" spc="-1" strike="noStrike">
              <a:latin typeface="Arial"/>
            </a:endParaRPr>
          </a:p>
        </p:txBody>
      </p:sp>
      <p:sp>
        <p:nvSpPr>
          <p:cNvPr id="403" name="TextBox 2"/>
          <p:cNvSpPr/>
          <p:nvPr/>
        </p:nvSpPr>
        <p:spPr>
          <a:xfrm>
            <a:off x="762480" y="2311920"/>
            <a:ext cx="11596320" cy="10146600"/>
          </a:xfrm>
          <a:prstGeom prst="rect">
            <a:avLst/>
          </a:prstGeom>
          <a:noFill/>
          <a:ln w="12700">
            <a:noFill/>
          </a:ln>
        </p:spPr>
        <p:style>
          <a:lnRef idx="0"/>
          <a:fillRef idx="0"/>
          <a:effectRef idx="0"/>
          <a:fontRef idx="minor"/>
        </p:style>
        <p:txBody>
          <a:bodyPr horzOverflow="overflow" vertOverflow="overflow" lIns="45720" rIns="45720">
            <a:spAutoFit/>
          </a:bodyPr>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Koolman J., Röhm K.H., Wirth J. Taschenatlas der Biochemie. German: Thieme, 2003.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
              </a:rPr>
              <a:t>https://faculty.ksu.edu.sa/sites/default/files/color_atlas_of_biochemistry_2nd_ed.pdf</a:t>
            </a:r>
            <a:r>
              <a:rPr b="0" lang="en-US"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Ultraviolet Radiation: How it Affects Life on Earth. </a:t>
            </a:r>
            <a:r>
              <a:rPr b="0" lang="en-US" sz="2200" spc="-1" strike="noStrike" u="sng">
                <a:solidFill>
                  <a:srgbClr val="6666ff"/>
                </a:solidFill>
                <a:uFillTx/>
                <a:latin typeface="Arial"/>
                <a:ea typeface="Arial"/>
                <a:hlinkClick r:id="rId2"/>
              </a:rPr>
              <a:t>https://earthobservatory.nasa.gov/features/UVB/uvb_radiation3.php</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Claire E. Williams, Elizabeth A. Williams, Bernard M. Corfe. Rate of change of circulating 25-hydroxyvitamin D following sublingual and capsular vitamin D preparations. European Journal of Clinical Nutrition. 23 September 2019. </a:t>
            </a:r>
            <a:r>
              <a:rPr b="0" lang="en-US" sz="2200" spc="-1" strike="noStrike" u="sng">
                <a:solidFill>
                  <a:srgbClr val="0000ff"/>
                </a:solidFill>
                <a:uFillTx/>
                <a:latin typeface="Arial"/>
                <a:ea typeface="Arial"/>
                <a:hlinkClick r:id="rId3"/>
              </a:rPr>
              <a:t>https://pubmed.ncbi.nlm.nih.gov/31548595/</a:t>
            </a:r>
            <a:r>
              <a:rPr b="0" lang="en-US" sz="2200" spc="-1" strike="noStrike">
                <a:solidFill>
                  <a:srgbClr val="000000"/>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Holick MF. The vitamin D deficiency pandemic: Approaches for diagnosis, treatment </a:t>
            </a:r>
            <a:br/>
            <a:r>
              <a:rPr b="0" lang="en-US" sz="2200" spc="-1" strike="noStrike">
                <a:solidFill>
                  <a:srgbClr val="000000"/>
                </a:solidFill>
                <a:latin typeface="Arial"/>
                <a:ea typeface="Arial"/>
              </a:rPr>
              <a:t>and prevention. Rev Endocr Metab Disord. 2017 Jun;18(2):153-165. </a:t>
            </a:r>
            <a:br/>
            <a:r>
              <a:rPr b="0" lang="en-US" sz="2200" spc="-1" strike="noStrike">
                <a:solidFill>
                  <a:srgbClr val="000000"/>
                </a:solidFill>
                <a:latin typeface="Arial"/>
                <a:ea typeface="Arial"/>
              </a:rPr>
              <a:t>doi:</a:t>
            </a:r>
            <a:r>
              <a:rPr b="0" lang="ru-RU" sz="2200" spc="-1" strike="noStrike">
                <a:solidFill>
                  <a:srgbClr val="000000"/>
                </a:solidFill>
                <a:latin typeface="Arial"/>
                <a:ea typeface="Arial"/>
              </a:rPr>
              <a:t> </a:t>
            </a:r>
            <a:r>
              <a:rPr b="0" lang="en-US" sz="2200" spc="-1" strike="noStrike">
                <a:solidFill>
                  <a:srgbClr val="000000"/>
                </a:solidFill>
                <a:latin typeface="Arial"/>
                <a:ea typeface="Arial"/>
              </a:rPr>
              <a:t>10.1007/s11154-017-9424-1. PMID: 28516265.</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4"/>
              </a:rPr>
              <a:t>https://pubmed.ncbi.nlm.nih.gov/28516265/</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Lerchbaum E, Obermayer-Pietsch B. Vitamin D and fertility: a systematic review. </a:t>
            </a:r>
            <a:br/>
            <a:r>
              <a:rPr b="0" lang="en-US" sz="2200" spc="-1" strike="noStrike">
                <a:solidFill>
                  <a:srgbClr val="000000"/>
                </a:solidFill>
                <a:latin typeface="Arial"/>
                <a:ea typeface="Arial"/>
              </a:rPr>
              <a:t>Eur J Endocrinol. 2012 May;166(5):765-78. doi: 10.1530/EJE-11-0984. Epub 2012 </a:t>
            </a:r>
            <a:br/>
            <a:r>
              <a:rPr b="0" lang="en-US" sz="2200" spc="-1" strike="noStrike">
                <a:solidFill>
                  <a:srgbClr val="000000"/>
                </a:solidFill>
                <a:latin typeface="Arial"/>
                <a:ea typeface="Arial"/>
              </a:rPr>
              <a:t>Jan 24. PMID: 22275473.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5"/>
              </a:rPr>
              <a:t>https://pubmed.ncbi.nlm.nih.gov/22275473/</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Kaviani M, Nikooyeh B, Zand H, Yaghmaei P, Neyestani TR. Effects of vitamin D supplementation on depression and some involved neurotransmitters. J Affect Disord. 2020 May 15;269:28-35. doi: 10.1016/j.jad.2020.03.029. Epub 2020 Mar 13. PMID: 32217340.</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6"/>
              </a:rPr>
              <a:t>https://pubmed.ncbi.nlm.nih.gov/32217340/</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a:pPr>
            <a:r>
              <a:rPr b="0" lang="en-US" sz="2200" spc="-1" strike="noStrike">
                <a:solidFill>
                  <a:srgbClr val="000000"/>
                </a:solidFill>
                <a:latin typeface="Arial"/>
                <a:ea typeface="Arial"/>
              </a:rPr>
              <a:t>Ginde AA, Mansbach JM, Camargo CA Jr. Association between serum 25-hydroxyvitamin D level and upper respiratory tract infection in the Third National Health and Nutrition Examination Survey. Arch Intern Med. 2009 Feb 23;169(4):384-90. doi: 10.1001/archinternmed.2008.560. PMID: 19237723; PMCID: PMC3447082.</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7"/>
              </a:rPr>
              <a:t>https://www.ncbi.nlm.nih.gov/pmc/articles/PMC3447082/</a:t>
            </a:r>
            <a:r>
              <a:rPr b="0" lang="ru-RU" sz="2200" spc="-1" strike="noStrike">
                <a:solidFill>
                  <a:srgbClr val="989898"/>
                </a:solidFill>
                <a:latin typeface="Arial"/>
                <a:ea typeface="Arial"/>
              </a:rPr>
              <a:t> </a:t>
            </a:r>
            <a:endParaRPr b="0" lang="ru-RU" sz="2200" spc="-1" strike="noStrike">
              <a:latin typeface="Arial"/>
            </a:endParaRPr>
          </a:p>
        </p:txBody>
      </p:sp>
      <p:sp>
        <p:nvSpPr>
          <p:cNvPr id="404" name="TextBox 3"/>
          <p:cNvSpPr/>
          <p:nvPr/>
        </p:nvSpPr>
        <p:spPr>
          <a:xfrm>
            <a:off x="12897720" y="2141280"/>
            <a:ext cx="11257200" cy="11487240"/>
          </a:xfrm>
          <a:prstGeom prst="rect">
            <a:avLst/>
          </a:prstGeom>
          <a:noFill/>
          <a:ln w="12700">
            <a:noFill/>
          </a:ln>
        </p:spPr>
        <p:style>
          <a:lnRef idx="0"/>
          <a:fillRef idx="0"/>
          <a:effectRef idx="0"/>
          <a:fontRef idx="minor"/>
        </p:style>
        <p:txBody>
          <a:bodyPr horzOverflow="overflow" vertOverflow="overflow" lIns="45720" rIns="45720">
            <a:spAutoFit/>
          </a:bodyPr>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Giovannucci E, Liu Y, Hollis BW, Rimm EB. 25-hydroxyvitamin D and risk of myocardial</a:t>
            </a:r>
            <a:r>
              <a:rPr b="0" lang="ru-RU" sz="2200" spc="-1" strike="noStrike">
                <a:solidFill>
                  <a:srgbClr val="989898"/>
                </a:solidFill>
                <a:latin typeface="Arial"/>
                <a:ea typeface="Arial"/>
              </a:rPr>
              <a:t> </a:t>
            </a:r>
            <a:r>
              <a:rPr b="0" lang="en-US" sz="2200" spc="-1" strike="noStrike">
                <a:solidFill>
                  <a:srgbClr val="000000"/>
                </a:solidFill>
                <a:latin typeface="Arial"/>
                <a:ea typeface="Arial"/>
              </a:rPr>
              <a:t>infarction in men: a prospective study. Arch Intern Med. 2008 Jun 9;168(11):1174-80. doi:10.1001/archinte.168.11.1174. </a:t>
            </a:r>
            <a:r>
              <a:rPr b="0" lang="ru-RU" sz="2200" spc="-1" strike="noStrike">
                <a:solidFill>
                  <a:srgbClr val="000000"/>
                </a:solidFill>
                <a:latin typeface="Arial"/>
                <a:ea typeface="Arial"/>
              </a:rPr>
              <a:t> </a:t>
            </a:r>
            <a:r>
              <a:rPr b="0" lang="en-US" sz="2200" spc="-1" strike="noStrike">
                <a:solidFill>
                  <a:srgbClr val="000000"/>
                </a:solidFill>
                <a:latin typeface="Arial"/>
                <a:ea typeface="Arial"/>
              </a:rPr>
              <a:t>PMID: 18541825; PMCID: PMC3719391.</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8"/>
              </a:rPr>
              <a:t>https://pubmed.ncbi.nlm.nih.gov/18541825/</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Pilz S, Dobnig H, Fischer JE, Wellnitz B, Seelhorst U, Boehm BO, März W. Low vitamin d levels predict stroke in patients referred to coronary angiography. Stroke. 2008 Sep;39(9):2611-3. doi: 10.1161/STROKEAHA.107.513655. Epub 2008 Jul 17. PMID: 18635847.</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9"/>
              </a:rPr>
              <a:t>https://pubmed.ncbi.nlm.nih.gov/18635847/</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Pilz S, März W, Wellnitz B, Seelhorst U, Fahrleitner-Pammer A, Dimai HP, Boehm BO, Dobnig H. Association of vitamin D deficiency with heart failure and sudden cardiac death in a large cross-sectional study of patients referred for coronary angiography. </a:t>
            </a:r>
            <a:br/>
            <a:r>
              <a:rPr b="0" lang="en-US" sz="2200" spc="-1" strike="noStrike">
                <a:solidFill>
                  <a:srgbClr val="000000"/>
                </a:solidFill>
                <a:latin typeface="Arial"/>
                <a:ea typeface="Arial"/>
              </a:rPr>
              <a:t>J Clin Endocrinol Metab. 2008 Oct;93(10):3927-35. doi: 10.1210/jc.2008-0784. Epub 2008 Aug 5. PMID: 18682515.</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0"/>
              </a:rPr>
              <a:t>https://pubmed.ncbi.nlm.nih.gov/18682515/</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Boonen S, Lips P, Bouillon R, Bischoff-Ferrari HA, Vanderschueren D, Haentjens P. Need for additional calcium to reduce the risk of hip fracture with vitamin d supplementation: evidence from a comparative metaanalysis of randomized controlled trials. J Clin Endocrinol Metab. 2007 Apr;92(4):1415-23. doi: 10.1210/jc.2006-1404. Epub 2007 Jan 30. PMID: 17264183.</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1"/>
              </a:rPr>
              <a:t>https://pubmed.ncbi.nlm.nih.gov/17264183/</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Bischoff-Ferrari HA, Willett WC, Wong JB, Stuck AE, Staehelin HB, Orav EJ, Thoma A, Kiel DP, Henschkowski J. Prevention of nonvertebral fractures with oral vitamin D and dose dependency: a meta-analysis of randomized controlled trials. Arch Intern Med. 2009 Mar 23;169(6):551-61. doi: 10.1001/archinternmed.2008.600. PMID: 19307517.</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2"/>
              </a:rPr>
              <a:t>https://pubmed.ncbi.nlm.nih.gov/19307517/</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a:p>
            <a:pPr marL="457200" indent="-456840">
              <a:lnSpc>
                <a:spcPct val="100000"/>
              </a:lnSpc>
              <a:buClr>
                <a:srgbClr val="000000"/>
              </a:buClr>
              <a:buFont typeface="Arial"/>
              <a:buAutoNum type="arabicPeriod" startAt="8"/>
            </a:pPr>
            <a:r>
              <a:rPr b="0" lang="en-US" sz="2200" spc="-1" strike="noStrike">
                <a:solidFill>
                  <a:srgbClr val="000000"/>
                </a:solidFill>
                <a:latin typeface="Arial"/>
                <a:ea typeface="Arial"/>
              </a:rPr>
              <a:t>Bischoff-Ferrari HA, Dawson-Hughes B, Staehelin HB, Orav JE, Stuck AE, Theiler R, Wong JB, Egli A, Kiel DP, Henschkowski J. Fall prevention with supplemental and active forms of vitamin D: a meta-analysis of randomised controlled trials. BMJ. 2009 Oct 1;339:b3692. doi: 10.1136/bmj.b3692. PMID: 19797342; PMCID: PMC2755728.</a:t>
            </a:r>
            <a:r>
              <a:rPr b="0" lang="ru-RU" sz="2200" spc="-1" strike="noStrike">
                <a:solidFill>
                  <a:srgbClr val="000000"/>
                </a:solidFill>
                <a:latin typeface="Arial"/>
                <a:ea typeface="Arial"/>
              </a:rPr>
              <a:t> </a:t>
            </a:r>
            <a:r>
              <a:rPr b="0" lang="ru-RU" sz="2200" spc="-1" strike="noStrike" u="sng">
                <a:solidFill>
                  <a:srgbClr val="6666ff"/>
                </a:solidFill>
                <a:uFillTx/>
                <a:latin typeface="Arial"/>
                <a:ea typeface="Arial"/>
                <a:hlinkClick r:id="rId13"/>
              </a:rPr>
              <a:t>https://pubmed.ncbi.nlm.nih.gov/19797342/</a:t>
            </a:r>
            <a:r>
              <a:rPr b="0" lang="ru-RU" sz="2200" spc="-1" strike="noStrike">
                <a:solidFill>
                  <a:srgbClr val="989898"/>
                </a:solidFill>
                <a:latin typeface="Arial"/>
                <a:ea typeface="Arial"/>
              </a:rPr>
              <a:t> </a:t>
            </a:r>
            <a:endParaRPr b="0" lang="ru-RU" sz="2200" spc="-1" strike="noStrike">
              <a:latin typeface="Arial"/>
            </a:endParaRPr>
          </a:p>
          <a:p>
            <a:pPr>
              <a:lnSpc>
                <a:spcPct val="100000"/>
              </a:lnSpc>
            </a:pPr>
            <a:endParaRPr b="0" lang="ru-RU" sz="2200" spc="-1" strike="noStrike">
              <a:latin typeface="Arial"/>
            </a:endParaRPr>
          </a:p>
        </p:txBody>
      </p:sp>
      <p:pic>
        <p:nvPicPr>
          <p:cNvPr id="405" name="image7.png" descr="image7.png"/>
          <p:cNvPicPr/>
          <p:nvPr/>
        </p:nvPicPr>
        <p:blipFill>
          <a:blip r:embed="rId14"/>
          <a:stretch/>
        </p:blipFill>
        <p:spPr>
          <a:xfrm>
            <a:off x="1537560" y="12793680"/>
            <a:ext cx="1773720" cy="311040"/>
          </a:xfrm>
          <a:prstGeom prst="rect">
            <a:avLst/>
          </a:prstGeom>
          <a:ln w="12700">
            <a:noFill/>
          </a:ln>
        </p:spPr>
      </p:pic>
      <p:sp>
        <p:nvSpPr>
          <p:cNvPr id="406"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7" name="image52.png" descr="image52.png"/>
          <p:cNvPicPr/>
          <p:nvPr/>
        </p:nvPicPr>
        <p:blipFill>
          <a:blip r:embed="rId1"/>
          <a:stretch/>
        </p:blipFill>
        <p:spPr>
          <a:xfrm>
            <a:off x="10326960" y="12192840"/>
            <a:ext cx="3728160" cy="655920"/>
          </a:xfrm>
          <a:prstGeom prst="rect">
            <a:avLst/>
          </a:prstGeom>
          <a:ln w="12700">
            <a:noFill/>
          </a:ln>
        </p:spPr>
      </p:pic>
      <p:sp>
        <p:nvSpPr>
          <p:cNvPr id="408" name="D-Spray"/>
          <p:cNvSpPr/>
          <p:nvPr/>
        </p:nvSpPr>
        <p:spPr>
          <a:xfrm>
            <a:off x="4705920" y="3561120"/>
            <a:ext cx="14970600" cy="273384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ru-RU" sz="17000" spc="-1" strike="noStrike">
                <a:solidFill>
                  <a:srgbClr val="fdf098"/>
                </a:solidFill>
                <a:latin typeface="Arial"/>
                <a:ea typeface="Arial"/>
              </a:rPr>
              <a:t>D-Spray</a:t>
            </a:r>
            <a:r>
              <a:rPr b="1" lang="ru-RU" sz="17000" spc="-1" strike="noStrike">
                <a:solidFill>
                  <a:srgbClr val="fdf098"/>
                </a:solidFill>
                <a:latin typeface="Arial"/>
                <a:ea typeface="Arial"/>
              </a:rPr>
              <a:t> 2000</a:t>
            </a:r>
            <a:endParaRPr b="0" lang="ru-RU" sz="17000" spc="-1" strike="noStrike">
              <a:latin typeface="Arial"/>
            </a:endParaRPr>
          </a:p>
        </p:txBody>
      </p:sp>
      <p:sp>
        <p:nvSpPr>
          <p:cNvPr id="409" name="Лучи здоровья"/>
          <p:cNvSpPr/>
          <p:nvPr/>
        </p:nvSpPr>
        <p:spPr>
          <a:xfrm>
            <a:off x="4705920" y="6604560"/>
            <a:ext cx="15615720" cy="160632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en-GB" sz="9600" spc="-1" strike="noStrike">
                <a:solidFill>
                  <a:srgbClr val="ffffff"/>
                </a:solidFill>
                <a:latin typeface="Arial"/>
                <a:ea typeface="Arial"/>
              </a:rPr>
              <a:t>L</a:t>
            </a:r>
            <a:r>
              <a:rPr b="1" lang="cs-CZ" sz="9600" spc="-1" strike="noStrike">
                <a:solidFill>
                  <a:srgbClr val="ffffff"/>
                </a:solidFill>
                <a:latin typeface="Arial"/>
                <a:ea typeface="Arial"/>
              </a:rPr>
              <a:t>úče zdravia</a:t>
            </a:r>
            <a:endParaRPr b="0" lang="ru-RU" sz="9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image6.png" descr="image6.png"/>
          <p:cNvPicPr/>
          <p:nvPr/>
        </p:nvPicPr>
        <p:blipFill>
          <a:blip r:embed="rId1"/>
          <a:srcRect l="24338" t="0" r="18932" b="0"/>
          <a:stretch/>
        </p:blipFill>
        <p:spPr>
          <a:xfrm rot="21455400">
            <a:off x="8245800" y="4015800"/>
            <a:ext cx="19563480" cy="19399320"/>
          </a:xfrm>
          <a:prstGeom prst="rect">
            <a:avLst/>
          </a:prstGeom>
          <a:ln w="12700">
            <a:noFill/>
          </a:ln>
        </p:spPr>
      </p:pic>
      <p:pic>
        <p:nvPicPr>
          <p:cNvPr id="178" name="image8.png" descr="image8.png"/>
          <p:cNvPicPr/>
          <p:nvPr/>
        </p:nvPicPr>
        <p:blipFill>
          <a:blip r:embed="rId2"/>
          <a:stretch/>
        </p:blipFill>
        <p:spPr>
          <a:xfrm flipH="1" rot="17398200">
            <a:off x="12846960" y="1460160"/>
            <a:ext cx="8817840" cy="2315520"/>
          </a:xfrm>
          <a:prstGeom prst="rect">
            <a:avLst/>
          </a:prstGeom>
          <a:ln w="12700">
            <a:noFill/>
          </a:ln>
        </p:spPr>
      </p:pic>
      <p:pic>
        <p:nvPicPr>
          <p:cNvPr id="179" name="image7.png" descr="image7.png"/>
          <p:cNvPicPr/>
          <p:nvPr/>
        </p:nvPicPr>
        <p:blipFill>
          <a:blip r:embed="rId3"/>
          <a:stretch/>
        </p:blipFill>
        <p:spPr>
          <a:xfrm>
            <a:off x="1537560" y="12793680"/>
            <a:ext cx="1773720" cy="311040"/>
          </a:xfrm>
          <a:prstGeom prst="rect">
            <a:avLst/>
          </a:prstGeom>
          <a:ln w="12700">
            <a:noFill/>
          </a:ln>
        </p:spPr>
      </p:pic>
      <p:sp>
        <p:nvSpPr>
          <p:cNvPr id="180"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181" name="Витамин D регулирует все процессы в организме*"/>
          <p:cNvSpPr/>
          <p:nvPr/>
        </p:nvSpPr>
        <p:spPr>
          <a:xfrm>
            <a:off x="1417320" y="795600"/>
            <a:ext cx="15678000" cy="27482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0" lang="cs-CZ" sz="1800" spc="-1" strike="noStrike">
                <a:solidFill>
                  <a:srgbClr val="000000"/>
                </a:solidFill>
                <a:latin typeface="Arial"/>
                <a:ea typeface="Arial"/>
              </a:rPr>
              <a:t>Vitamín </a:t>
            </a:r>
            <a:r>
              <a:rPr b="0" lang="en-US" sz="8000" spc="-1" strike="noStrike">
                <a:solidFill>
                  <a:srgbClr val="000000"/>
                </a:solidFill>
                <a:latin typeface="Arial"/>
                <a:ea typeface="Arial"/>
              </a:rPr>
              <a:t>D</a:t>
            </a:r>
            <a:r>
              <a:rPr b="0" lang="en-US" sz="8000" spc="-1" strike="noStrike" baseline="-25000">
                <a:solidFill>
                  <a:srgbClr val="000000"/>
                </a:solidFill>
                <a:latin typeface="Arial"/>
                <a:ea typeface="Arial"/>
              </a:rPr>
              <a:t>3</a:t>
            </a:r>
            <a:r>
              <a:rPr b="0" lang="en-US" sz="1800" spc="-1" strike="noStrike">
                <a:solidFill>
                  <a:srgbClr val="e1343e"/>
                </a:solidFill>
                <a:latin typeface="Arial"/>
                <a:ea typeface="Arial"/>
              </a:rPr>
              <a:t> </a:t>
            </a:r>
            <a:r>
              <a:rPr b="1" lang="sk-SK" sz="8000" spc="-1" strike="noStrike">
                <a:solidFill>
                  <a:srgbClr val="363f47"/>
                </a:solidFill>
                <a:latin typeface="Arial"/>
                <a:ea typeface="Arial"/>
              </a:rPr>
              <a:t>reguluje</a:t>
            </a:r>
            <a:endParaRPr b="0" lang="ru-RU" sz="8000" spc="-1" strike="noStrike">
              <a:latin typeface="Arial"/>
            </a:endParaRPr>
          </a:p>
          <a:p>
            <a:pPr>
              <a:lnSpc>
                <a:spcPct val="100000"/>
              </a:lnSpc>
              <a:tabLst>
                <a:tab algn="l" pos="0"/>
              </a:tabLst>
            </a:pPr>
            <a:r>
              <a:rPr b="1" lang="sk-SK" sz="8000" spc="-1" strike="noStrike">
                <a:solidFill>
                  <a:srgbClr val="363f47"/>
                </a:solidFill>
                <a:latin typeface="Arial"/>
                <a:ea typeface="Arial"/>
              </a:rPr>
              <a:t>všetky procesy v tele</a:t>
            </a:r>
            <a:endParaRPr b="0" lang="ru-RU" sz="8000" spc="-1" strike="noStrike">
              <a:latin typeface="Arial"/>
            </a:endParaRPr>
          </a:p>
        </p:txBody>
      </p:sp>
      <p:sp>
        <p:nvSpPr>
          <p:cNvPr id="182" name="задерживаются городской пылью, смогом и облаками"/>
          <p:cNvSpPr/>
          <p:nvPr/>
        </p:nvSpPr>
        <p:spPr>
          <a:xfrm>
            <a:off x="13845600" y="9804240"/>
            <a:ext cx="7507080" cy="141696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sk-SK" sz="4000" spc="-1" strike="noStrike">
                <a:solidFill>
                  <a:srgbClr val="363f47"/>
                </a:solidFill>
                <a:latin typeface="Arial"/>
                <a:ea typeface="Arial"/>
              </a:rPr>
              <a:t>sa zachytávajú mestským prachom, smogom a oblakmi</a:t>
            </a:r>
            <a:endParaRPr b="0" lang="ru-RU" sz="4000" spc="-1" strike="noStrike">
              <a:latin typeface="Arial"/>
            </a:endParaRPr>
          </a:p>
        </p:txBody>
      </p:sp>
      <p:sp>
        <p:nvSpPr>
          <p:cNvPr id="183" name="Витамин D сложно в достаточном количестве получить из пищи"/>
          <p:cNvSpPr/>
          <p:nvPr/>
        </p:nvSpPr>
        <p:spPr>
          <a:xfrm>
            <a:off x="3202920" y="8429040"/>
            <a:ext cx="6466320" cy="207504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sk-SK" sz="4000" spc="-1" strike="noStrike">
                <a:solidFill>
                  <a:srgbClr val="ff644e"/>
                </a:solidFill>
                <a:latin typeface="Arial"/>
                <a:ea typeface="Arial"/>
              </a:rPr>
              <a:t>Vitamín D je zložité </a:t>
            </a:r>
            <a:r>
              <a:rPr b="0" lang="sk-SK" sz="4000" spc="-1" strike="noStrike">
                <a:solidFill>
                  <a:srgbClr val="363f47"/>
                </a:solidFill>
                <a:latin typeface="Arial"/>
                <a:ea typeface="Arial"/>
              </a:rPr>
              <a:t>v dostatočnom množstve získať z potravy</a:t>
            </a:r>
            <a:endParaRPr b="0" lang="ru-RU" sz="4000" spc="-1" strike="noStrike">
              <a:latin typeface="Arial"/>
            </a:endParaRPr>
          </a:p>
        </p:txBody>
      </p:sp>
      <p:sp>
        <p:nvSpPr>
          <p:cNvPr id="184" name="Организм синтезирует его самостоятельно под воздействием солнечных лучей"/>
          <p:cNvSpPr/>
          <p:nvPr/>
        </p:nvSpPr>
        <p:spPr>
          <a:xfrm>
            <a:off x="3272400" y="5431680"/>
            <a:ext cx="8953920" cy="141696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sk-SK" sz="4000" spc="-1" strike="noStrike">
                <a:solidFill>
                  <a:srgbClr val="363f47"/>
                </a:solidFill>
                <a:latin typeface="Arial"/>
                <a:ea typeface="Arial"/>
              </a:rPr>
              <a:t>Telo si ho syntetizuje samo </a:t>
            </a:r>
            <a:r>
              <a:rPr b="0" lang="sk-SK" sz="4000" spc="-1" strike="noStrike">
                <a:solidFill>
                  <a:srgbClr val="ff644e"/>
                </a:solidFill>
                <a:latin typeface="Arial"/>
                <a:ea typeface="Arial"/>
              </a:rPr>
              <a:t>pod vplyvom slnečného žiarenia.</a:t>
            </a:r>
            <a:endParaRPr b="0" lang="ru-RU" sz="4000" spc="-1" strike="noStrike">
              <a:latin typeface="Arial"/>
            </a:endParaRPr>
          </a:p>
        </p:txBody>
      </p:sp>
      <p:pic>
        <p:nvPicPr>
          <p:cNvPr id="185" name="image8.png" descr="image8.png"/>
          <p:cNvPicPr/>
          <p:nvPr/>
        </p:nvPicPr>
        <p:blipFill>
          <a:blip r:embed="rId4"/>
          <a:stretch/>
        </p:blipFill>
        <p:spPr>
          <a:xfrm flipH="1" rot="17398200">
            <a:off x="15280200" y="1540080"/>
            <a:ext cx="8819640" cy="2316240"/>
          </a:xfrm>
          <a:prstGeom prst="rect">
            <a:avLst/>
          </a:prstGeom>
          <a:ln w="12700">
            <a:noFill/>
          </a:ln>
        </p:spPr>
      </p:pic>
      <p:pic>
        <p:nvPicPr>
          <p:cNvPr id="186" name="image8.png" descr="image8.png"/>
          <p:cNvPicPr/>
          <p:nvPr/>
        </p:nvPicPr>
        <p:blipFill>
          <a:blip r:embed="rId5"/>
          <a:stretch/>
        </p:blipFill>
        <p:spPr>
          <a:xfrm flipH="1" rot="17398200">
            <a:off x="17998920" y="1643400"/>
            <a:ext cx="8638560" cy="2268720"/>
          </a:xfrm>
          <a:prstGeom prst="rect">
            <a:avLst/>
          </a:prstGeom>
          <a:ln w="12700">
            <a:noFill/>
          </a:ln>
        </p:spPr>
      </p:pic>
      <p:pic>
        <p:nvPicPr>
          <p:cNvPr id="187" name="image9.png" descr="image9.png"/>
          <p:cNvPicPr/>
          <p:nvPr/>
        </p:nvPicPr>
        <p:blipFill>
          <a:blip r:embed="rId6"/>
          <a:stretch/>
        </p:blipFill>
        <p:spPr>
          <a:xfrm>
            <a:off x="1161000" y="8524800"/>
            <a:ext cx="1572120" cy="1562760"/>
          </a:xfrm>
          <a:prstGeom prst="rect">
            <a:avLst/>
          </a:prstGeom>
          <a:ln w="12700">
            <a:noFill/>
          </a:ln>
        </p:spPr>
      </p:pic>
      <p:pic>
        <p:nvPicPr>
          <p:cNvPr id="188" name="image10.png" descr="image10.png"/>
          <p:cNvPicPr/>
          <p:nvPr/>
        </p:nvPicPr>
        <p:blipFill>
          <a:blip r:embed="rId7"/>
          <a:stretch/>
        </p:blipFill>
        <p:spPr>
          <a:xfrm>
            <a:off x="965520" y="5182920"/>
            <a:ext cx="1887120" cy="1887120"/>
          </a:xfrm>
          <a:prstGeom prst="rect">
            <a:avLst/>
          </a:prstGeom>
          <a:ln w="12700">
            <a:noFill/>
          </a:ln>
        </p:spPr>
      </p:pic>
      <p:sp>
        <p:nvSpPr>
          <p:cNvPr id="189" name="До 50% UV лучей"/>
          <p:cNvSpPr/>
          <p:nvPr/>
        </p:nvSpPr>
        <p:spPr>
          <a:xfrm>
            <a:off x="13950000" y="7763400"/>
            <a:ext cx="7975800" cy="2075400"/>
          </a:xfrm>
          <a:prstGeom prst="rect">
            <a:avLst/>
          </a:prstGeom>
          <a:noFill/>
          <a:ln w="12700">
            <a:noFill/>
          </a:ln>
        </p:spPr>
        <p:style>
          <a:lnRef idx="0"/>
          <a:fillRef idx="0"/>
          <a:effectRef idx="0"/>
          <a:fontRef idx="minor"/>
        </p:style>
        <p:txBody>
          <a:bodyPr wrap="none" lIns="50760" rIns="50760" tIns="50760" bIns="50760" anchor="ctr">
            <a:spAutoFit/>
          </a:bodyPr>
          <a:p>
            <a:pPr>
              <a:lnSpc>
                <a:spcPct val="108000"/>
              </a:lnSpc>
              <a:tabLst>
                <a:tab algn="l" pos="0"/>
              </a:tabLst>
            </a:pPr>
            <a:r>
              <a:rPr b="1" lang="cs-CZ" sz="4000" spc="-1" strike="noStrike">
                <a:solidFill>
                  <a:srgbClr val="ff644e"/>
                </a:solidFill>
                <a:latin typeface="Arial"/>
                <a:ea typeface="Arial"/>
              </a:rPr>
              <a:t>Do </a:t>
            </a:r>
            <a:r>
              <a:rPr b="1" lang="cs-CZ" sz="12000" spc="-1" strike="noStrike">
                <a:solidFill>
                  <a:srgbClr val="ff644e"/>
                </a:solidFill>
                <a:latin typeface="Arial"/>
                <a:ea typeface="Arial"/>
              </a:rPr>
              <a:t>50% UV</a:t>
            </a:r>
            <a:r>
              <a:rPr b="1" lang="cs-CZ" sz="4000" spc="-1" strike="noStrike">
                <a:solidFill>
                  <a:srgbClr val="ff644e"/>
                </a:solidFill>
                <a:latin typeface="Arial"/>
                <a:ea typeface="Arial"/>
              </a:rPr>
              <a:t> </a:t>
            </a:r>
            <a:r>
              <a:rPr b="1" lang="sk-SK" sz="4000" spc="-1" strike="noStrike">
                <a:solidFill>
                  <a:srgbClr val="ff644e"/>
                </a:solidFill>
                <a:latin typeface="Arial"/>
                <a:ea typeface="Arial"/>
              </a:rPr>
              <a:t>lúčov</a:t>
            </a:r>
            <a:endParaRPr b="0" lang="ru-RU" sz="4000" spc="-1" strike="noStrike">
              <a:latin typeface="Arial"/>
            </a:endParaRPr>
          </a:p>
        </p:txBody>
      </p:sp>
      <p:sp>
        <p:nvSpPr>
          <p:cNvPr id="190" name="TextBox 22"/>
          <p:cNvSpPr/>
          <p:nvPr/>
        </p:nvSpPr>
        <p:spPr>
          <a:xfrm>
            <a:off x="22023000" y="8639640"/>
            <a:ext cx="665280" cy="625320"/>
          </a:xfrm>
          <a:prstGeom prst="rect">
            <a:avLst/>
          </a:prstGeom>
          <a:no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1" lang="en-GB" sz="3500" spc="-1" strike="noStrike">
                <a:solidFill>
                  <a:srgbClr val="fd7042"/>
                </a:solidFill>
                <a:latin typeface="Arial"/>
                <a:ea typeface="Arial"/>
              </a:rPr>
              <a:t>2</a:t>
            </a:r>
            <a:endParaRPr b="0" lang="ru-RU" sz="3500" spc="-1" strike="noStrike">
              <a:latin typeface="Arial"/>
            </a:endParaRPr>
          </a:p>
        </p:txBody>
      </p:sp>
      <p:sp>
        <p:nvSpPr>
          <p:cNvPr id="191" name="TextovéPole 1"/>
          <p:cNvSpPr/>
          <p:nvPr/>
        </p:nvSpPr>
        <p:spPr>
          <a:xfrm>
            <a:off x="11825640" y="2295360"/>
            <a:ext cx="1212480" cy="640440"/>
          </a:xfrm>
          <a:prstGeom prst="rect">
            <a:avLst/>
          </a:prstGeom>
          <a:no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0" lang="en-GB" sz="3600" spc="-1" strike="noStrike">
                <a:solidFill>
                  <a:srgbClr val="000000"/>
                </a:solidFill>
                <a:latin typeface="Arial"/>
                <a:ea typeface="Arial"/>
              </a:rPr>
              <a:t>1</a:t>
            </a:r>
            <a:endParaRPr b="0" lang="ru-RU" sz="3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Согласно последним исследованиям, недостаток витамина D выявляется глобально во всем мире, даже в солнечных странах"/>
          <p:cNvSpPr/>
          <p:nvPr/>
        </p:nvSpPr>
        <p:spPr>
          <a:xfrm>
            <a:off x="1417320" y="615600"/>
            <a:ext cx="22966200" cy="3206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6700" spc="-1" strike="noStrike">
                <a:solidFill>
                  <a:srgbClr val="363f47"/>
                </a:solidFill>
                <a:latin typeface="Arial"/>
                <a:ea typeface="Arial"/>
              </a:rPr>
              <a:t>Podľa najnovších výskumov, </a:t>
            </a:r>
            <a:r>
              <a:rPr b="1" lang="sk-SK" sz="6700" spc="-1" strike="noStrike">
                <a:solidFill>
                  <a:srgbClr val="ff644e"/>
                </a:solidFill>
                <a:latin typeface="Arial"/>
                <a:ea typeface="Arial"/>
              </a:rPr>
              <a:t>nedostatok vitamínu D sa zisťuje globálne na celom svete,</a:t>
            </a:r>
            <a:r>
              <a:rPr b="1" lang="sk-SK" sz="6700" spc="-1" strike="noStrike">
                <a:solidFill>
                  <a:srgbClr val="363f47"/>
                </a:solidFill>
                <a:latin typeface="Arial"/>
                <a:ea typeface="Arial"/>
              </a:rPr>
              <a:t> dokonca aj v slnečných krajinách</a:t>
            </a:r>
            <a:r>
              <a:rPr b="1" lang="en-GB" sz="6700" spc="-1" strike="noStrike">
                <a:solidFill>
                  <a:srgbClr val="363f47"/>
                </a:solidFill>
                <a:latin typeface="Arial"/>
                <a:ea typeface="Arial"/>
              </a:rPr>
              <a:t> </a:t>
            </a:r>
            <a:endParaRPr b="0" lang="ru-RU" sz="6700" spc="-1" strike="noStrike">
              <a:latin typeface="Arial"/>
            </a:endParaRPr>
          </a:p>
        </p:txBody>
      </p:sp>
      <p:pic>
        <p:nvPicPr>
          <p:cNvPr id="193" name="image7.png" descr="image7.png"/>
          <p:cNvPicPr/>
          <p:nvPr/>
        </p:nvPicPr>
        <p:blipFill>
          <a:blip r:embed="rId1"/>
          <a:stretch/>
        </p:blipFill>
        <p:spPr>
          <a:xfrm>
            <a:off x="1537560" y="12793680"/>
            <a:ext cx="1773720" cy="311040"/>
          </a:xfrm>
          <a:prstGeom prst="rect">
            <a:avLst/>
          </a:prstGeom>
          <a:ln w="12700">
            <a:noFill/>
          </a:ln>
        </p:spPr>
      </p:pic>
      <p:sp>
        <p:nvSpPr>
          <p:cNvPr id="194"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195" name="Процент взрослого населения с дефицитом (ниже 25 нмоль/л) или недостаточностью (менее 50 нмоль/л) витамина D3"/>
          <p:cNvSpPr/>
          <p:nvPr/>
        </p:nvSpPr>
        <p:spPr>
          <a:xfrm>
            <a:off x="1436760" y="9532080"/>
            <a:ext cx="3808440" cy="1929600"/>
          </a:xfrm>
          <a:prstGeom prst="rect">
            <a:avLst/>
          </a:prstGeom>
          <a:noFill/>
          <a:ln w="12700">
            <a:noFill/>
          </a:ln>
        </p:spPr>
        <p:style>
          <a:lnRef idx="0"/>
          <a:fillRef idx="0"/>
          <a:effectRef idx="0"/>
          <a:fontRef idx="minor"/>
        </p:style>
        <p:txBody>
          <a:bodyPr lIns="50760" rIns="50760" tIns="50760" bIns="50760" anchor="ctr">
            <a:spAutoFit/>
          </a:bodyPr>
          <a:p>
            <a:pPr>
              <a:lnSpc>
                <a:spcPct val="120000"/>
              </a:lnSpc>
              <a:tabLst>
                <a:tab algn="l" pos="0"/>
              </a:tabLst>
            </a:pPr>
            <a:r>
              <a:rPr b="0" lang="sk-SK" sz="2000" spc="-1" strike="noStrike">
                <a:solidFill>
                  <a:srgbClr val="36414d"/>
                </a:solidFill>
                <a:latin typeface="Arial"/>
                <a:ea typeface="Arial"/>
              </a:rPr>
              <a:t>Percento dospelej</a:t>
            </a:r>
            <a:endParaRPr b="0" lang="ru-RU" sz="2000" spc="-1" strike="noStrike">
              <a:latin typeface="Arial"/>
            </a:endParaRPr>
          </a:p>
          <a:p>
            <a:pPr>
              <a:lnSpc>
                <a:spcPct val="120000"/>
              </a:lnSpc>
              <a:tabLst>
                <a:tab algn="l" pos="0"/>
              </a:tabLst>
            </a:pPr>
            <a:r>
              <a:rPr b="0" lang="sk-SK" sz="2000" spc="-1" strike="noStrike">
                <a:solidFill>
                  <a:srgbClr val="36414d"/>
                </a:solidFill>
                <a:latin typeface="Arial"/>
                <a:ea typeface="Arial"/>
              </a:rPr>
              <a:t>populácie s deficitom</a:t>
            </a:r>
            <a:endParaRPr b="0" lang="ru-RU" sz="2000" spc="-1" strike="noStrike">
              <a:latin typeface="Arial"/>
            </a:endParaRPr>
          </a:p>
          <a:p>
            <a:pPr>
              <a:lnSpc>
                <a:spcPct val="120000"/>
              </a:lnSpc>
              <a:tabLst>
                <a:tab algn="l" pos="0"/>
              </a:tabLst>
            </a:pPr>
            <a:r>
              <a:rPr b="1" lang="sk-SK" sz="2000" spc="-1" strike="noStrike">
                <a:solidFill>
                  <a:srgbClr val="36414d"/>
                </a:solidFill>
                <a:latin typeface="Arial"/>
                <a:ea typeface="Arial"/>
              </a:rPr>
              <a:t>(menej ako 25 nmol / l)</a:t>
            </a:r>
            <a:r>
              <a:rPr b="0" lang="sk-SK" sz="2000" spc="-1" strike="noStrike">
                <a:solidFill>
                  <a:srgbClr val="36414d"/>
                </a:solidFill>
                <a:latin typeface="Arial"/>
                <a:ea typeface="Arial"/>
              </a:rPr>
              <a:t> alebo nedostatkom </a:t>
            </a:r>
            <a:r>
              <a:rPr b="1" lang="sk-SK" sz="2000" spc="-1" strike="noStrike">
                <a:solidFill>
                  <a:srgbClr val="36414d"/>
                </a:solidFill>
                <a:latin typeface="Arial"/>
                <a:ea typeface="Arial"/>
              </a:rPr>
              <a:t>(menej ako 50 nmol / l)</a:t>
            </a:r>
            <a:r>
              <a:rPr b="0" lang="sk-SK" sz="2000" spc="-1" strike="noStrike">
                <a:solidFill>
                  <a:srgbClr val="36414d"/>
                </a:solidFill>
                <a:latin typeface="Arial"/>
                <a:ea typeface="Arial"/>
              </a:rPr>
              <a:t> vitamínu D3</a:t>
            </a:r>
            <a:endParaRPr b="0" lang="ru-RU" sz="2000" spc="-1" strike="noStrike">
              <a:latin typeface="Arial"/>
            </a:endParaRPr>
          </a:p>
        </p:txBody>
      </p:sp>
      <p:sp>
        <p:nvSpPr>
          <p:cNvPr id="196" name="Прямоугольник"/>
          <p:cNvSpPr/>
          <p:nvPr/>
        </p:nvSpPr>
        <p:spPr>
          <a:xfrm>
            <a:off x="1125360" y="9554040"/>
            <a:ext cx="4344480" cy="2277360"/>
          </a:xfrm>
          <a:prstGeom prst="rect">
            <a:avLst/>
          </a:prstGeom>
          <a:noFill/>
          <a:ln w="25400">
            <a:solidFill>
              <a:srgbClr val="ff644e"/>
            </a:solidFill>
            <a:round/>
          </a:ln>
        </p:spPr>
        <p:style>
          <a:lnRef idx="0"/>
          <a:fillRef idx="0"/>
          <a:effectRef idx="0"/>
          <a:fontRef idx="minor"/>
        </p:style>
      </p:sp>
      <p:sp>
        <p:nvSpPr>
          <p:cNvPr id="197" name="Дефицит"/>
          <p:cNvSpPr/>
          <p:nvPr/>
        </p:nvSpPr>
        <p:spPr>
          <a:xfrm>
            <a:off x="1954800" y="5192640"/>
            <a:ext cx="2802960" cy="56988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sk-SK" sz="2200" spc="-1" strike="noStrike">
                <a:solidFill>
                  <a:srgbClr val="36414d"/>
                </a:solidFill>
                <a:latin typeface="Arial"/>
                <a:ea typeface="Arial"/>
              </a:rPr>
              <a:t>Deficit</a:t>
            </a:r>
            <a:endParaRPr b="0" lang="ru-RU" sz="2200" spc="-1" strike="noStrike">
              <a:latin typeface="Arial"/>
            </a:endParaRPr>
          </a:p>
        </p:txBody>
      </p:sp>
      <p:sp>
        <p:nvSpPr>
          <p:cNvPr id="198" name="Прямоугольник"/>
          <p:cNvSpPr/>
          <p:nvPr/>
        </p:nvSpPr>
        <p:spPr>
          <a:xfrm>
            <a:off x="1445400" y="5194800"/>
            <a:ext cx="415080" cy="425160"/>
          </a:xfrm>
          <a:prstGeom prst="rect">
            <a:avLst/>
          </a:prstGeom>
          <a:solidFill>
            <a:srgbClr val="cf4945"/>
          </a:solidFill>
          <a:ln w="12700">
            <a:noFill/>
          </a:ln>
        </p:spPr>
        <p:style>
          <a:lnRef idx="0"/>
          <a:fillRef idx="0"/>
          <a:effectRef idx="0"/>
          <a:fontRef idx="minor"/>
        </p:style>
      </p:sp>
      <p:sp>
        <p:nvSpPr>
          <p:cNvPr id="199" name="Прямоугольник"/>
          <p:cNvSpPr/>
          <p:nvPr/>
        </p:nvSpPr>
        <p:spPr>
          <a:xfrm>
            <a:off x="1445400" y="5860440"/>
            <a:ext cx="415080" cy="425160"/>
          </a:xfrm>
          <a:prstGeom prst="rect">
            <a:avLst/>
          </a:prstGeom>
          <a:solidFill>
            <a:srgbClr val="e3c456"/>
          </a:solidFill>
          <a:ln w="12700">
            <a:noFill/>
          </a:ln>
        </p:spPr>
        <p:style>
          <a:lnRef idx="0"/>
          <a:fillRef idx="0"/>
          <a:effectRef idx="0"/>
          <a:fontRef idx="minor"/>
        </p:style>
      </p:sp>
      <p:sp>
        <p:nvSpPr>
          <p:cNvPr id="200" name="Недостаток"/>
          <p:cNvSpPr/>
          <p:nvPr/>
        </p:nvSpPr>
        <p:spPr>
          <a:xfrm>
            <a:off x="1954800" y="5935680"/>
            <a:ext cx="2802960" cy="103896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sk-SK" sz="2200" spc="-1" strike="noStrike">
                <a:solidFill>
                  <a:srgbClr val="36414d"/>
                </a:solidFill>
                <a:latin typeface="Arial"/>
                <a:ea typeface="Arial"/>
              </a:rPr>
              <a:t>Nedostatok</a:t>
            </a:r>
            <a:endParaRPr b="0" lang="ru-RU" sz="2200" spc="-1" strike="noStrike">
              <a:latin typeface="Arial"/>
            </a:endParaRPr>
          </a:p>
          <a:p>
            <a:pPr>
              <a:lnSpc>
                <a:spcPct val="140000"/>
              </a:lnSpc>
              <a:tabLst>
                <a:tab algn="l" pos="0"/>
              </a:tabLst>
            </a:pPr>
            <a:endParaRPr b="0" lang="ru-RU" sz="2200" spc="-1" strike="noStrike">
              <a:latin typeface="Arial"/>
            </a:endParaRPr>
          </a:p>
        </p:txBody>
      </p:sp>
      <p:graphicFrame>
        <p:nvGraphicFramePr>
          <p:cNvPr id="201" name="Двухмерная столбчатая диаграмма"/>
          <p:cNvGraphicFramePr/>
          <p:nvPr/>
        </p:nvGraphicFramePr>
        <p:xfrm>
          <a:off x="7473960" y="4604400"/>
          <a:ext cx="13835160" cy="7410960"/>
        </p:xfrm>
        <a:graphic>
          <a:graphicData uri="http://schemas.openxmlformats.org/drawingml/2006/chart">
            <c:chart xmlns:c="http://schemas.openxmlformats.org/drawingml/2006/chart" xmlns:r="http://schemas.openxmlformats.org/officeDocument/2006/relationships" r:id="rId2"/>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image7.png" descr="image7.png"/>
          <p:cNvPicPr/>
          <p:nvPr/>
        </p:nvPicPr>
        <p:blipFill>
          <a:blip r:embed="rId1"/>
          <a:stretch/>
        </p:blipFill>
        <p:spPr>
          <a:xfrm>
            <a:off x="1537560" y="12793680"/>
            <a:ext cx="1773720" cy="311040"/>
          </a:xfrm>
          <a:prstGeom prst="rect">
            <a:avLst/>
          </a:prstGeom>
          <a:ln w="12700">
            <a:noFill/>
          </a:ln>
        </p:spPr>
      </p:pic>
      <p:sp>
        <p:nvSpPr>
          <p:cNvPr id="203"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04"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p:nvPr/>
        </p:nvSpPr>
        <p:spPr>
          <a:xfrm>
            <a:off x="1480320" y="2327760"/>
            <a:ext cx="9918360" cy="339120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spcBef>
                <a:spcPts val="1599"/>
              </a:spcBef>
              <a:tabLst>
                <a:tab algn="l" pos="0"/>
              </a:tabLst>
            </a:pPr>
            <a:r>
              <a:rPr b="0" lang="sk-SK" sz="4000" spc="-1" strike="noStrike">
                <a:solidFill>
                  <a:srgbClr val="363f47"/>
                </a:solidFill>
                <a:latin typeface="Arial"/>
                <a:ea typeface="Arial"/>
              </a:rPr>
              <a:t>Pre plné fungovanie všetkých orgánov</a:t>
            </a:r>
            <a:endParaRPr b="0" lang="ru-RU" sz="4000" spc="-1" strike="noStrike">
              <a:latin typeface="Arial"/>
            </a:endParaRPr>
          </a:p>
          <a:p>
            <a:pPr>
              <a:lnSpc>
                <a:spcPct val="110000"/>
              </a:lnSpc>
              <a:spcBef>
                <a:spcPts val="1599"/>
              </a:spcBef>
              <a:tabLst>
                <a:tab algn="l" pos="0"/>
              </a:tabLst>
            </a:pPr>
            <a:r>
              <a:rPr b="0" lang="sk-SK" sz="4000" spc="-1" strike="noStrike">
                <a:solidFill>
                  <a:srgbClr val="363f47"/>
                </a:solidFill>
                <a:latin typeface="Arial"/>
                <a:ea typeface="Arial"/>
              </a:rPr>
              <a:t>a systémov Vitamín D by mal nielen</a:t>
            </a:r>
            <a:endParaRPr b="0" lang="ru-RU" sz="4000" spc="-1" strike="noStrike">
              <a:latin typeface="Arial"/>
            </a:endParaRPr>
          </a:p>
          <a:p>
            <a:pPr>
              <a:lnSpc>
                <a:spcPct val="110000"/>
              </a:lnSpc>
              <a:spcBef>
                <a:spcPts val="1599"/>
              </a:spcBef>
              <a:tabLst>
                <a:tab algn="l" pos="0"/>
              </a:tabLst>
            </a:pPr>
            <a:r>
              <a:rPr b="0" lang="sk-SK" sz="4000" spc="-1" strike="noStrike">
                <a:solidFill>
                  <a:srgbClr val="363f47"/>
                </a:solidFill>
                <a:latin typeface="Arial"/>
                <a:ea typeface="Arial"/>
              </a:rPr>
              <a:t>vstúpiť do tela v dostatočnom množstve,</a:t>
            </a:r>
            <a:endParaRPr b="0" lang="ru-RU" sz="4000" spc="-1" strike="noStrike">
              <a:latin typeface="Arial"/>
            </a:endParaRPr>
          </a:p>
          <a:p>
            <a:pPr>
              <a:lnSpc>
                <a:spcPct val="110000"/>
              </a:lnSpc>
              <a:spcBef>
                <a:spcPts val="1599"/>
              </a:spcBef>
              <a:tabLst>
                <a:tab algn="l" pos="0"/>
              </a:tabLst>
            </a:pPr>
            <a:r>
              <a:rPr b="0" lang="sk-SK" sz="4000" spc="-1" strike="noStrike">
                <a:solidFill>
                  <a:srgbClr val="363f47"/>
                </a:solidFill>
                <a:latin typeface="Arial"/>
                <a:ea typeface="Arial"/>
              </a:rPr>
              <a:t>ale aj </a:t>
            </a:r>
            <a:r>
              <a:rPr b="1" lang="sk-SK" sz="4000" spc="-1" strike="noStrike">
                <a:solidFill>
                  <a:srgbClr val="ff644e"/>
                </a:solidFill>
                <a:latin typeface="Arial"/>
                <a:ea typeface="Arial"/>
              </a:rPr>
              <a:t>maximálne sa dobre vstrebávať</a:t>
            </a:r>
            <a:endParaRPr b="0" lang="ru-RU" sz="4000" spc="-1" strike="noStrike">
              <a:latin typeface="Arial"/>
            </a:endParaRPr>
          </a:p>
        </p:txBody>
      </p:sp>
      <p:sp>
        <p:nvSpPr>
          <p:cNvPr id="205" name="В составе спрея — МСT- жирные кислоты которые способствуют более быстрому и естественному усвоению Витамина D"/>
          <p:cNvSpPr/>
          <p:nvPr/>
        </p:nvSpPr>
        <p:spPr>
          <a:xfrm>
            <a:off x="1433880" y="6056640"/>
            <a:ext cx="11719080" cy="513000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sk-SK" sz="6000" spc="-1" strike="noStrike">
                <a:solidFill>
                  <a:srgbClr val="363f47"/>
                </a:solidFill>
                <a:latin typeface="Arial"/>
                <a:ea typeface="Arial"/>
              </a:rPr>
              <a:t>Ako súčasť spreja — </a:t>
            </a:r>
            <a:r>
              <a:rPr b="1" lang="ru-RU" sz="6000" spc="-1" strike="noStrike">
                <a:solidFill>
                  <a:srgbClr val="ff644e"/>
                </a:solidFill>
                <a:latin typeface="Arial"/>
                <a:ea typeface="Arial"/>
              </a:rPr>
              <a:t>МС</a:t>
            </a:r>
            <a:r>
              <a:rPr b="1" lang="sk-SK" sz="6000" spc="-1" strike="noStrike">
                <a:solidFill>
                  <a:srgbClr val="ff644e"/>
                </a:solidFill>
                <a:latin typeface="Arial"/>
                <a:ea typeface="Arial"/>
              </a:rPr>
              <a:t>T</a:t>
            </a:r>
            <a:br/>
            <a:r>
              <a:rPr b="1" lang="sk-SK" sz="6000" spc="-1" strike="noStrike">
                <a:solidFill>
                  <a:srgbClr val="ff644e"/>
                </a:solidFill>
                <a:latin typeface="Arial"/>
                <a:ea typeface="Arial"/>
              </a:rPr>
              <a:t>mastné kyseliny,</a:t>
            </a:r>
            <a:r>
              <a:rPr b="1" lang="sk-SK" sz="6000" spc="-1" strike="noStrike">
                <a:solidFill>
                  <a:srgbClr val="363f47"/>
                </a:solidFill>
                <a:latin typeface="Arial"/>
                <a:ea typeface="Arial"/>
              </a:rPr>
              <a:t> ktoré prispievajú k viac</a:t>
            </a:r>
            <a:endParaRPr b="0" lang="ru-RU" sz="6000" spc="-1" strike="noStrike">
              <a:latin typeface="Arial"/>
            </a:endParaRPr>
          </a:p>
          <a:p>
            <a:pPr>
              <a:lnSpc>
                <a:spcPct val="110000"/>
              </a:lnSpc>
              <a:tabLst>
                <a:tab algn="l" pos="0"/>
              </a:tabLst>
            </a:pPr>
            <a:r>
              <a:rPr b="1" lang="sk-SK" sz="6000" spc="-1" strike="noStrike">
                <a:solidFill>
                  <a:srgbClr val="363f47"/>
                </a:solidFill>
                <a:latin typeface="Arial"/>
                <a:ea typeface="Arial"/>
              </a:rPr>
              <a:t>rýchlemu a prirodzenému vstrebávaniu vitamínu D</a:t>
            </a:r>
            <a:endParaRPr b="0" lang="ru-RU" sz="6000" spc="-1" strike="noStrike">
              <a:latin typeface="Arial"/>
            </a:endParaRPr>
          </a:p>
        </p:txBody>
      </p:sp>
      <p:pic>
        <p:nvPicPr>
          <p:cNvPr id="206" name="image11.png" descr="image11.png"/>
          <p:cNvPicPr/>
          <p:nvPr/>
        </p:nvPicPr>
        <p:blipFill>
          <a:blip r:embed="rId2"/>
          <a:stretch/>
        </p:blipFill>
        <p:spPr>
          <a:xfrm>
            <a:off x="13616280" y="1476000"/>
            <a:ext cx="10219320" cy="10938600"/>
          </a:xfrm>
          <a:prstGeom prst="rect">
            <a:avLst/>
          </a:prstGeom>
          <a:ln w="1270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07" name="Сгруппировать"/>
          <p:cNvGrpSpPr/>
          <p:nvPr/>
        </p:nvGrpSpPr>
        <p:grpSpPr>
          <a:xfrm>
            <a:off x="9421560" y="342720"/>
            <a:ext cx="14644800" cy="18793440"/>
            <a:chOff x="9421560" y="342720"/>
            <a:chExt cx="14644800" cy="18793440"/>
          </a:xfrm>
        </p:grpSpPr>
        <p:pic>
          <p:nvPicPr>
            <p:cNvPr id="208" name="image13.png" descr="image13.png"/>
            <p:cNvPicPr/>
            <p:nvPr/>
          </p:nvPicPr>
          <p:blipFill>
            <a:blip r:embed="rId1"/>
            <a:stretch/>
          </p:blipFill>
          <p:spPr>
            <a:xfrm>
              <a:off x="18300600" y="2096280"/>
              <a:ext cx="5765760" cy="17039880"/>
            </a:xfrm>
            <a:prstGeom prst="rect">
              <a:avLst/>
            </a:prstGeom>
            <a:ln w="12700">
              <a:noFill/>
            </a:ln>
          </p:spPr>
        </p:pic>
        <p:pic>
          <p:nvPicPr>
            <p:cNvPr id="209" name="image14.png" descr="image14.png"/>
            <p:cNvPicPr/>
            <p:nvPr/>
          </p:nvPicPr>
          <p:blipFill>
            <a:blip r:embed="rId2">
              <a:alphaModFix amt="76000"/>
            </a:blip>
            <a:stretch/>
          </p:blipFill>
          <p:spPr>
            <a:xfrm flipH="1">
              <a:off x="9421560" y="342720"/>
              <a:ext cx="9999360" cy="6986520"/>
            </a:xfrm>
            <a:prstGeom prst="rect">
              <a:avLst/>
            </a:prstGeom>
            <a:ln w="12700">
              <a:noFill/>
            </a:ln>
          </p:spPr>
        </p:pic>
      </p:grpSp>
      <p:pic>
        <p:nvPicPr>
          <p:cNvPr id="210" name="image7.png" descr="image7.png"/>
          <p:cNvPicPr/>
          <p:nvPr/>
        </p:nvPicPr>
        <p:blipFill>
          <a:blip r:embed="rId3"/>
          <a:stretch/>
        </p:blipFill>
        <p:spPr>
          <a:xfrm>
            <a:off x="1537560" y="12793680"/>
            <a:ext cx="1773720" cy="311040"/>
          </a:xfrm>
          <a:prstGeom prst="rect">
            <a:avLst/>
          </a:prstGeom>
          <a:ln w="12700">
            <a:noFill/>
          </a:ln>
        </p:spPr>
      </p:pic>
      <p:sp>
        <p:nvSpPr>
          <p:cNvPr id="211"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12" name="Мельчайшие частицы спрея легко проникают в кровоток через слизистую полости рта. Мелкодисперсное распыление увеличивает площадь усвоения."/>
          <p:cNvSpPr/>
          <p:nvPr/>
        </p:nvSpPr>
        <p:spPr>
          <a:xfrm>
            <a:off x="1417320" y="6404040"/>
            <a:ext cx="14646240" cy="144144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0" lang="sk-SK" sz="4000" spc="-1" strike="noStrike">
                <a:solidFill>
                  <a:srgbClr val="ffffff"/>
                </a:solidFill>
                <a:latin typeface="Arial"/>
                <a:ea typeface="Arial"/>
              </a:rPr>
              <a:t>Najmenšie čiastočky spreja ľahko prenikajú do krvného obehu cez ústnu sliznicu. Jemná atomizácia zvyšuje absorpčnú plochu</a:t>
            </a:r>
            <a:endParaRPr b="0" lang="ru-RU" sz="4000" spc="-1" strike="noStrike">
              <a:latin typeface="Arial"/>
            </a:endParaRPr>
          </a:p>
        </p:txBody>
      </p:sp>
      <p:sp>
        <p:nvSpPr>
          <p:cNvPr id="213" name="Форма спрея — эффективный способ доставки витамина"/>
          <p:cNvSpPr/>
          <p:nvPr/>
        </p:nvSpPr>
        <p:spPr>
          <a:xfrm>
            <a:off x="1417320" y="1357560"/>
            <a:ext cx="11295360" cy="3434040"/>
          </a:xfrm>
          <a:prstGeom prst="rect">
            <a:avLst/>
          </a:prstGeom>
          <a:noFill/>
          <a:ln w="12700">
            <a:noFill/>
          </a:ln>
        </p:spPr>
        <p:style>
          <a:lnRef idx="0"/>
          <a:fillRef idx="0"/>
          <a:effectRef idx="0"/>
          <a:fontRef idx="minor"/>
        </p:style>
        <p:txBody>
          <a:bodyPr lIns="71280" rIns="71280" tIns="71280" bIns="71280" anchor="ctr">
            <a:spAutoFit/>
          </a:bodyPr>
          <a:p>
            <a:pPr>
              <a:lnSpc>
                <a:spcPct val="90000"/>
              </a:lnSpc>
              <a:tabLst>
                <a:tab algn="l" pos="0"/>
              </a:tabLst>
            </a:pPr>
            <a:r>
              <a:rPr b="1" lang="sk-SK" sz="8000" spc="-1" strike="noStrike">
                <a:solidFill>
                  <a:srgbClr val="ffffff"/>
                </a:solidFill>
                <a:latin typeface="Arial"/>
                <a:ea typeface="Arial"/>
              </a:rPr>
              <a:t>Sprejová forma</a:t>
            </a:r>
            <a:r>
              <a:rPr b="1" lang="sk-SK" sz="8000" spc="-1" strike="noStrike">
                <a:solidFill>
                  <a:srgbClr val="363f47"/>
                </a:solidFill>
                <a:latin typeface="Arial"/>
                <a:ea typeface="Arial"/>
              </a:rPr>
              <a:t> </a:t>
            </a:r>
            <a:r>
              <a:rPr b="1" lang="sk-SK" sz="8000" spc="-1" strike="noStrike">
                <a:solidFill>
                  <a:srgbClr val="fdf098"/>
                </a:solidFill>
                <a:latin typeface="Arial"/>
                <a:ea typeface="Arial"/>
              </a:rPr>
              <a:t>—</a:t>
            </a:r>
            <a:r>
              <a:rPr b="1" lang="sk-SK" sz="8000" spc="-1" strike="noStrike">
                <a:solidFill>
                  <a:srgbClr val="000000"/>
                </a:solidFill>
                <a:latin typeface="Arial"/>
                <a:ea typeface="Arial"/>
              </a:rPr>
              <a:t> </a:t>
            </a:r>
            <a:r>
              <a:rPr b="1" lang="sk-SK" sz="8000" spc="-1" strike="noStrike">
                <a:solidFill>
                  <a:srgbClr val="fdf098"/>
                </a:solidFill>
                <a:latin typeface="Arial"/>
                <a:ea typeface="Arial"/>
              </a:rPr>
              <a:t>je účinný spôsob dodania</a:t>
            </a:r>
            <a:r>
              <a:rPr b="1" lang="sk-SK" sz="8000" spc="-1" strike="noStrike">
                <a:solidFill>
                  <a:srgbClr val="363f47"/>
                </a:solidFill>
                <a:latin typeface="Arial"/>
                <a:ea typeface="Arial"/>
              </a:rPr>
              <a:t> </a:t>
            </a:r>
            <a:r>
              <a:rPr b="1" lang="sk-SK" sz="8000" spc="-1" strike="noStrike">
                <a:solidFill>
                  <a:srgbClr val="ffffff"/>
                </a:solidFill>
                <a:latin typeface="Arial"/>
                <a:ea typeface="Arial"/>
              </a:rPr>
              <a:t>vitamínu </a:t>
            </a:r>
            <a:r>
              <a:rPr b="1" lang="en-GB" sz="8000" spc="-1" strike="noStrike">
                <a:solidFill>
                  <a:srgbClr val="ffffff"/>
                </a:solidFill>
                <a:latin typeface="Arial"/>
                <a:ea typeface="Arial"/>
              </a:rPr>
              <a:t>D</a:t>
            </a:r>
            <a:endParaRPr b="0" lang="ru-RU" sz="8000" spc="-1" strike="noStrike">
              <a:latin typeface="Arial"/>
            </a:endParaRPr>
          </a:p>
        </p:txBody>
      </p:sp>
      <p:sp>
        <p:nvSpPr>
          <p:cNvPr id="214" name="Эффективность жирорастворимой формы витамина в виде спрея клинически доказана*"/>
          <p:cNvSpPr/>
          <p:nvPr/>
        </p:nvSpPr>
        <p:spPr>
          <a:xfrm>
            <a:off x="1417320" y="8127360"/>
            <a:ext cx="13601520" cy="311832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sk-SK" sz="6000" spc="-1" strike="noStrike">
                <a:solidFill>
                  <a:srgbClr val="fcf199"/>
                </a:solidFill>
                <a:latin typeface="Arial"/>
                <a:ea typeface="Arial"/>
              </a:rPr>
              <a:t>Efektivita rozpustnej formy vitamínu v tukoch v sprejovej forme bola klinicky preukázaná ako účinná</a:t>
            </a:r>
            <a:endParaRPr b="0" lang="ru-RU" sz="6000" spc="-1" strike="noStrike">
              <a:latin typeface="Arial"/>
            </a:endParaRPr>
          </a:p>
        </p:txBody>
      </p:sp>
      <p:sp>
        <p:nvSpPr>
          <p:cNvPr id="215" name="TextBox 12"/>
          <p:cNvSpPr/>
          <p:nvPr/>
        </p:nvSpPr>
        <p:spPr>
          <a:xfrm>
            <a:off x="12991680" y="10040760"/>
            <a:ext cx="419400" cy="777600"/>
          </a:xfrm>
          <a:prstGeom prst="rect">
            <a:avLst/>
          </a:prstGeom>
          <a:noFill/>
          <a:ln w="12700">
            <a:noFill/>
          </a:ln>
        </p:spPr>
        <p:style>
          <a:lnRef idx="0"/>
          <a:fillRef idx="0"/>
          <a:effectRef idx="0"/>
          <a:fontRef idx="minor"/>
        </p:style>
        <p:txBody>
          <a:bodyPr horzOverflow="overflow" vertOverflow="overflow" lIns="45720" rIns="45720">
            <a:spAutoFit/>
          </a:bodyPr>
          <a:p>
            <a:pPr>
              <a:lnSpc>
                <a:spcPct val="100000"/>
              </a:lnSpc>
              <a:tabLst>
                <a:tab algn="l" pos="0"/>
              </a:tabLst>
            </a:pPr>
            <a:r>
              <a:rPr b="1" lang="en-US" sz="4500" spc="-1" strike="noStrike">
                <a:solidFill>
                  <a:srgbClr val="fdf098"/>
                </a:solidFill>
                <a:latin typeface="Arial"/>
                <a:ea typeface="Arial"/>
              </a:rPr>
              <a:t>3</a:t>
            </a:r>
            <a:endParaRPr b="0" lang="ru-RU" sz="45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image7.png" descr="image7.png"/>
          <p:cNvPicPr/>
          <p:nvPr/>
        </p:nvPicPr>
        <p:blipFill>
          <a:blip r:embed="rId1"/>
          <a:stretch/>
        </p:blipFill>
        <p:spPr>
          <a:xfrm>
            <a:off x="1537560" y="12793680"/>
            <a:ext cx="1773720" cy="311040"/>
          </a:xfrm>
          <a:prstGeom prst="rect">
            <a:avLst/>
          </a:prstGeom>
          <a:ln w="12700">
            <a:noFill/>
          </a:ln>
        </p:spPr>
      </p:pic>
      <p:sp>
        <p:nvSpPr>
          <p:cNvPr id="217"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18" name="Легко проникает в кровоток"/>
          <p:cNvSpPr/>
          <p:nvPr/>
        </p:nvSpPr>
        <p:spPr>
          <a:xfrm>
            <a:off x="2035440" y="9658800"/>
            <a:ext cx="4064760" cy="207504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sk-SK" sz="4000" spc="-1" strike="noStrike">
                <a:solidFill>
                  <a:srgbClr val="363f47"/>
                </a:solidFill>
                <a:latin typeface="Arial"/>
                <a:ea typeface="Arial"/>
              </a:rPr>
              <a:t>Ľahko sa dostáva do krvného obehu</a:t>
            </a:r>
            <a:endParaRPr b="0" lang="ru-RU" sz="4000" spc="-1" strike="noStrike">
              <a:latin typeface="Arial"/>
            </a:endParaRPr>
          </a:p>
        </p:txBody>
      </p:sp>
      <p:sp>
        <p:nvSpPr>
          <p:cNvPr id="219" name="Увеличивает площадь усвоения"/>
          <p:cNvSpPr/>
          <p:nvPr/>
        </p:nvSpPr>
        <p:spPr>
          <a:xfrm>
            <a:off x="8982000" y="9971280"/>
            <a:ext cx="627120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sk-SK" sz="4000" spc="-1" strike="noStrike">
                <a:solidFill>
                  <a:srgbClr val="363f47"/>
                </a:solidFill>
                <a:latin typeface="Arial"/>
                <a:ea typeface="Arial"/>
              </a:rPr>
              <a:t>Zvyšuje sa</a:t>
            </a:r>
            <a:endParaRPr b="0" lang="ru-RU" sz="4000" spc="-1" strike="noStrike">
              <a:latin typeface="Arial"/>
            </a:endParaRPr>
          </a:p>
          <a:p>
            <a:pPr algn="ctr">
              <a:lnSpc>
                <a:spcPct val="108000"/>
              </a:lnSpc>
              <a:tabLst>
                <a:tab algn="l" pos="0"/>
              </a:tabLst>
            </a:pPr>
            <a:r>
              <a:rPr b="0" lang="sk-SK" sz="4000" spc="-1" strike="noStrike">
                <a:solidFill>
                  <a:srgbClr val="363f47"/>
                </a:solidFill>
                <a:latin typeface="Arial"/>
                <a:ea typeface="Arial"/>
              </a:rPr>
              <a:t>asimilačná oblasť</a:t>
            </a:r>
            <a:endParaRPr b="0" lang="ru-RU" sz="4000" spc="-1" strike="noStrike">
              <a:latin typeface="Arial"/>
            </a:endParaRPr>
          </a:p>
        </p:txBody>
      </p:sp>
      <p:sp>
        <p:nvSpPr>
          <p:cNvPr id="220" name="Эффективность клинически доказана"/>
          <p:cNvSpPr/>
          <p:nvPr/>
        </p:nvSpPr>
        <p:spPr>
          <a:xfrm>
            <a:off x="16888680" y="9971280"/>
            <a:ext cx="659952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sk-SK" sz="4000" spc="-1" strike="noStrike">
                <a:solidFill>
                  <a:srgbClr val="363f47"/>
                </a:solidFill>
                <a:latin typeface="Arial"/>
                <a:ea typeface="Arial"/>
              </a:rPr>
              <a:t>Klinicky preukázaná účinnosť</a:t>
            </a:r>
            <a:endParaRPr b="0" lang="ru-RU" sz="4000" spc="-1" strike="noStrike">
              <a:latin typeface="Arial"/>
            </a:endParaRPr>
          </a:p>
        </p:txBody>
      </p:sp>
      <p:pic>
        <p:nvPicPr>
          <p:cNvPr id="221" name="image15.png" descr="image15.png"/>
          <p:cNvPicPr/>
          <p:nvPr/>
        </p:nvPicPr>
        <p:blipFill>
          <a:blip r:embed="rId2"/>
          <a:stretch/>
        </p:blipFill>
        <p:spPr>
          <a:xfrm>
            <a:off x="17013960" y="3881520"/>
            <a:ext cx="6348960" cy="6348960"/>
          </a:xfrm>
          <a:prstGeom prst="rect">
            <a:avLst/>
          </a:prstGeom>
          <a:ln w="12700">
            <a:noFill/>
          </a:ln>
        </p:spPr>
      </p:pic>
      <p:pic>
        <p:nvPicPr>
          <p:cNvPr id="222" name="image17.png" descr="image17.png"/>
          <p:cNvPicPr/>
          <p:nvPr/>
        </p:nvPicPr>
        <p:blipFill>
          <a:blip r:embed="rId3"/>
          <a:srcRect l="15807" t="17573" r="12723" b="11863"/>
          <a:stretch/>
        </p:blipFill>
        <p:spPr>
          <a:xfrm>
            <a:off x="1800360" y="4716360"/>
            <a:ext cx="4535280" cy="4477680"/>
          </a:xfrm>
          <a:prstGeom prst="rect">
            <a:avLst/>
          </a:prstGeom>
          <a:ln w="12700">
            <a:noFill/>
          </a:ln>
        </p:spPr>
      </p:pic>
      <p:pic>
        <p:nvPicPr>
          <p:cNvPr id="223" name="image18.png" descr="image18.png"/>
          <p:cNvPicPr/>
          <p:nvPr/>
        </p:nvPicPr>
        <p:blipFill>
          <a:blip r:embed="rId4"/>
          <a:srcRect l="2958" t="0" r="0" b="0"/>
          <a:stretch/>
        </p:blipFill>
        <p:spPr>
          <a:xfrm>
            <a:off x="9688680" y="4437720"/>
            <a:ext cx="4857480" cy="5176800"/>
          </a:xfrm>
          <a:prstGeom prst="rect">
            <a:avLst/>
          </a:prstGeom>
          <a:ln w="12700">
            <a:noFill/>
          </a:ln>
        </p:spPr>
      </p:pic>
      <p:sp>
        <p:nvSpPr>
          <p:cNvPr id="224" name="Преимущества мелкодисперсного распыления витамина D"/>
          <p:cNvSpPr/>
          <p:nvPr/>
        </p:nvSpPr>
        <p:spPr>
          <a:xfrm>
            <a:off x="1417320" y="802800"/>
            <a:ext cx="15596280" cy="27482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000" spc="-1" strike="noStrike">
                <a:solidFill>
                  <a:srgbClr val="363f47"/>
                </a:solidFill>
                <a:latin typeface="Arial"/>
                <a:ea typeface="Arial"/>
              </a:rPr>
              <a:t>Výhody</a:t>
            </a:r>
            <a:r>
              <a:rPr b="1" lang="sk-SK" sz="8000" spc="-1" strike="noStrike">
                <a:solidFill>
                  <a:srgbClr val="e1343e"/>
                </a:solidFill>
                <a:latin typeface="Arial"/>
                <a:ea typeface="Arial"/>
              </a:rPr>
              <a:t> </a:t>
            </a:r>
            <a:r>
              <a:rPr b="1" lang="sk-SK" sz="8000" spc="-1" strike="noStrike">
                <a:solidFill>
                  <a:srgbClr val="ff644e"/>
                </a:solidFill>
                <a:latin typeface="Arial"/>
                <a:ea typeface="Arial"/>
              </a:rPr>
              <a:t>mikrojemného rozprašovania</a:t>
            </a:r>
            <a:r>
              <a:rPr b="1" lang="sk-SK" sz="8000" spc="-1" strike="noStrike">
                <a:solidFill>
                  <a:srgbClr val="e1343e"/>
                </a:solidFill>
                <a:latin typeface="Arial"/>
                <a:ea typeface="Arial"/>
              </a:rPr>
              <a:t> </a:t>
            </a:r>
            <a:r>
              <a:rPr b="1" lang="sk-SK" sz="8000" spc="-1" strike="noStrike">
                <a:solidFill>
                  <a:srgbClr val="363f47"/>
                </a:solidFill>
                <a:latin typeface="Arial"/>
                <a:ea typeface="Arial"/>
              </a:rPr>
              <a:t>vitamínu </a:t>
            </a:r>
            <a:r>
              <a:rPr b="1" lang="en-US" sz="8000" spc="-1" strike="noStrike">
                <a:solidFill>
                  <a:srgbClr val="363f47"/>
                </a:solidFill>
                <a:latin typeface="Arial"/>
                <a:ea typeface="Arial"/>
              </a:rPr>
              <a:t>D</a:t>
            </a:r>
            <a:r>
              <a:rPr b="1" lang="en-US" sz="8000" spc="-1" strike="noStrike" baseline="-25000">
                <a:solidFill>
                  <a:srgbClr val="363f47"/>
                </a:solidFill>
                <a:latin typeface="Arial"/>
                <a:ea typeface="Arial"/>
              </a:rPr>
              <a:t>3</a:t>
            </a:r>
            <a:endParaRPr b="0" lang="ru-RU" sz="8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Рисунок 1" descr=""/>
          <p:cNvPicPr/>
          <p:nvPr/>
        </p:nvPicPr>
        <p:blipFill>
          <a:blip r:embed="rId1"/>
          <a:srcRect l="423" t="8701" r="320" b="7590"/>
          <a:stretch/>
        </p:blipFill>
        <p:spPr>
          <a:xfrm>
            <a:off x="-1547280" y="-179640"/>
            <a:ext cx="27431640" cy="15423480"/>
          </a:xfrm>
          <a:prstGeom prst="rect">
            <a:avLst/>
          </a:prstGeom>
          <a:ln w="0">
            <a:noFill/>
          </a:ln>
        </p:spPr>
      </p:pic>
      <p:pic>
        <p:nvPicPr>
          <p:cNvPr id="226" name="image7.png" descr="image7.png"/>
          <p:cNvPicPr/>
          <p:nvPr/>
        </p:nvPicPr>
        <p:blipFill>
          <a:blip r:embed="rId2"/>
          <a:stretch/>
        </p:blipFill>
        <p:spPr>
          <a:xfrm>
            <a:off x="1537560" y="12793680"/>
            <a:ext cx="1773720" cy="311040"/>
          </a:xfrm>
          <a:prstGeom prst="rect">
            <a:avLst/>
          </a:prstGeom>
          <a:ln w="12700">
            <a:noFill/>
          </a:ln>
        </p:spPr>
      </p:pic>
      <p:sp>
        <p:nvSpPr>
          <p:cNvPr id="227"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28" name="D-Spray"/>
          <p:cNvSpPr/>
          <p:nvPr/>
        </p:nvSpPr>
        <p:spPr>
          <a:xfrm>
            <a:off x="11871360" y="464760"/>
            <a:ext cx="11911320" cy="195228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1" lang="ru-RU" sz="11000" spc="-1" strike="noStrike">
                <a:solidFill>
                  <a:srgbClr val="ff644e"/>
                </a:solidFill>
                <a:latin typeface="Arial"/>
                <a:ea typeface="Arial"/>
              </a:rPr>
              <a:t>D-Spray</a:t>
            </a:r>
            <a:r>
              <a:rPr b="1" lang="ru-RU" sz="11000" spc="-1" strike="noStrike">
                <a:solidFill>
                  <a:srgbClr val="ff644e"/>
                </a:solidFill>
                <a:latin typeface="Arial"/>
                <a:ea typeface="Arial"/>
              </a:rPr>
              <a:t> 2000</a:t>
            </a:r>
            <a:endParaRPr b="0" lang="ru-RU" sz="11000" spc="-1" strike="noStrike">
              <a:latin typeface="Arial"/>
            </a:endParaRPr>
          </a:p>
        </p:txBody>
      </p:sp>
      <p:sp>
        <p:nvSpPr>
          <p:cNvPr id="229" name="Здоровье у тебя в кармане"/>
          <p:cNvSpPr/>
          <p:nvPr/>
        </p:nvSpPr>
        <p:spPr>
          <a:xfrm>
            <a:off x="12058200" y="2146680"/>
            <a:ext cx="8235360" cy="243792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sk-SK" sz="7100" spc="-1" strike="noStrike">
                <a:solidFill>
                  <a:srgbClr val="ffffff"/>
                </a:solidFill>
                <a:latin typeface="Arial"/>
                <a:ea typeface="Arial"/>
              </a:rPr>
              <a:t>Zdravie</a:t>
            </a:r>
            <a:endParaRPr b="0" lang="ru-RU" sz="7100" spc="-1" strike="noStrike">
              <a:latin typeface="Arial"/>
            </a:endParaRPr>
          </a:p>
          <a:p>
            <a:pPr>
              <a:lnSpc>
                <a:spcPct val="108000"/>
              </a:lnSpc>
              <a:tabLst>
                <a:tab algn="l" pos="0"/>
              </a:tabLst>
            </a:pPr>
            <a:r>
              <a:rPr b="1" lang="sk-SK" sz="7100" spc="-1" strike="noStrike">
                <a:solidFill>
                  <a:srgbClr val="ffffff"/>
                </a:solidFill>
                <a:latin typeface="Arial"/>
                <a:ea typeface="Arial"/>
              </a:rPr>
              <a:t>u teba vo vrecku </a:t>
            </a:r>
            <a:endParaRPr b="0" lang="ru-RU" sz="71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0" name="image7.png" descr="image7.png"/>
          <p:cNvPicPr/>
          <p:nvPr/>
        </p:nvPicPr>
        <p:blipFill>
          <a:blip r:embed="rId1"/>
          <a:stretch/>
        </p:blipFill>
        <p:spPr>
          <a:xfrm>
            <a:off x="1537560" y="12793680"/>
            <a:ext cx="1773720" cy="311040"/>
          </a:xfrm>
          <a:prstGeom prst="rect">
            <a:avLst/>
          </a:prstGeom>
          <a:ln w="12700">
            <a:noFill/>
          </a:ln>
        </p:spPr>
      </p:pic>
      <p:sp>
        <p:nvSpPr>
          <p:cNvPr id="231"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33414e"/>
                </a:solidFill>
                <a:latin typeface="Arial"/>
                <a:ea typeface="Arial"/>
              </a:rPr>
              <a:t>D-Spray</a:t>
            </a:r>
            <a:endParaRPr b="0" lang="ru-RU" sz="2000" spc="-1" strike="noStrike">
              <a:latin typeface="Arial"/>
            </a:endParaRPr>
          </a:p>
        </p:txBody>
      </p:sp>
      <p:sp>
        <p:nvSpPr>
          <p:cNvPr id="232" name="Не нужно запивать"/>
          <p:cNvSpPr/>
          <p:nvPr/>
        </p:nvSpPr>
        <p:spPr>
          <a:xfrm>
            <a:off x="17419320" y="9927000"/>
            <a:ext cx="4050360" cy="7084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100" spc="-1" strike="noStrike">
                <a:solidFill>
                  <a:srgbClr val="ffffff"/>
                </a:solidFill>
                <a:latin typeface="Arial"/>
                <a:ea typeface="Arial"/>
              </a:rPr>
              <a:t>Netreba zapíjať</a:t>
            </a:r>
            <a:endParaRPr b="0" lang="ru-RU" sz="3100" spc="-1" strike="noStrike">
              <a:latin typeface="Arial"/>
            </a:endParaRPr>
          </a:p>
        </p:txBody>
      </p:sp>
      <p:sp>
        <p:nvSpPr>
          <p:cNvPr id="233" name="1 нажатие дозатора — суточная доза потребления"/>
          <p:cNvSpPr/>
          <p:nvPr/>
        </p:nvSpPr>
        <p:spPr>
          <a:xfrm>
            <a:off x="4176000" y="5515200"/>
            <a:ext cx="4126320" cy="215244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100" spc="-1" strike="noStrike">
                <a:solidFill>
                  <a:srgbClr val="ffffff"/>
                </a:solidFill>
                <a:latin typeface="Arial"/>
                <a:ea typeface="Arial"/>
              </a:rPr>
              <a:t>1 stlačenie dávkovača </a:t>
            </a:r>
            <a:r>
              <a:rPr b="0" lang="cs-CZ" sz="3100" spc="-1" strike="noStrike">
                <a:solidFill>
                  <a:srgbClr val="ffffff"/>
                </a:solidFill>
                <a:latin typeface="Arial"/>
                <a:ea typeface="Arial"/>
              </a:rPr>
              <a:t>= </a:t>
            </a:r>
            <a:r>
              <a:rPr b="0" lang="ru-RU" sz="3100" spc="-1" strike="noStrike">
                <a:solidFill>
                  <a:srgbClr val="ffffff"/>
                </a:solidFill>
                <a:latin typeface="Arial"/>
                <a:ea typeface="Arial"/>
              </a:rPr>
              <a:t>2000 IU (50 </a:t>
            </a:r>
            <a:r>
              <a:rPr b="0" lang="en-GB" sz="3100" spc="-1" strike="noStrike">
                <a:solidFill>
                  <a:srgbClr val="ffffff"/>
                </a:solidFill>
                <a:latin typeface="Arial"/>
                <a:ea typeface="Arial"/>
              </a:rPr>
              <a:t>mcg</a:t>
            </a:r>
            <a:r>
              <a:rPr b="0" lang="ru-RU" sz="3100" spc="-1" strike="noStrike">
                <a:solidFill>
                  <a:srgbClr val="ffffff"/>
                </a:solidFill>
                <a:latin typeface="Arial"/>
                <a:ea typeface="Arial"/>
              </a:rPr>
              <a:t>)</a:t>
            </a:r>
            <a:r>
              <a:rPr b="0" lang="cs-CZ" sz="4800" spc="-1" strike="noStrike">
                <a:solidFill>
                  <a:srgbClr val="ffffff"/>
                </a:solidFill>
                <a:latin typeface="Arial"/>
                <a:ea typeface="Arial"/>
              </a:rPr>
              <a:t> </a:t>
            </a:r>
            <a:endParaRPr b="0" lang="ru-RU" sz="4800" spc="-1" strike="noStrike">
              <a:latin typeface="Arial"/>
            </a:endParaRPr>
          </a:p>
          <a:p>
            <a:pPr>
              <a:lnSpc>
                <a:spcPct val="120000"/>
              </a:lnSpc>
              <a:tabLst>
                <a:tab algn="l" pos="0"/>
              </a:tabLst>
            </a:pPr>
            <a:r>
              <a:rPr b="0" lang="cs-CZ" sz="3100" spc="-1" strike="noStrike">
                <a:solidFill>
                  <a:srgbClr val="ffffff"/>
                </a:solidFill>
                <a:latin typeface="Arial"/>
                <a:ea typeface="Arial"/>
              </a:rPr>
              <a:t> </a:t>
            </a:r>
            <a:endParaRPr b="0" lang="ru-RU" sz="3100" spc="-1" strike="noStrike">
              <a:latin typeface="Arial"/>
            </a:endParaRPr>
          </a:p>
        </p:txBody>
      </p:sp>
      <p:sp>
        <p:nvSpPr>
          <p:cNvPr id="234" name="Упаковка 10 мл содержит 170 доз"/>
          <p:cNvSpPr/>
          <p:nvPr/>
        </p:nvSpPr>
        <p:spPr>
          <a:xfrm>
            <a:off x="4176000" y="3652920"/>
            <a:ext cx="4050360" cy="11628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 strike="noStrike">
                <a:solidFill>
                  <a:srgbClr val="ffffff"/>
                </a:solidFill>
                <a:latin typeface="Arial"/>
                <a:ea typeface="Arial"/>
              </a:rPr>
              <a:t>Balenie 10 ml obsahuje 170 dóz</a:t>
            </a:r>
            <a:endParaRPr b="0" lang="ru-RU" sz="3100" spc="-1" strike="noStrike">
              <a:latin typeface="Arial"/>
            </a:endParaRPr>
          </a:p>
        </p:txBody>
      </p:sp>
      <p:sp>
        <p:nvSpPr>
          <p:cNvPr id="235" name="D-Spray — Витамин D3 в форме спрея"/>
          <p:cNvSpPr/>
          <p:nvPr/>
        </p:nvSpPr>
        <p:spPr>
          <a:xfrm>
            <a:off x="2112120" y="577440"/>
            <a:ext cx="19800360" cy="132120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tabLst>
                <a:tab algn="l" pos="0"/>
              </a:tabLst>
            </a:pPr>
            <a:r>
              <a:rPr b="1" lang="sk-SK" sz="8000" spc="-1" strike="noStrike">
                <a:solidFill>
                  <a:srgbClr val="ffffff"/>
                </a:solidFill>
                <a:latin typeface="Arial"/>
                <a:ea typeface="Arial"/>
              </a:rPr>
              <a:t>D-Spray — Vitamín D3 </a:t>
            </a:r>
            <a:r>
              <a:rPr b="1" lang="sk-SK" sz="8000" spc="-1" strike="noStrike">
                <a:solidFill>
                  <a:srgbClr val="fdf098"/>
                </a:solidFill>
                <a:latin typeface="Arial"/>
                <a:ea typeface="Arial"/>
              </a:rPr>
              <a:t>vo forme spreja </a:t>
            </a:r>
            <a:endParaRPr b="0" lang="ru-RU" sz="8000" spc="-1" strike="noStrike">
              <a:latin typeface="Arial"/>
            </a:endParaRPr>
          </a:p>
        </p:txBody>
      </p:sp>
      <p:sp>
        <p:nvSpPr>
          <p:cNvPr id="236" name="Удобно носить с собой, чтобы принимать без пропусков"/>
          <p:cNvSpPr/>
          <p:nvPr/>
        </p:nvSpPr>
        <p:spPr>
          <a:xfrm>
            <a:off x="17419320" y="7634160"/>
            <a:ext cx="632412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100" spc="-1" strike="noStrike">
                <a:solidFill>
                  <a:srgbClr val="ffffff"/>
                </a:solidFill>
                <a:latin typeface="Arial"/>
                <a:ea typeface="Arial"/>
              </a:rPr>
              <a:t>Pohodlné na nosenie so sebou,</a:t>
            </a:r>
            <a:endParaRPr b="0" lang="ru-RU" sz="3100" spc="-1" strike="noStrike">
              <a:latin typeface="Arial"/>
            </a:endParaRPr>
          </a:p>
          <a:p>
            <a:pPr>
              <a:lnSpc>
                <a:spcPct val="120000"/>
              </a:lnSpc>
              <a:tabLst>
                <a:tab algn="l" pos="0"/>
              </a:tabLst>
            </a:pPr>
            <a:r>
              <a:rPr b="0" lang="sk-SK" sz="3100" spc="-1" strike="noStrike">
                <a:solidFill>
                  <a:srgbClr val="ffffff"/>
                </a:solidFill>
                <a:latin typeface="Arial"/>
                <a:ea typeface="Arial"/>
              </a:rPr>
              <a:t>aby bol príjem bez výpadkov</a:t>
            </a:r>
            <a:endParaRPr b="0" lang="ru-RU" sz="3100" spc="-1" strike="noStrike">
              <a:latin typeface="Arial"/>
            </a:endParaRPr>
          </a:p>
        </p:txBody>
      </p:sp>
      <p:sp>
        <p:nvSpPr>
          <p:cNvPr id="237" name="Точная дозировка, невозможно ошибиться"/>
          <p:cNvSpPr/>
          <p:nvPr/>
        </p:nvSpPr>
        <p:spPr>
          <a:xfrm>
            <a:off x="4176360" y="7633440"/>
            <a:ext cx="558036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100" spc="-1" strike="noStrike">
                <a:solidFill>
                  <a:srgbClr val="ffffff"/>
                </a:solidFill>
                <a:latin typeface="Arial"/>
                <a:ea typeface="Arial"/>
              </a:rPr>
              <a:t>Presné dávkovanie,</a:t>
            </a:r>
            <a:endParaRPr b="0" lang="ru-RU" sz="3100" spc="-1" strike="noStrike">
              <a:latin typeface="Arial"/>
            </a:endParaRPr>
          </a:p>
          <a:p>
            <a:pPr>
              <a:lnSpc>
                <a:spcPct val="120000"/>
              </a:lnSpc>
              <a:tabLst>
                <a:tab algn="l" pos="0"/>
              </a:tabLst>
            </a:pPr>
            <a:r>
              <a:rPr b="0" lang="sk-SK" sz="3100" spc="-1" strike="noStrike">
                <a:solidFill>
                  <a:srgbClr val="ffffff"/>
                </a:solidFill>
                <a:latin typeface="Arial"/>
                <a:ea typeface="Arial"/>
              </a:rPr>
              <a:t>nie je možné sa zmýliť</a:t>
            </a:r>
            <a:endParaRPr b="0" lang="ru-RU" sz="3100" spc="-1" strike="noStrike">
              <a:latin typeface="Arial"/>
            </a:endParaRPr>
          </a:p>
        </p:txBody>
      </p:sp>
      <p:sp>
        <p:nvSpPr>
          <p:cNvPr id="238" name="Флакон из темного стекла экологичен, сохраняет свежесть продукта"/>
          <p:cNvSpPr/>
          <p:nvPr/>
        </p:nvSpPr>
        <p:spPr>
          <a:xfrm>
            <a:off x="17382240" y="3410280"/>
            <a:ext cx="582444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sk-SK" sz="3100" spc="-1" strike="noStrike">
                <a:solidFill>
                  <a:srgbClr val="ffffff"/>
                </a:solidFill>
                <a:latin typeface="Arial"/>
                <a:ea typeface="Arial"/>
              </a:rPr>
              <a:t>Fľaša z tmavého skla je šetrná k životnému prostrediu, zachováva čerstvosť produktu</a:t>
            </a:r>
            <a:endParaRPr b="0" lang="ru-RU" sz="3100" spc="-1" strike="noStrike">
              <a:latin typeface="Arial"/>
            </a:endParaRPr>
          </a:p>
        </p:txBody>
      </p:sp>
      <p:pic>
        <p:nvPicPr>
          <p:cNvPr id="239" name="image19.png" descr="image19.png"/>
          <p:cNvPicPr/>
          <p:nvPr/>
        </p:nvPicPr>
        <p:blipFill>
          <a:blip r:embed="rId2"/>
          <a:stretch/>
        </p:blipFill>
        <p:spPr>
          <a:xfrm>
            <a:off x="9948960" y="2567160"/>
            <a:ext cx="4126320" cy="10239840"/>
          </a:xfrm>
          <a:prstGeom prst="rect">
            <a:avLst/>
          </a:prstGeom>
          <a:ln w="12700">
            <a:noFill/>
          </a:ln>
        </p:spPr>
      </p:pic>
      <p:sp>
        <p:nvSpPr>
          <p:cNvPr id="240" name="Кружок"/>
          <p:cNvSpPr/>
          <p:nvPr/>
        </p:nvSpPr>
        <p:spPr>
          <a:xfrm>
            <a:off x="15414480" y="7494120"/>
            <a:ext cx="1554120" cy="1554120"/>
          </a:xfrm>
          <a:prstGeom prst="ellipse">
            <a:avLst/>
          </a:prstGeom>
          <a:noFill/>
          <a:ln w="38100">
            <a:solidFill>
              <a:srgbClr val="ffffff"/>
            </a:solidFill>
            <a:round/>
          </a:ln>
        </p:spPr>
        <p:style>
          <a:lnRef idx="0"/>
          <a:fillRef idx="0"/>
          <a:effectRef idx="0"/>
          <a:fontRef idx="minor"/>
        </p:style>
      </p:sp>
      <p:sp>
        <p:nvSpPr>
          <p:cNvPr id="241" name="Кружок"/>
          <p:cNvSpPr/>
          <p:nvPr/>
        </p:nvSpPr>
        <p:spPr>
          <a:xfrm>
            <a:off x="2171520" y="7493400"/>
            <a:ext cx="1554120" cy="1554120"/>
          </a:xfrm>
          <a:prstGeom prst="ellipse">
            <a:avLst/>
          </a:prstGeom>
          <a:noFill/>
          <a:ln w="38100">
            <a:solidFill>
              <a:srgbClr val="ffffff"/>
            </a:solidFill>
            <a:round/>
          </a:ln>
        </p:spPr>
        <p:style>
          <a:lnRef idx="0"/>
          <a:fillRef idx="0"/>
          <a:effectRef idx="0"/>
          <a:fontRef idx="minor"/>
        </p:style>
      </p:sp>
      <p:sp>
        <p:nvSpPr>
          <p:cNvPr id="242" name="Кружок"/>
          <p:cNvSpPr/>
          <p:nvPr/>
        </p:nvSpPr>
        <p:spPr>
          <a:xfrm>
            <a:off x="15377400" y="3468240"/>
            <a:ext cx="1554120" cy="1554120"/>
          </a:xfrm>
          <a:prstGeom prst="ellipse">
            <a:avLst/>
          </a:prstGeom>
          <a:noFill/>
          <a:ln w="38100">
            <a:solidFill>
              <a:srgbClr val="ffffff"/>
            </a:solidFill>
            <a:round/>
          </a:ln>
        </p:spPr>
        <p:style>
          <a:lnRef idx="0"/>
          <a:fillRef idx="0"/>
          <a:effectRef idx="0"/>
          <a:fontRef idx="minor"/>
        </p:style>
      </p:sp>
      <p:grpSp>
        <p:nvGrpSpPr>
          <p:cNvPr id="243" name="Сгруппировать"/>
          <p:cNvGrpSpPr/>
          <p:nvPr/>
        </p:nvGrpSpPr>
        <p:grpSpPr>
          <a:xfrm>
            <a:off x="2154600" y="5470920"/>
            <a:ext cx="1554120" cy="1554120"/>
            <a:chOff x="2154600" y="5470920"/>
            <a:chExt cx="1554120" cy="1554120"/>
          </a:xfrm>
        </p:grpSpPr>
        <p:sp>
          <p:nvSpPr>
            <p:cNvPr id="244" name="Кружок"/>
            <p:cNvSpPr/>
            <p:nvPr/>
          </p:nvSpPr>
          <p:spPr>
            <a:xfrm>
              <a:off x="2154600" y="5470920"/>
              <a:ext cx="1554120" cy="1554120"/>
            </a:xfrm>
            <a:prstGeom prst="ellipse">
              <a:avLst/>
            </a:prstGeom>
            <a:noFill/>
            <a:ln w="38100">
              <a:solidFill>
                <a:srgbClr val="ffffff"/>
              </a:solidFill>
              <a:round/>
            </a:ln>
          </p:spPr>
          <p:style>
            <a:lnRef idx="0"/>
            <a:fillRef idx="0"/>
            <a:effectRef idx="0"/>
            <a:fontRef idx="minor"/>
          </p:style>
        </p:sp>
        <p:pic>
          <p:nvPicPr>
            <p:cNvPr id="245" name="image20.png" descr="image20.png"/>
            <p:cNvPicPr/>
            <p:nvPr/>
          </p:nvPicPr>
          <p:blipFill>
            <a:blip r:embed="rId3"/>
            <a:stretch/>
          </p:blipFill>
          <p:spPr>
            <a:xfrm>
              <a:off x="2267280" y="5580360"/>
              <a:ext cx="1328040" cy="1335240"/>
            </a:xfrm>
            <a:prstGeom prst="rect">
              <a:avLst/>
            </a:prstGeom>
            <a:ln w="12700">
              <a:noFill/>
            </a:ln>
          </p:spPr>
        </p:pic>
      </p:grpSp>
      <p:grpSp>
        <p:nvGrpSpPr>
          <p:cNvPr id="246" name="Сгруппировать"/>
          <p:cNvGrpSpPr/>
          <p:nvPr/>
        </p:nvGrpSpPr>
        <p:grpSpPr>
          <a:xfrm>
            <a:off x="15414480" y="9504000"/>
            <a:ext cx="1554120" cy="1554120"/>
            <a:chOff x="15414480" y="9504000"/>
            <a:chExt cx="1554120" cy="1554120"/>
          </a:xfrm>
        </p:grpSpPr>
        <p:sp>
          <p:nvSpPr>
            <p:cNvPr id="247" name="Кружок"/>
            <p:cNvSpPr/>
            <p:nvPr/>
          </p:nvSpPr>
          <p:spPr>
            <a:xfrm>
              <a:off x="15414480" y="9504000"/>
              <a:ext cx="1554120" cy="1554120"/>
            </a:xfrm>
            <a:prstGeom prst="ellipse">
              <a:avLst/>
            </a:prstGeom>
            <a:noFill/>
            <a:ln w="38100">
              <a:solidFill>
                <a:srgbClr val="ffffff"/>
              </a:solidFill>
              <a:round/>
            </a:ln>
          </p:spPr>
          <p:style>
            <a:lnRef idx="0"/>
            <a:fillRef idx="0"/>
            <a:effectRef idx="0"/>
            <a:fontRef idx="minor"/>
          </p:style>
        </p:sp>
        <p:pic>
          <p:nvPicPr>
            <p:cNvPr id="248" name="image21.png" descr="image21.png"/>
            <p:cNvPicPr/>
            <p:nvPr/>
          </p:nvPicPr>
          <p:blipFill>
            <a:blip r:embed="rId4"/>
            <a:stretch/>
          </p:blipFill>
          <p:spPr>
            <a:xfrm>
              <a:off x="15727680" y="9717480"/>
              <a:ext cx="902520" cy="1076400"/>
            </a:xfrm>
            <a:prstGeom prst="rect">
              <a:avLst/>
            </a:prstGeom>
            <a:ln w="12700">
              <a:noFill/>
            </a:ln>
          </p:spPr>
        </p:pic>
        <p:sp>
          <p:nvSpPr>
            <p:cNvPr id="249" name="Линия"/>
            <p:cNvSpPr/>
            <p:nvPr/>
          </p:nvSpPr>
          <p:spPr>
            <a:xfrm flipV="1">
              <a:off x="15573600" y="9799560"/>
              <a:ext cx="1236240" cy="987840"/>
            </a:xfrm>
            <a:prstGeom prst="line">
              <a:avLst/>
            </a:prstGeom>
            <a:ln w="50800">
              <a:solidFill>
                <a:srgbClr val="ffffff"/>
              </a:solidFill>
              <a:round/>
            </a:ln>
          </p:spPr>
          <p:style>
            <a:lnRef idx="0"/>
            <a:fillRef idx="0"/>
            <a:effectRef idx="0"/>
            <a:fontRef idx="minor"/>
          </p:style>
        </p:sp>
      </p:grpSp>
      <p:pic>
        <p:nvPicPr>
          <p:cNvPr id="250" name="image22.png" descr="image22.png"/>
          <p:cNvPicPr/>
          <p:nvPr/>
        </p:nvPicPr>
        <p:blipFill>
          <a:blip r:embed="rId5"/>
          <a:stretch/>
        </p:blipFill>
        <p:spPr>
          <a:xfrm>
            <a:off x="15557400" y="7759440"/>
            <a:ext cx="1268280" cy="1023840"/>
          </a:xfrm>
          <a:prstGeom prst="rect">
            <a:avLst/>
          </a:prstGeom>
          <a:ln w="12700">
            <a:noFill/>
          </a:ln>
        </p:spPr>
      </p:pic>
      <p:pic>
        <p:nvPicPr>
          <p:cNvPr id="251" name="image23.png" descr=""/>
          <p:cNvPicPr/>
          <p:nvPr/>
        </p:nvPicPr>
        <p:blipFill>
          <a:blip r:embed="rId6"/>
          <a:stretch/>
        </p:blipFill>
        <p:spPr>
          <a:xfrm>
            <a:off x="2502360" y="7897320"/>
            <a:ext cx="952560" cy="843480"/>
          </a:xfrm>
          <a:prstGeom prst="rect">
            <a:avLst/>
          </a:prstGeom>
          <a:ln w="12700">
            <a:noFill/>
          </a:ln>
        </p:spPr>
      </p:pic>
      <p:pic>
        <p:nvPicPr>
          <p:cNvPr id="252" name="image24.png" descr="image24.png"/>
          <p:cNvPicPr/>
          <p:nvPr/>
        </p:nvPicPr>
        <p:blipFill>
          <a:blip r:embed="rId7"/>
          <a:stretch/>
        </p:blipFill>
        <p:spPr>
          <a:xfrm>
            <a:off x="15834600" y="3561120"/>
            <a:ext cx="639000" cy="1368720"/>
          </a:xfrm>
          <a:prstGeom prst="rect">
            <a:avLst/>
          </a:prstGeom>
          <a:ln w="12700">
            <a:noFill/>
          </a:ln>
        </p:spPr>
      </p:pic>
      <p:grpSp>
        <p:nvGrpSpPr>
          <p:cNvPr id="253" name="Сгруппировать"/>
          <p:cNvGrpSpPr/>
          <p:nvPr/>
        </p:nvGrpSpPr>
        <p:grpSpPr>
          <a:xfrm>
            <a:off x="2139840" y="3457080"/>
            <a:ext cx="1568880" cy="1554120"/>
            <a:chOff x="2139840" y="3457080"/>
            <a:chExt cx="1568880" cy="1554120"/>
          </a:xfrm>
        </p:grpSpPr>
        <p:sp>
          <p:nvSpPr>
            <p:cNvPr id="254" name="Кружок"/>
            <p:cNvSpPr/>
            <p:nvPr/>
          </p:nvSpPr>
          <p:spPr>
            <a:xfrm>
              <a:off x="2154600" y="3457080"/>
              <a:ext cx="1554120" cy="1554120"/>
            </a:xfrm>
            <a:prstGeom prst="ellipse">
              <a:avLst/>
            </a:prstGeom>
            <a:noFill/>
            <a:ln w="38100">
              <a:solidFill>
                <a:srgbClr val="ffffff"/>
              </a:solidFill>
              <a:round/>
            </a:ln>
          </p:spPr>
          <p:style>
            <a:lnRef idx="0"/>
            <a:fillRef idx="0"/>
            <a:effectRef idx="0"/>
            <a:fontRef idx="minor"/>
          </p:style>
        </p:sp>
        <p:pic>
          <p:nvPicPr>
            <p:cNvPr id="255" name="image23.png" descr="image23.png"/>
            <p:cNvPicPr/>
            <p:nvPr/>
          </p:nvPicPr>
          <p:blipFill>
            <a:blip r:embed="rId8"/>
            <a:srcRect l="60897" t="76690" r="0" b="0"/>
            <a:stretch/>
          </p:blipFill>
          <p:spPr>
            <a:xfrm>
              <a:off x="2498760" y="3708360"/>
              <a:ext cx="804600" cy="560880"/>
            </a:xfrm>
            <a:prstGeom prst="rect">
              <a:avLst/>
            </a:prstGeom>
            <a:ln w="12700">
              <a:noFill/>
            </a:ln>
          </p:spPr>
        </p:pic>
        <p:pic>
          <p:nvPicPr>
            <p:cNvPr id="256" name="image23.png" descr="image23.png"/>
            <p:cNvPicPr/>
            <p:nvPr/>
          </p:nvPicPr>
          <p:blipFill>
            <a:blip r:embed="rId9"/>
            <a:srcRect l="60897" t="76690" r="0" b="0"/>
            <a:stretch/>
          </p:blipFill>
          <p:spPr>
            <a:xfrm>
              <a:off x="2498760" y="4199400"/>
              <a:ext cx="804600" cy="560880"/>
            </a:xfrm>
            <a:prstGeom prst="rect">
              <a:avLst/>
            </a:prstGeom>
            <a:ln w="12700">
              <a:noFill/>
            </a:ln>
          </p:spPr>
        </p:pic>
        <p:pic>
          <p:nvPicPr>
            <p:cNvPr id="257" name="image23.png" descr="image23.png"/>
            <p:cNvPicPr/>
            <p:nvPr/>
          </p:nvPicPr>
          <p:blipFill>
            <a:blip r:embed="rId10"/>
            <a:srcRect l="60897" t="76690" r="0" b="0"/>
            <a:stretch/>
          </p:blipFill>
          <p:spPr>
            <a:xfrm>
              <a:off x="2884680" y="3708360"/>
              <a:ext cx="804600" cy="560880"/>
            </a:xfrm>
            <a:prstGeom prst="rect">
              <a:avLst/>
            </a:prstGeom>
            <a:ln w="12700">
              <a:noFill/>
            </a:ln>
          </p:spPr>
        </p:pic>
        <p:pic>
          <p:nvPicPr>
            <p:cNvPr id="258" name="image23.png" descr="image23.png"/>
            <p:cNvPicPr/>
            <p:nvPr/>
          </p:nvPicPr>
          <p:blipFill>
            <a:blip r:embed="rId11"/>
            <a:srcRect l="60897" t="76690" r="0" b="0"/>
            <a:stretch/>
          </p:blipFill>
          <p:spPr>
            <a:xfrm>
              <a:off x="2884680" y="4199400"/>
              <a:ext cx="804600" cy="560880"/>
            </a:xfrm>
            <a:prstGeom prst="rect">
              <a:avLst/>
            </a:prstGeom>
            <a:ln w="12700">
              <a:noFill/>
            </a:ln>
          </p:spPr>
        </p:pic>
        <p:pic>
          <p:nvPicPr>
            <p:cNvPr id="259" name="image23.png" descr="image23.png"/>
            <p:cNvPicPr/>
            <p:nvPr/>
          </p:nvPicPr>
          <p:blipFill>
            <a:blip r:embed="rId12"/>
            <a:srcRect l="60897" t="76690" r="0" b="0"/>
            <a:stretch/>
          </p:blipFill>
          <p:spPr>
            <a:xfrm>
              <a:off x="2139840" y="3708360"/>
              <a:ext cx="804600" cy="560880"/>
            </a:xfrm>
            <a:prstGeom prst="rect">
              <a:avLst/>
            </a:prstGeom>
            <a:ln w="12700">
              <a:noFill/>
            </a:ln>
          </p:spPr>
        </p:pic>
        <p:pic>
          <p:nvPicPr>
            <p:cNvPr id="260" name="image23.png" descr="image23.png"/>
            <p:cNvPicPr/>
            <p:nvPr/>
          </p:nvPicPr>
          <p:blipFill>
            <a:blip r:embed="rId13"/>
            <a:srcRect l="60897" t="76690" r="0" b="0"/>
            <a:stretch/>
          </p:blipFill>
          <p:spPr>
            <a:xfrm>
              <a:off x="2139840" y="4199400"/>
              <a:ext cx="804600" cy="560880"/>
            </a:xfrm>
            <a:prstGeom prst="rect">
              <a:avLst/>
            </a:prstGeom>
            <a:ln w="12700">
              <a:noFill/>
            </a:ln>
          </p:spPr>
        </p:pic>
      </p:grpSp>
      <p:sp>
        <p:nvSpPr>
          <p:cNvPr id="261" name="Мягкий нейтральный вкус понравится всем — в основе кокосовое масло"/>
          <p:cNvSpPr/>
          <p:nvPr/>
        </p:nvSpPr>
        <p:spPr>
          <a:xfrm>
            <a:off x="4186080" y="9513360"/>
            <a:ext cx="6047280" cy="18432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cs-CZ" sz="3100" spc="-97" strike="noStrike">
                <a:solidFill>
                  <a:srgbClr val="ffffff"/>
                </a:solidFill>
                <a:latin typeface="Arial"/>
                <a:ea typeface="Arial"/>
              </a:rPr>
              <a:t>Jemná neutrálna chuť sa zapáči každému - na báze kokosového oleja</a:t>
            </a:r>
            <a:endParaRPr b="0" lang="ru-RU" sz="3100" spc="-1" strike="noStrike">
              <a:latin typeface="Arial"/>
            </a:endParaRPr>
          </a:p>
        </p:txBody>
      </p:sp>
      <p:sp>
        <p:nvSpPr>
          <p:cNvPr id="262" name="Не требует хранения в холодильнике"/>
          <p:cNvSpPr/>
          <p:nvPr/>
        </p:nvSpPr>
        <p:spPr>
          <a:xfrm>
            <a:off x="17419320" y="5585760"/>
            <a:ext cx="4106520" cy="11628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GB" sz="3100" spc="-97" strike="noStrike">
                <a:solidFill>
                  <a:srgbClr val="ffffff"/>
                </a:solidFill>
                <a:latin typeface="Roboto"/>
                <a:ea typeface="Arial"/>
              </a:rPr>
              <a:t>N</a:t>
            </a:r>
            <a:r>
              <a:rPr b="0" lang="cs-CZ" sz="3100" spc="-97" strike="noStrike">
                <a:solidFill>
                  <a:srgbClr val="ffffff"/>
                </a:solidFill>
                <a:latin typeface="Roboto"/>
                <a:ea typeface="Arial"/>
              </a:rPr>
              <a:t>ie je nutné ho uchovávať v chladničke</a:t>
            </a:r>
            <a:endParaRPr b="0" lang="ru-RU" sz="3100" spc="-1" strike="noStrike">
              <a:latin typeface="Arial"/>
            </a:endParaRPr>
          </a:p>
        </p:txBody>
      </p:sp>
      <p:pic>
        <p:nvPicPr>
          <p:cNvPr id="263" name="image30.png" descr=""/>
          <p:cNvPicPr/>
          <p:nvPr/>
        </p:nvPicPr>
        <p:blipFill>
          <a:blip r:embed="rId14"/>
          <a:stretch/>
        </p:blipFill>
        <p:spPr>
          <a:xfrm>
            <a:off x="2462040" y="9781560"/>
            <a:ext cx="1087560" cy="1087560"/>
          </a:xfrm>
          <a:prstGeom prst="rect">
            <a:avLst/>
          </a:prstGeom>
          <a:ln w="12700">
            <a:noFill/>
          </a:ln>
        </p:spPr>
      </p:pic>
      <p:pic>
        <p:nvPicPr>
          <p:cNvPr id="264" name="image27.png" descr=""/>
          <p:cNvPicPr/>
          <p:nvPr/>
        </p:nvPicPr>
        <p:blipFill>
          <a:blip r:embed="rId15"/>
          <a:stretch/>
        </p:blipFill>
        <p:spPr>
          <a:xfrm>
            <a:off x="15414480" y="5467680"/>
            <a:ext cx="1587600" cy="1587600"/>
          </a:xfrm>
          <a:prstGeom prst="rect">
            <a:avLst/>
          </a:prstGeom>
          <a:ln w="12700">
            <a:noFill/>
          </a:ln>
        </p:spPr>
      </p:pic>
      <p:sp>
        <p:nvSpPr>
          <p:cNvPr id="265" name="Кружок"/>
          <p:cNvSpPr/>
          <p:nvPr/>
        </p:nvSpPr>
        <p:spPr>
          <a:xfrm>
            <a:off x="2171520" y="9556200"/>
            <a:ext cx="1554120" cy="1554120"/>
          </a:xfrm>
          <a:prstGeom prst="ellipse">
            <a:avLst/>
          </a:prstGeom>
          <a:noFill/>
          <a:ln w="38100">
            <a:solidFill>
              <a:srgbClr val="ffffff"/>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image7.png" descr="image7.png"/>
          <p:cNvPicPr/>
          <p:nvPr/>
        </p:nvPicPr>
        <p:blipFill>
          <a:blip r:embed="rId1"/>
          <a:stretch/>
        </p:blipFill>
        <p:spPr>
          <a:xfrm>
            <a:off x="1537560" y="12793680"/>
            <a:ext cx="1773720" cy="311040"/>
          </a:xfrm>
          <a:prstGeom prst="rect">
            <a:avLst/>
          </a:prstGeom>
          <a:ln w="12700">
            <a:noFill/>
          </a:ln>
        </p:spPr>
      </p:pic>
      <p:sp>
        <p:nvSpPr>
          <p:cNvPr id="267"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268" name="image12.png" descr="image12.png"/>
          <p:cNvPicPr/>
          <p:nvPr/>
        </p:nvPicPr>
        <p:blipFill>
          <a:blip r:embed="rId2"/>
          <a:stretch/>
        </p:blipFill>
        <p:spPr>
          <a:xfrm>
            <a:off x="23622480" y="-11771280"/>
            <a:ext cx="19628640" cy="13714920"/>
          </a:xfrm>
          <a:prstGeom prst="rect">
            <a:avLst/>
          </a:prstGeom>
          <a:ln w="12700">
            <a:noFill/>
          </a:ln>
        </p:spPr>
      </p:pic>
      <p:sp>
        <p:nvSpPr>
          <p:cNvPr id="269" name="Кто больше…"/>
          <p:cNvSpPr/>
          <p:nvPr/>
        </p:nvSpPr>
        <p:spPr>
          <a:xfrm>
            <a:off x="1417320" y="1891080"/>
            <a:ext cx="9981720" cy="64051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sk-SK" sz="8000" spc="-1" strike="noStrike">
                <a:solidFill>
                  <a:srgbClr val="ffffff"/>
                </a:solidFill>
                <a:latin typeface="Arial"/>
                <a:ea typeface="Arial"/>
              </a:rPr>
              <a:t>Kto viac zo všetkých </a:t>
            </a:r>
            <a:r>
              <a:rPr b="1" lang="sk-SK" sz="8000" spc="-1" strike="noStrike">
                <a:solidFill>
                  <a:srgbClr val="fdf098"/>
                </a:solidFill>
                <a:latin typeface="Arial"/>
                <a:ea typeface="Arial"/>
              </a:rPr>
              <a:t>je ohrozený rizikom nedostatkom vitamínu </a:t>
            </a:r>
            <a:r>
              <a:rPr b="1" lang="cs-CZ" sz="8000" spc="-1" strike="noStrike">
                <a:solidFill>
                  <a:srgbClr val="fdf098"/>
                </a:solidFill>
                <a:latin typeface="Arial"/>
                <a:ea typeface="Arial"/>
              </a:rPr>
              <a:t>D</a:t>
            </a:r>
            <a:r>
              <a:rPr b="1" lang="cs-CZ" sz="8000" spc="-1" strike="noStrike" baseline="-25000">
                <a:solidFill>
                  <a:srgbClr val="fdf098"/>
                </a:solidFill>
                <a:latin typeface="Arial"/>
                <a:ea typeface="Arial"/>
              </a:rPr>
              <a:t>3</a:t>
            </a:r>
            <a:endParaRPr b="0" lang="ru-RU" sz="8000" spc="-1" strike="noStrike">
              <a:latin typeface="Arial"/>
            </a:endParaRPr>
          </a:p>
        </p:txBody>
      </p:sp>
      <p:grpSp>
        <p:nvGrpSpPr>
          <p:cNvPr id="270" name="Сгруппировать"/>
          <p:cNvGrpSpPr/>
          <p:nvPr/>
        </p:nvGrpSpPr>
        <p:grpSpPr>
          <a:xfrm>
            <a:off x="23724360" y="-2041920"/>
            <a:ext cx="3853440" cy="4946040"/>
            <a:chOff x="23724360" y="-2041920"/>
            <a:chExt cx="3853440" cy="4946040"/>
          </a:xfrm>
        </p:grpSpPr>
        <p:pic>
          <p:nvPicPr>
            <p:cNvPr id="271" name="image13.png" descr="image13.png"/>
            <p:cNvPicPr/>
            <p:nvPr/>
          </p:nvPicPr>
          <p:blipFill>
            <a:blip r:embed="rId3"/>
            <a:stretch/>
          </p:blipFill>
          <p:spPr>
            <a:xfrm>
              <a:off x="26060760" y="-1580400"/>
              <a:ext cx="1517040" cy="4484520"/>
            </a:xfrm>
            <a:prstGeom prst="rect">
              <a:avLst/>
            </a:prstGeom>
            <a:ln w="12700">
              <a:noFill/>
            </a:ln>
          </p:spPr>
        </p:pic>
        <p:pic>
          <p:nvPicPr>
            <p:cNvPr id="272" name="image14.png" descr="image14.png"/>
            <p:cNvPicPr/>
            <p:nvPr/>
          </p:nvPicPr>
          <p:blipFill>
            <a:blip r:embed="rId4">
              <a:alphaModFix amt="76000"/>
            </a:blip>
            <a:stretch/>
          </p:blipFill>
          <p:spPr>
            <a:xfrm flipH="1">
              <a:off x="23724360" y="-2041920"/>
              <a:ext cx="2631240" cy="1838160"/>
            </a:xfrm>
            <a:prstGeom prst="rect">
              <a:avLst/>
            </a:prstGeom>
            <a:ln w="12700">
              <a:noFill/>
            </a:ln>
          </p:spPr>
        </p:pic>
      </p:grpSp>
      <p:sp>
        <p:nvSpPr>
          <p:cNvPr id="273" name="Кружок"/>
          <p:cNvSpPr/>
          <p:nvPr/>
        </p:nvSpPr>
        <p:spPr>
          <a:xfrm>
            <a:off x="-4290840" y="-1858680"/>
            <a:ext cx="17432640" cy="17432640"/>
          </a:xfrm>
          <a:prstGeom prst="ellipse">
            <a:avLst/>
          </a:prstGeom>
          <a:noFill/>
          <a:ln w="50800">
            <a:solidFill>
              <a:srgbClr val="faf0a4"/>
            </a:solidFill>
            <a:round/>
          </a:ln>
        </p:spPr>
        <p:style>
          <a:lnRef idx="0"/>
          <a:fillRef idx="0"/>
          <a:effectRef idx="0"/>
          <a:fontRef idx="minor"/>
        </p:style>
      </p:sp>
      <p:sp>
        <p:nvSpPr>
          <p:cNvPr id="274"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p:nvPr/>
        </p:nvSpPr>
        <p:spPr>
          <a:xfrm>
            <a:off x="1190520" y="8625240"/>
            <a:ext cx="9883080" cy="27741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600" spc="-111" strike="noStrike">
                <a:solidFill>
                  <a:srgbClr val="ffffff"/>
                </a:solidFill>
                <a:latin typeface="Arial"/>
                <a:ea typeface="Arial"/>
              </a:rPr>
              <a:t>Odborníci súhlasia</a:t>
            </a:r>
            <a:endParaRPr b="0" lang="ru-RU" sz="3600" spc="-1" strike="noStrike">
              <a:latin typeface="Arial"/>
            </a:endParaRPr>
          </a:p>
          <a:p>
            <a:pPr>
              <a:lnSpc>
                <a:spcPct val="120000"/>
              </a:lnSpc>
              <a:tabLst>
                <a:tab algn="l" pos="0"/>
              </a:tabLst>
            </a:pPr>
            <a:r>
              <a:rPr b="0" lang="sk-SK" sz="3600" spc="-111" strike="noStrike">
                <a:solidFill>
                  <a:srgbClr val="ffffff"/>
                </a:solidFill>
                <a:latin typeface="Arial"/>
                <a:ea typeface="Arial"/>
              </a:rPr>
              <a:t>že hypovitaminóza D dostáva črty epidémije, ktorá postihuje deti, mladistvých, dospelých, tehotné a dojčiace ženy, starších ľudí</a:t>
            </a:r>
            <a:endParaRPr b="0" lang="ru-RU" sz="3600" spc="-1" strike="noStrike">
              <a:latin typeface="Arial"/>
            </a:endParaRPr>
          </a:p>
        </p:txBody>
      </p:sp>
      <p:sp>
        <p:nvSpPr>
          <p:cNvPr id="275" name="Жители северных стран, включая Россию"/>
          <p:cNvSpPr/>
          <p:nvPr/>
        </p:nvSpPr>
        <p:spPr>
          <a:xfrm>
            <a:off x="15971400" y="1044000"/>
            <a:ext cx="570960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Obyvatelia severných krajín vrátane Ruska</a:t>
            </a:r>
            <a:endParaRPr b="0" lang="ru-RU" sz="3000" spc="-1" strike="noStrike">
              <a:latin typeface="Arial"/>
            </a:endParaRPr>
          </a:p>
        </p:txBody>
      </p:sp>
      <p:sp>
        <p:nvSpPr>
          <p:cNvPr id="276" name="Люди с заболеваниями кишечника, печени или почек"/>
          <p:cNvSpPr/>
          <p:nvPr/>
        </p:nvSpPr>
        <p:spPr>
          <a:xfrm>
            <a:off x="15971400" y="3230640"/>
            <a:ext cx="642204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Ľudia s ochorením čriev, pečene alebo obličiek</a:t>
            </a:r>
            <a:endParaRPr b="0" lang="ru-RU" sz="3000" spc="-1" strike="noStrike">
              <a:latin typeface="Arial"/>
            </a:endParaRPr>
          </a:p>
        </p:txBody>
      </p:sp>
      <p:sp>
        <p:nvSpPr>
          <p:cNvPr id="277" name="Взрослые с избыточной массой тела и нарушением всасывания жиров"/>
          <p:cNvSpPr/>
          <p:nvPr/>
        </p:nvSpPr>
        <p:spPr>
          <a:xfrm>
            <a:off x="15946920" y="5417280"/>
            <a:ext cx="642204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Dospelí s nadváhou</a:t>
            </a:r>
            <a:endParaRPr b="0" lang="ru-RU" sz="3000" spc="-1" strike="noStrike">
              <a:latin typeface="Arial"/>
            </a:endParaRPr>
          </a:p>
          <a:p>
            <a:pPr>
              <a:lnSpc>
                <a:spcPct val="120000"/>
              </a:lnSpc>
              <a:tabLst>
                <a:tab algn="l" pos="0"/>
              </a:tabLst>
            </a:pPr>
            <a:r>
              <a:rPr b="0" lang="sk-SK" sz="3000" spc="-94" strike="noStrike">
                <a:solidFill>
                  <a:srgbClr val="ffffff"/>
                </a:solidFill>
                <a:latin typeface="Arial"/>
                <a:ea typeface="Arial"/>
              </a:rPr>
              <a:t>a zhoršením vstrebávania tukov</a:t>
            </a:r>
            <a:endParaRPr b="0" lang="ru-RU" sz="3000" spc="-1" strike="noStrike">
              <a:latin typeface="Arial"/>
            </a:endParaRPr>
          </a:p>
        </p:txBody>
      </p:sp>
      <p:sp>
        <p:nvSpPr>
          <p:cNvPr id="278" name="Часто болеющие"/>
          <p:cNvSpPr/>
          <p:nvPr/>
        </p:nvSpPr>
        <p:spPr>
          <a:xfrm>
            <a:off x="15971400" y="7877880"/>
            <a:ext cx="642204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Často chorý</a:t>
            </a:r>
            <a:endParaRPr b="0" lang="ru-RU" sz="3000" spc="-1" strike="noStrike">
              <a:latin typeface="Arial"/>
            </a:endParaRPr>
          </a:p>
        </p:txBody>
      </p:sp>
      <p:sp>
        <p:nvSpPr>
          <p:cNvPr id="279" name="Обладатели смуглой кожи"/>
          <p:cNvSpPr/>
          <p:nvPr/>
        </p:nvSpPr>
        <p:spPr>
          <a:xfrm>
            <a:off x="15971400" y="9823320"/>
            <a:ext cx="642204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Ľudia tmavšej pleti</a:t>
            </a:r>
            <a:endParaRPr b="0" lang="ru-RU" sz="3000" spc="-1" strike="noStrike">
              <a:latin typeface="Arial"/>
            </a:endParaRPr>
          </a:p>
        </p:txBody>
      </p:sp>
      <p:sp>
        <p:nvSpPr>
          <p:cNvPr id="280" name="Пожилые люди"/>
          <p:cNvSpPr/>
          <p:nvPr/>
        </p:nvSpPr>
        <p:spPr>
          <a:xfrm>
            <a:off x="15971400" y="11903400"/>
            <a:ext cx="642204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sk-SK" sz="3000" spc="-94" strike="noStrike">
                <a:solidFill>
                  <a:srgbClr val="ffffff"/>
                </a:solidFill>
                <a:latin typeface="Arial"/>
                <a:ea typeface="Arial"/>
              </a:rPr>
              <a:t>Starší ľudia</a:t>
            </a:r>
            <a:endParaRPr b="0" lang="ru-RU" sz="3000" spc="-1" strike="noStrike">
              <a:latin typeface="Arial"/>
            </a:endParaRPr>
          </a:p>
        </p:txBody>
      </p:sp>
      <p:sp>
        <p:nvSpPr>
          <p:cNvPr id="281" name="Кружок"/>
          <p:cNvSpPr/>
          <p:nvPr/>
        </p:nvSpPr>
        <p:spPr>
          <a:xfrm>
            <a:off x="11310840" y="1506960"/>
            <a:ext cx="311040" cy="311040"/>
          </a:xfrm>
          <a:prstGeom prst="ellipse">
            <a:avLst/>
          </a:prstGeom>
          <a:solidFill>
            <a:srgbClr val="faf0a3"/>
          </a:solidFill>
          <a:ln w="12700">
            <a:noFill/>
          </a:ln>
        </p:spPr>
        <p:style>
          <a:lnRef idx="0"/>
          <a:fillRef idx="0"/>
          <a:effectRef idx="0"/>
          <a:fontRef idx="minor"/>
        </p:style>
      </p:sp>
      <p:sp>
        <p:nvSpPr>
          <p:cNvPr id="282" name="Кружок"/>
          <p:cNvSpPr/>
          <p:nvPr/>
        </p:nvSpPr>
        <p:spPr>
          <a:xfrm>
            <a:off x="13982040" y="1112760"/>
            <a:ext cx="1150560" cy="1150560"/>
          </a:xfrm>
          <a:prstGeom prst="ellipse">
            <a:avLst/>
          </a:prstGeom>
          <a:noFill/>
          <a:ln w="38100">
            <a:solidFill>
              <a:srgbClr val="f9f1a3"/>
            </a:solidFill>
            <a:round/>
          </a:ln>
        </p:spPr>
        <p:style>
          <a:lnRef idx="0"/>
          <a:fillRef idx="0"/>
          <a:effectRef idx="0"/>
          <a:fontRef idx="minor"/>
        </p:style>
      </p:sp>
      <p:sp>
        <p:nvSpPr>
          <p:cNvPr id="283" name="Линия"/>
          <p:cNvSpPr/>
          <p:nvPr/>
        </p:nvSpPr>
        <p:spPr>
          <a:xfrm>
            <a:off x="11413080" y="1662480"/>
            <a:ext cx="2574720" cy="720"/>
          </a:xfrm>
          <a:prstGeom prst="line">
            <a:avLst/>
          </a:prstGeom>
          <a:ln w="38100">
            <a:solidFill>
              <a:srgbClr val="fdf098"/>
            </a:solidFill>
            <a:round/>
          </a:ln>
        </p:spPr>
        <p:style>
          <a:lnRef idx="0"/>
          <a:fillRef idx="0"/>
          <a:effectRef idx="0"/>
          <a:fontRef idx="minor"/>
        </p:style>
      </p:sp>
      <p:sp>
        <p:nvSpPr>
          <p:cNvPr id="284" name="Кружок"/>
          <p:cNvSpPr/>
          <p:nvPr/>
        </p:nvSpPr>
        <p:spPr>
          <a:xfrm>
            <a:off x="12442320" y="3605040"/>
            <a:ext cx="311040" cy="311040"/>
          </a:xfrm>
          <a:prstGeom prst="ellipse">
            <a:avLst/>
          </a:prstGeom>
          <a:solidFill>
            <a:srgbClr val="faf0a3"/>
          </a:solidFill>
          <a:ln w="12700">
            <a:noFill/>
          </a:ln>
        </p:spPr>
        <p:style>
          <a:lnRef idx="0"/>
          <a:fillRef idx="0"/>
          <a:effectRef idx="0"/>
          <a:fontRef idx="minor"/>
        </p:style>
      </p:sp>
      <p:sp>
        <p:nvSpPr>
          <p:cNvPr id="285" name="Кружок"/>
          <p:cNvSpPr/>
          <p:nvPr/>
        </p:nvSpPr>
        <p:spPr>
          <a:xfrm>
            <a:off x="13982040" y="3210480"/>
            <a:ext cx="1150560" cy="1150560"/>
          </a:xfrm>
          <a:prstGeom prst="ellipse">
            <a:avLst/>
          </a:prstGeom>
          <a:noFill/>
          <a:ln w="38100">
            <a:solidFill>
              <a:srgbClr val="f9f1a3"/>
            </a:solidFill>
            <a:round/>
          </a:ln>
        </p:spPr>
        <p:style>
          <a:lnRef idx="0"/>
          <a:fillRef idx="0"/>
          <a:effectRef idx="0"/>
          <a:fontRef idx="minor"/>
        </p:style>
      </p:sp>
      <p:sp>
        <p:nvSpPr>
          <p:cNvPr id="286" name="Линия"/>
          <p:cNvSpPr/>
          <p:nvPr/>
        </p:nvSpPr>
        <p:spPr>
          <a:xfrm>
            <a:off x="12570120" y="3760560"/>
            <a:ext cx="1411920" cy="720"/>
          </a:xfrm>
          <a:prstGeom prst="line">
            <a:avLst/>
          </a:prstGeom>
          <a:ln w="38100">
            <a:solidFill>
              <a:srgbClr val="fdf098"/>
            </a:solidFill>
            <a:round/>
          </a:ln>
        </p:spPr>
        <p:style>
          <a:lnRef idx="0"/>
          <a:fillRef idx="0"/>
          <a:effectRef idx="0"/>
          <a:fontRef idx="minor"/>
        </p:style>
      </p:sp>
      <p:sp>
        <p:nvSpPr>
          <p:cNvPr id="287" name="Кружок"/>
          <p:cNvSpPr/>
          <p:nvPr/>
        </p:nvSpPr>
        <p:spPr>
          <a:xfrm>
            <a:off x="12945240" y="5727960"/>
            <a:ext cx="311040" cy="311040"/>
          </a:xfrm>
          <a:prstGeom prst="ellipse">
            <a:avLst/>
          </a:prstGeom>
          <a:solidFill>
            <a:srgbClr val="faf0a3"/>
          </a:solidFill>
          <a:ln w="12700">
            <a:noFill/>
          </a:ln>
        </p:spPr>
        <p:style>
          <a:lnRef idx="0"/>
          <a:fillRef idx="0"/>
          <a:effectRef idx="0"/>
          <a:fontRef idx="minor"/>
        </p:style>
      </p:sp>
      <p:sp>
        <p:nvSpPr>
          <p:cNvPr id="288" name="Кружок"/>
          <p:cNvSpPr/>
          <p:nvPr/>
        </p:nvSpPr>
        <p:spPr>
          <a:xfrm>
            <a:off x="13982040" y="5333760"/>
            <a:ext cx="1150560" cy="1150560"/>
          </a:xfrm>
          <a:prstGeom prst="ellipse">
            <a:avLst/>
          </a:prstGeom>
          <a:noFill/>
          <a:ln w="38100">
            <a:solidFill>
              <a:srgbClr val="f9f1a3"/>
            </a:solidFill>
            <a:round/>
          </a:ln>
        </p:spPr>
        <p:style>
          <a:lnRef idx="0"/>
          <a:fillRef idx="0"/>
          <a:effectRef idx="0"/>
          <a:fontRef idx="minor"/>
        </p:style>
      </p:sp>
      <p:sp>
        <p:nvSpPr>
          <p:cNvPr id="289" name="Линия"/>
          <p:cNvSpPr/>
          <p:nvPr/>
        </p:nvSpPr>
        <p:spPr>
          <a:xfrm>
            <a:off x="13047480" y="5883480"/>
            <a:ext cx="947880" cy="720"/>
          </a:xfrm>
          <a:prstGeom prst="line">
            <a:avLst/>
          </a:prstGeom>
          <a:ln w="38100">
            <a:solidFill>
              <a:srgbClr val="fdf098"/>
            </a:solidFill>
            <a:round/>
          </a:ln>
        </p:spPr>
        <p:style>
          <a:lnRef idx="0"/>
          <a:fillRef idx="0"/>
          <a:effectRef idx="0"/>
          <a:fontRef idx="minor"/>
        </p:style>
      </p:sp>
      <p:sp>
        <p:nvSpPr>
          <p:cNvPr id="290" name="Кружок"/>
          <p:cNvSpPr/>
          <p:nvPr/>
        </p:nvSpPr>
        <p:spPr>
          <a:xfrm>
            <a:off x="12894480" y="7902000"/>
            <a:ext cx="311040" cy="311040"/>
          </a:xfrm>
          <a:prstGeom prst="ellipse">
            <a:avLst/>
          </a:prstGeom>
          <a:solidFill>
            <a:srgbClr val="faf0a3"/>
          </a:solidFill>
          <a:ln w="12700">
            <a:noFill/>
          </a:ln>
        </p:spPr>
        <p:style>
          <a:lnRef idx="0"/>
          <a:fillRef idx="0"/>
          <a:effectRef idx="0"/>
          <a:fontRef idx="minor"/>
        </p:style>
      </p:sp>
      <p:sp>
        <p:nvSpPr>
          <p:cNvPr id="291" name="Кружок"/>
          <p:cNvSpPr/>
          <p:nvPr/>
        </p:nvSpPr>
        <p:spPr>
          <a:xfrm>
            <a:off x="13982040" y="7507800"/>
            <a:ext cx="1150560" cy="1150560"/>
          </a:xfrm>
          <a:prstGeom prst="ellipse">
            <a:avLst/>
          </a:prstGeom>
          <a:noFill/>
          <a:ln w="38100">
            <a:solidFill>
              <a:srgbClr val="f9f1a3"/>
            </a:solidFill>
            <a:round/>
          </a:ln>
        </p:spPr>
        <p:style>
          <a:lnRef idx="0"/>
          <a:fillRef idx="0"/>
          <a:effectRef idx="0"/>
          <a:fontRef idx="minor"/>
        </p:style>
      </p:sp>
      <p:sp>
        <p:nvSpPr>
          <p:cNvPr id="292" name="Линия"/>
          <p:cNvSpPr/>
          <p:nvPr/>
        </p:nvSpPr>
        <p:spPr>
          <a:xfrm>
            <a:off x="13021920" y="8057880"/>
            <a:ext cx="948240" cy="360"/>
          </a:xfrm>
          <a:prstGeom prst="line">
            <a:avLst/>
          </a:prstGeom>
          <a:ln w="38100">
            <a:solidFill>
              <a:srgbClr val="fdf098"/>
            </a:solidFill>
            <a:round/>
          </a:ln>
        </p:spPr>
        <p:style>
          <a:lnRef idx="0"/>
          <a:fillRef idx="0"/>
          <a:effectRef idx="0"/>
          <a:fontRef idx="minor"/>
        </p:style>
      </p:sp>
      <p:sp>
        <p:nvSpPr>
          <p:cNvPr id="293" name="Кружок"/>
          <p:cNvSpPr/>
          <p:nvPr/>
        </p:nvSpPr>
        <p:spPr>
          <a:xfrm>
            <a:off x="12289680" y="10012320"/>
            <a:ext cx="311040" cy="311040"/>
          </a:xfrm>
          <a:prstGeom prst="ellipse">
            <a:avLst/>
          </a:prstGeom>
          <a:solidFill>
            <a:srgbClr val="faf0a3"/>
          </a:solidFill>
          <a:ln w="12700">
            <a:noFill/>
          </a:ln>
        </p:spPr>
        <p:style>
          <a:lnRef idx="0"/>
          <a:fillRef idx="0"/>
          <a:effectRef idx="0"/>
          <a:fontRef idx="minor"/>
        </p:style>
      </p:sp>
      <p:sp>
        <p:nvSpPr>
          <p:cNvPr id="294" name="Кружок"/>
          <p:cNvSpPr/>
          <p:nvPr/>
        </p:nvSpPr>
        <p:spPr>
          <a:xfrm>
            <a:off x="13982040" y="9618120"/>
            <a:ext cx="1150560" cy="1150560"/>
          </a:xfrm>
          <a:prstGeom prst="ellipse">
            <a:avLst/>
          </a:prstGeom>
          <a:noFill/>
          <a:ln w="38100">
            <a:solidFill>
              <a:srgbClr val="f9f1a3"/>
            </a:solidFill>
            <a:round/>
          </a:ln>
        </p:spPr>
        <p:style>
          <a:lnRef idx="0"/>
          <a:fillRef idx="0"/>
          <a:effectRef idx="0"/>
          <a:fontRef idx="minor"/>
        </p:style>
      </p:sp>
      <p:sp>
        <p:nvSpPr>
          <p:cNvPr id="295" name="Линия"/>
          <p:cNvSpPr/>
          <p:nvPr/>
        </p:nvSpPr>
        <p:spPr>
          <a:xfrm>
            <a:off x="12354120" y="10168200"/>
            <a:ext cx="1607400" cy="360"/>
          </a:xfrm>
          <a:prstGeom prst="line">
            <a:avLst/>
          </a:prstGeom>
          <a:ln w="38100">
            <a:solidFill>
              <a:srgbClr val="fdf098"/>
            </a:solidFill>
            <a:round/>
          </a:ln>
        </p:spPr>
        <p:style>
          <a:lnRef idx="0"/>
          <a:fillRef idx="0"/>
          <a:effectRef idx="0"/>
          <a:fontRef idx="minor"/>
        </p:style>
      </p:sp>
      <p:sp>
        <p:nvSpPr>
          <p:cNvPr id="296" name="Кружок"/>
          <p:cNvSpPr/>
          <p:nvPr/>
        </p:nvSpPr>
        <p:spPr>
          <a:xfrm>
            <a:off x="11073960" y="12092760"/>
            <a:ext cx="311040" cy="311040"/>
          </a:xfrm>
          <a:prstGeom prst="ellipse">
            <a:avLst/>
          </a:prstGeom>
          <a:solidFill>
            <a:srgbClr val="faf0a3"/>
          </a:solidFill>
          <a:ln w="12700">
            <a:noFill/>
          </a:ln>
        </p:spPr>
        <p:style>
          <a:lnRef idx="0"/>
          <a:fillRef idx="0"/>
          <a:effectRef idx="0"/>
          <a:fontRef idx="minor"/>
        </p:style>
      </p:sp>
      <p:sp>
        <p:nvSpPr>
          <p:cNvPr id="297" name="Кружок"/>
          <p:cNvSpPr/>
          <p:nvPr/>
        </p:nvSpPr>
        <p:spPr>
          <a:xfrm>
            <a:off x="13982040" y="11698560"/>
            <a:ext cx="1150560" cy="1150560"/>
          </a:xfrm>
          <a:prstGeom prst="ellipse">
            <a:avLst/>
          </a:prstGeom>
          <a:noFill/>
          <a:ln w="38100">
            <a:solidFill>
              <a:srgbClr val="f9f1a3"/>
            </a:solidFill>
            <a:round/>
          </a:ln>
        </p:spPr>
        <p:style>
          <a:lnRef idx="0"/>
          <a:fillRef idx="0"/>
          <a:effectRef idx="0"/>
          <a:fontRef idx="minor"/>
        </p:style>
      </p:sp>
      <p:sp>
        <p:nvSpPr>
          <p:cNvPr id="298" name="Линия"/>
          <p:cNvSpPr/>
          <p:nvPr/>
        </p:nvSpPr>
        <p:spPr>
          <a:xfrm>
            <a:off x="11150640" y="12248280"/>
            <a:ext cx="2843640" cy="720"/>
          </a:xfrm>
          <a:prstGeom prst="line">
            <a:avLst/>
          </a:prstGeom>
          <a:ln w="38100">
            <a:solidFill>
              <a:srgbClr val="fdf098"/>
            </a:solidFill>
            <a:round/>
          </a:ln>
        </p:spPr>
        <p:style>
          <a:lnRef idx="0"/>
          <a:fillRef idx="0"/>
          <a:effectRef idx="0"/>
          <a:fontRef idx="minor"/>
        </p:style>
      </p:sp>
      <p:pic>
        <p:nvPicPr>
          <p:cNvPr id="299" name="image35.png" descr="image35.png"/>
          <p:cNvPicPr/>
          <p:nvPr/>
        </p:nvPicPr>
        <p:blipFill>
          <a:blip r:embed="rId5"/>
          <a:stretch/>
        </p:blipFill>
        <p:spPr>
          <a:xfrm>
            <a:off x="14098680" y="7581600"/>
            <a:ext cx="916560" cy="1002960"/>
          </a:xfrm>
          <a:prstGeom prst="rect">
            <a:avLst/>
          </a:prstGeom>
          <a:ln w="12700">
            <a:noFill/>
          </a:ln>
        </p:spPr>
      </p:pic>
      <p:pic>
        <p:nvPicPr>
          <p:cNvPr id="300" name="image36.png" descr="image36.png"/>
          <p:cNvPicPr/>
          <p:nvPr/>
        </p:nvPicPr>
        <p:blipFill>
          <a:blip r:embed="rId6"/>
          <a:stretch/>
        </p:blipFill>
        <p:spPr>
          <a:xfrm>
            <a:off x="14065200" y="1124280"/>
            <a:ext cx="983880" cy="1076400"/>
          </a:xfrm>
          <a:prstGeom prst="rect">
            <a:avLst/>
          </a:prstGeom>
          <a:ln w="12700">
            <a:noFill/>
          </a:ln>
        </p:spPr>
      </p:pic>
      <p:pic>
        <p:nvPicPr>
          <p:cNvPr id="301" name="image37.png" descr="image37.png"/>
          <p:cNvPicPr/>
          <p:nvPr/>
        </p:nvPicPr>
        <p:blipFill>
          <a:blip r:embed="rId7"/>
          <a:stretch/>
        </p:blipFill>
        <p:spPr>
          <a:xfrm>
            <a:off x="14077800" y="3247560"/>
            <a:ext cx="983880" cy="1076400"/>
          </a:xfrm>
          <a:prstGeom prst="rect">
            <a:avLst/>
          </a:prstGeom>
          <a:ln w="12700">
            <a:noFill/>
          </a:ln>
        </p:spPr>
      </p:pic>
      <p:pic>
        <p:nvPicPr>
          <p:cNvPr id="302" name="image32.png" descr="image32.png"/>
          <p:cNvPicPr/>
          <p:nvPr/>
        </p:nvPicPr>
        <p:blipFill>
          <a:blip r:embed="rId8"/>
          <a:stretch/>
        </p:blipFill>
        <p:spPr>
          <a:xfrm>
            <a:off x="14238360" y="11806200"/>
            <a:ext cx="637200" cy="884160"/>
          </a:xfrm>
          <a:prstGeom prst="rect">
            <a:avLst/>
          </a:prstGeom>
          <a:ln w="12700">
            <a:noFill/>
          </a:ln>
        </p:spPr>
      </p:pic>
      <p:pic>
        <p:nvPicPr>
          <p:cNvPr id="303" name="image38.png" descr="image38.png"/>
          <p:cNvPicPr/>
          <p:nvPr/>
        </p:nvPicPr>
        <p:blipFill>
          <a:blip r:embed="rId9"/>
          <a:stretch/>
        </p:blipFill>
        <p:spPr>
          <a:xfrm>
            <a:off x="14153040" y="5466960"/>
            <a:ext cx="807840" cy="884160"/>
          </a:xfrm>
          <a:prstGeom prst="rect">
            <a:avLst/>
          </a:prstGeom>
          <a:ln w="12700">
            <a:noFill/>
          </a:ln>
        </p:spPr>
      </p:pic>
      <p:pic>
        <p:nvPicPr>
          <p:cNvPr id="304" name="image39.png" descr="image39.png"/>
          <p:cNvPicPr/>
          <p:nvPr/>
        </p:nvPicPr>
        <p:blipFill>
          <a:blip r:embed="rId10"/>
          <a:stretch/>
        </p:blipFill>
        <p:spPr>
          <a:xfrm>
            <a:off x="14078160" y="9677520"/>
            <a:ext cx="956520" cy="1046520"/>
          </a:xfrm>
          <a:prstGeom prst="rect">
            <a:avLst/>
          </a:prstGeom>
          <a:ln w="12700">
            <a:noFill/>
          </a:ln>
        </p:spPr>
      </p:pic>
      <p:sp>
        <p:nvSpPr>
          <p:cNvPr id="305" name="TextBox 45"/>
          <p:cNvSpPr/>
          <p:nvPr/>
        </p:nvSpPr>
        <p:spPr>
          <a:xfrm>
            <a:off x="6624360" y="10829520"/>
            <a:ext cx="304200" cy="548640"/>
          </a:xfrm>
          <a:prstGeom prst="rect">
            <a:avLst/>
          </a:prstGeom>
          <a:noFill/>
          <a:ln w="12700">
            <a:noFill/>
          </a:ln>
        </p:spPr>
        <p:style>
          <a:lnRef idx="0"/>
          <a:fillRef idx="0"/>
          <a:effectRef idx="0"/>
          <a:fontRef idx="minor"/>
        </p:style>
        <p:txBody>
          <a:bodyPr wrap="none" horzOverflow="overflow" vertOverflow="overflow" lIns="45720" rIns="45720">
            <a:spAutoFit/>
          </a:bodyPr>
          <a:p>
            <a:pPr>
              <a:lnSpc>
                <a:spcPct val="100000"/>
              </a:lnSpc>
              <a:tabLst>
                <a:tab algn="l" pos="0"/>
              </a:tabLst>
            </a:pPr>
            <a:r>
              <a:rPr b="0" lang="ru-RU" sz="3000" spc="-1" strike="noStrike">
                <a:solidFill>
                  <a:srgbClr val="ffffff"/>
                </a:solidFill>
                <a:latin typeface="Arial"/>
                <a:ea typeface="Arial"/>
              </a:rPr>
              <a:t>4</a:t>
            </a:r>
            <a:endParaRPr b="0" lang="ru-RU"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86</TotalTime>
  <Application>LibreOffice/7.1.0.3$Windows_X86_64 LibreOffice_project/f6099ecf3d29644b5008cc8f48f42f4a40986e4c</Application>
  <AppVersion>15.0000</AppVersion>
  <Words>1980</Words>
  <Paragraphs>159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Ekaterina.Zhuravel</dc:creator>
  <dc:description/>
  <dc:language>ru-RU</dc:language>
  <cp:lastModifiedBy/>
  <dcterms:modified xsi:type="dcterms:W3CDTF">2023-04-04T16:05:20Z</dcterms:modified>
  <cp:revision>36</cp:revision>
  <dc:subject/>
  <dc:title>Презентация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6</vt:i4>
  </property>
  <property fmtid="{D5CDD505-2E9C-101B-9397-08002B2CF9AE}" pid="3" name="PresentationFormat">
    <vt:lpwstr>Vlastní</vt:lpwstr>
  </property>
  <property fmtid="{D5CDD505-2E9C-101B-9397-08002B2CF9AE}" pid="4" name="Slides">
    <vt:i4>14</vt:i4>
  </property>
</Properties>
</file>