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45FEA52-B331-415A-B194-AECFF9C1BCD1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8CF6982-3B7B-4D41-AA96-E2C4883AF27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В12 (</a:t>
            </a: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kyanokobalamín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)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je veľmi dôležitý pre normálny vývoj a rast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Pomáha normalizovať prácu centrálneho nervového systému; v kombinácii s jódom a cholínom B12 pôsobí na to, aby bolo dieťa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vytrvalejšie a vyrovnanejšie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В12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podieľa sa na metabolizme mastných kyselín a na syntéze myelínu - puzdr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a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 nervových vlákien.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Nedostatok tohto vitamínu zvyšuje riziko vzniku rôznych neurologických porúch.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Je užitočn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ý</a:t>
            </a:r>
            <a:r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 najmä pre deti náchylné na agresívne a antisociálne správanie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FFB5086-A244-43D2-B465-140895851D6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Kyselina pantoténová (D-pantotenát vápenatý)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je dôležitá predovšetkým pre syntézu hormónov nadobličiek a prácu centrálneho nervového systému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Podieľa sa na syntéze látok potrebných pre normálne fungovanie nervového systému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(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neurotransmiterov, mediátorov a hormónov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)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 dôsledku toho sa stav nervového systému stabilizuje, čo je dôležité najmä pre deti a dospievajúcich.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05A46E8-9279-474C-ABA7-5915D72F94B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Jód (z jodidu draselného)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pomáha zabezpečiť normálnu činnosť endokrinného systému a najmä štítnej žľazy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Jód je súčasťou hormónov štítnej žľazy tyroxínu a trijódtyronínu.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Nedostatočná produkcia týchto hormónov vedie k spomaleniu vývoja mozgu dieťaťa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 dôsledku toho môže mať dieťa problémy s intelektuálnym vývojom a iné choroby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keďže hormóny štítnej žľazy ovplyvňujú prácu doslova všetkých životne dôležitých orgánov a systémov v tele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31164FB-3A17-4D6F-B094-1366730D982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Selén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 ako jeden z najúčinnejších antioxidantov pomáha koordinovať prácu rôznych systémov tela, vrátane tvorby enzýmov a hormónov.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85 % všetkej energie sa vyrába v bunkách vďaka prítomnosti selénu.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Pri jeho nedostatku dochádza k chronickej únave a citeľne sa zhoršuje práca všetkých orgánov u dospelých aj u detí.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DB244A2-9BEA-45B3-9143-BB4F18854D5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Cholín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 hrá dôležitú úlohu v normálnom fungovaní nervového systému.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Cholín chráni nervové bunky pred poškodením tým, že chráni ich myelínové puzdro.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Prítomnosť cholínu v tele má pozitívny vplyv na také duševné procesy, ako je pamäť, pozornosť a schopnosť koncentrácie.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Vďaka tomu sa dieťa stáva pokojnejším a učí sa s veľkým nadšením.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A9D93CE-D465-4577-BEB9-3C3898C5BD3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Yummy Vits je vitamínový a minerálny komplex novej generácie vo forme žuvacích pastiliek.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Chutia a textúrou pripomínajú marmeládu, no neobsahujú cukor.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Sladkú chuť dodáva xylitol a sorbitol, ktoré súčasne chránia zubnú sklovinu pred kazom.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Všetky dochucovadlá v Yummy Vits sú prírodné, vďaka vynikajúcej chuti vitamínov Yummy Vits obľubujú dospelí aj deti.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Formula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Yummy Vits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pomáha prekonať obdobie aktívneho rastu, čím prispieva k správnemu vývoju pohybového aparátu;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podporuje imunitu a pomáha rýchlo obnoviť silu po chorobách;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pomáha prekonať psycho-emocionálny stres;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1" marL="6285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kompenzuje nedostatok vitamínov a stopových prvkov pri jednotvárnej strave a záľubách vo fast foode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656AEFF-28CB-40C9-B4BF-70D834F81A2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Yummy Vits je vytvorený pomocou inovatívnej technológie ConCordix, ktorá umožňuje kombinovať aktívne látky rozpustené v oleji aj vo vode.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 kombinácii s prírodnými pomarančovými/citrónovými príchuťami máme lahodnú jemnú žuvaciu pastilku.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Je klinicky dokázané, že v tejto forme sa vitamíny lepšie a plnohodnotnejšie vstrebávajú o 44 % v porovnaní s bežnými tabletami alebo kapsulami.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1745DB1-F235-4155-9733-8C7A34B3DA1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Biologická dostupnosť - emulzná forma zvyšuje biologickú dostupnosť produktu o 44%.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Prírodná chuť - prirodzená chuť ovocného želé.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T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echnologická použiteľnosť - žuť tak chutné a prirodzené pre deti aj dospelých.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40B6E52-4999-4F9D-A900-7B841D152BD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Zozbierali sme všetko najlepšie: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Gumičky s príchuťou ovocného želé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Nie je potrebné piť vodu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Bezlepkové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Neobsahuje cukor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Len prírodné príchute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Dodáva telu základné vitamíny v biologicky dostupnej forme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Pohodlné balenie vždy so sebou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Príjem je príjemný, jednoduchý, pohodlný, hygienický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03F3526-BFE1-4321-9E9A-AC489FB27E7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3680" cy="4007520"/>
          </a:xfrm>
          <a:prstGeom prst="rect">
            <a:avLst/>
          </a:prstGeom>
          <a:ln w="0">
            <a:noFill/>
          </a:ln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Номер слайда 3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2424535-62BB-4CDB-A4E8-D10666F5CED1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Škola, doplnkové triedy, športová škola, lektori, kurzy cudzích jazykov a kurzy gitary, hodiny, hodiny, hodiny…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A tiež musíte mať čas na aktualizáciu obsahu v sociálnych sieťach, mať čas navštíviť McDonald's s priateľmi ...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Moderný teenager má veľa aktivít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Nie je dosť času zastaviť sa, otočiť sa a premýšľať.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nb-NO" sz="1200" spc="-1" strike="noStrike">
                <a:solidFill>
                  <a:srgbClr val="000000"/>
                </a:solidFill>
                <a:latin typeface="+mn-lt"/>
                <a:ea typeface="+mn-ea"/>
              </a:rPr>
              <a:t>Žijeme behom, rastieme na behu.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7F519CD-5097-4072-B7A1-EF588CA1890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Každý vie, že správna a vyvážená výživa je kľúčom k zdraviu.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 modernom svete je však veľmi ťažké jesť podľa všetkých pravidiel.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Často jednoducho nie je dostatok času na sledovanie vašej stravy,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a väčšina tínedžerov to jednoducho nepovažuje za potrebné.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Rastúce telo však potrebuje viac vitamínov a minerálov ako dospelé.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A je nemožné ich získať z rýchleho občerstvenia a rôznych limonád.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Samozrejme, môžeme zakázať používanie týchto produktov, ale budú sa riadiť našimi zákazmi?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Okrem toho je veľmi ťažké sledovať, čo dieťa jedáva v škole alebo pri komunikácii s rovesníkmi mimo domova.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Vzhľadom na to, že deti deti neradi jedia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ovocie a zeleninu, často majú veľa nedostatkov živín, ktoré je potrebné doplniť.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BE45A7C-90CA-431D-951C-19A8BD75D07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Pre plnohodnotný rast, vývoj a udržanie zdravia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moderní tínedžeri potrebujú vitamínové a minerálne komplexy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čo prispeje k normalizácii vitamínovo-minerálnej rovnováhy v tele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Vitamínový komplex je obzvlášť potrebný v období aktívneho rastu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: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pomáha pri formovaní pohybového aparátu, umožňuje vám rýchlo obnoviť silu, stabilizovať psycho-emocionálne pozadie, kompenzovať nedostatok živín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pri </a:t>
            </a:r>
            <a:r>
              <a:rPr b="0" lang="sk-SK" sz="1200" spc="-1" strike="noStrike">
                <a:solidFill>
                  <a:srgbClr val="000000"/>
                </a:solidFill>
                <a:latin typeface="+mn-lt"/>
                <a:ea typeface="+mn-ea"/>
              </a:rPr>
              <a:t>jednotvárnej alebo nesprávnej strave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(napríklad rýchle občerstvenie alebo sladkosti).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Od 12 do 17 rokov začína telo dieťaťa rásť rýchlym tempom.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Počas tohto obdobia nastáva puberta, v dôsledku čoho hormóny začínajú „hrať“.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To všetko veľmi ovplyvňuje koncentráciu pozornosti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deti sa rozptýlia a začnú sa zle učiť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Na tomto pozadí vznikajú problémy s rodičmi (hádky, škandály atď.),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ktoré veľmi ovplyvňujú psychiku dieťaťa a ono začína prežívať stres.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Stres sa zasa prejavuje zvýšenou podráždenosťou, nechutenstvom atď.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V žiadnom prípade by to nemalo byť dovolené.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Výživa je totiž pre rastúci organizmus to najdôležitejšie.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A aby dieťaťu nejako pomohol, musí mu rodič zabezpečiť dodatočný príjem vitamínov.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To prispeje nielen k dobrému fyzickému a duševnému rozvoju tínedžera, ale aj k zlepšeniu jeho celkovej pohody.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 niekoľkých týždňoch užívania vitamínov si budete môcť všimnúť, ako sa zmenilo správanie vášho dieťaťa.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Stane sa pozornejším, pokojnejším a sústredenejším.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Každý vitamín v tele totiž robí svoju „prácu“.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1F8A000-A394-4D03-B561-69CF5DAB4FB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Napríklad:</a:t>
            </a:r>
            <a:br>
              <a:rPr sz="2000"/>
            </a:b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А (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P</a:t>
            </a: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almitát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r</a:t>
            </a: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etinol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u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)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–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antioxidant vitamín rozpustný v tukoch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Podieľa sa na syntéze bielkovín, tukov, na metabolizme minerálov, pomáha zabezpečiť normálne fungovanie rôznych orgánov a systémov.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А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priaznivo pôsobí na zrak: nie náhodou sa varená pečeň – jeden z hlavných zdrojov vitamínu A – oddávna používa ako liek proti šeroslepote.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 A má veľký význam pre vnímanie svetla, zdravie pokožky.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 A je nevyhnutný pre fungovanie imunitného systému a boj proti infekciám.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Pomáha chrániť pred prechladnutím, chrípkou, SARS, infekciami tráviaceho traktu, urogenitálneho systému.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Dodatočný príjem vitamínu A prispeje k posilneniu celého organizmu.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76FCBB7-7398-4045-9ADA-421CF2F84EF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 D3 (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C</a:t>
            </a: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holekalciferol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).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Hlavnou funkciou vitamínu D3 je regulovať metabolizmus vápnika a fosforu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a takto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priamo ovplyvňuje stav kostí a zubov.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 D je tiež nevyhnutný pre normálne fungovanie imunitného systému.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 D pomáha vstrebávať vápnik, ktorý je nevyhnutný pre tvorbu kostry.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Okrem toho tento vitamín podporuje činnosť nervového systému a pomáha posilňovať imunitný systém.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E86ED15-8A6A-4514-B3FF-5D46FF97179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Е (</a:t>
            </a: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d-a-tokoferol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)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pomáha chrániť nervový a kardiovaskulárny systém, svalové tkanivo a sietnicu očí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Е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zvyšuje fyzickú aktivitu: hromadí glykogén - jeden z hlavných zdrojov energie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Tokoferol je obzvlášť dôležitý pre deti, pretože sa podieľa na tvorbe a obnove telesných buniek.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 E priaznivo pôsobí na pokožku: zabraňuje podráždeniu a suchosti, pôsobí preventívne a liečebne pri zápalových procesoch.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Tento vitamín je potrebný najmä v období puberty, kedy dochádza k hormonálnym zmenám.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BD0E620-A4AF-454B-9D31-D5B2D3276A2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В6 (</a:t>
            </a: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hydrochlorid pyridoxínu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)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–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ovplyvňuje vstrebávanie nenasýtených mastných kyselín potrebných pre syntézu telesných buniek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Bojujú proti zápalom, zlepšujú stav vlasov a pokožky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(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čo je dôležité najmä pre tínedžerov, ktorých často trápi akné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).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Interakciou s vápnikom zaisťuje vitamín B6 normálnu funkciu a relaxáciu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svalov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priaznivo pôsobí na stav srdca, centrálneho a periférneho nervového systému.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1583DB5-B78C-4990-BBC2-9B3FB3D9E20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39480" cy="424080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3000" cy="50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Vitamín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В9, 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k</a:t>
            </a:r>
            <a:r>
              <a:rPr b="1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yselina listová</a:t>
            </a:r>
            <a:r>
              <a:rPr b="1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je obzvlášť potrebná v období aktívneho rastu tela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pretože vitamín B9 je zodpovedný za krvotvorbu, imunitné funkcie, fungovanie nervového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systému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Nedostatok vitamínu B9 postihuje predovšetkým kostnú dreň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,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 najdôležitejší orgán krvotvorby, zodpovedný za tvorbu krvných buniek.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Deti potrebujú kyselinu listovú, aby sa vyhli chudokrvnosti alebo anémii, teda nedostatku červených krviniek.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Pri nedostatku kyseliny listovej možno pozorovať poruchy fungovania centrálneho nervového systému až po inhibované myslenie.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Shape 3"/>
          <p:cNvSpPr/>
          <p:nvPr/>
        </p:nvSpPr>
        <p:spPr>
          <a:xfrm>
            <a:off x="11387160" y="10742760"/>
            <a:ext cx="8710920" cy="56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0C330C0-2649-4C4A-A62A-BF87B0ED890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Изображение 1" descr=""/>
          <p:cNvPicPr/>
          <p:nvPr/>
        </p:nvPicPr>
        <p:blipFill>
          <a:blip r:embed="rId1"/>
          <a:stretch/>
        </p:blipFill>
        <p:spPr>
          <a:xfrm>
            <a:off x="0" y="0"/>
            <a:ext cx="20102760" cy="1130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100240" cy="11307960"/>
          </a:xfrm>
          <a:prstGeom prst="rect">
            <a:avLst/>
          </a:prstGeom>
          <a:ln w="0"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637280" y="7053840"/>
            <a:ext cx="414648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310" strike="noStrike">
                <a:solidFill>
                  <a:srgbClr val="ffffff"/>
                </a:solidFill>
                <a:latin typeface="Arial"/>
                <a:ea typeface="DejaVu Sans"/>
              </a:rPr>
              <a:t>Vitamín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095200" cy="11307960"/>
          </a:xfrm>
          <a:prstGeom prst="rect">
            <a:avLst/>
          </a:prstGeom>
          <a:ln w="0"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1637280" y="6467760"/>
            <a:ext cx="5746680" cy="209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4000"/>
              </a:lnSpc>
            </a:pPr>
            <a:r>
              <a:rPr b="0" lang="cs-CZ" sz="6600" spc="-94" strike="noStrike">
                <a:solidFill>
                  <a:srgbClr val="ffffff"/>
                </a:solidFill>
                <a:latin typeface="Arial"/>
                <a:ea typeface="DejaVu Sans"/>
              </a:rPr>
              <a:t>Kyselina pantoténová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0240" cy="11307960"/>
          </a:xfrm>
          <a:prstGeom prst="rect">
            <a:avLst/>
          </a:prstGeom>
          <a:ln w="0"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1637280" y="6509160"/>
            <a:ext cx="246996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-1" strike="noStrike">
                <a:solidFill>
                  <a:srgbClr val="ffffff"/>
                </a:solidFill>
                <a:latin typeface="Arial"/>
                <a:ea typeface="DejaVu Sans"/>
              </a:rPr>
              <a:t>Jód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Изображение 3" descr=""/>
          <p:cNvPicPr/>
          <p:nvPr/>
        </p:nvPicPr>
        <p:blipFill>
          <a:blip r:embed="rId1"/>
          <a:stretch/>
        </p:blipFill>
        <p:spPr>
          <a:xfrm>
            <a:off x="2520" y="0"/>
            <a:ext cx="20100240" cy="1130796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1637280" y="6509160"/>
            <a:ext cx="353664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-1" strike="noStrike">
                <a:solidFill>
                  <a:srgbClr val="ffffff"/>
                </a:solidFill>
                <a:latin typeface="Arial"/>
                <a:ea typeface="DejaVu Sans"/>
              </a:rPr>
              <a:t>Selén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095200" cy="1130796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1637280" y="6509160"/>
            <a:ext cx="323208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-1" strike="noStrike">
                <a:solidFill>
                  <a:srgbClr val="ffffff"/>
                </a:solidFill>
                <a:latin typeface="Arial"/>
                <a:ea typeface="DejaVu Sans"/>
              </a:rPr>
              <a:t>Cholín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"/>
          <p:cNvGrpSpPr/>
          <p:nvPr/>
        </p:nvGrpSpPr>
        <p:grpSpPr>
          <a:xfrm>
            <a:off x="0" y="0"/>
            <a:ext cx="20100240" cy="11307960"/>
            <a:chOff x="0" y="0"/>
            <a:chExt cx="20100240" cy="11307960"/>
          </a:xfrm>
        </p:grpSpPr>
        <p:pic>
          <p:nvPicPr>
            <p:cNvPr id="149" name="Изображение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20100240" cy="11307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0" name="Рисунок 158" descr=""/>
            <p:cNvPicPr/>
            <p:nvPr/>
          </p:nvPicPr>
          <p:blipFill>
            <a:blip r:embed="rId2"/>
            <a:stretch/>
          </p:blipFill>
          <p:spPr>
            <a:xfrm>
              <a:off x="1220400" y="394200"/>
              <a:ext cx="6410520" cy="10476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Изображение 6" descr=""/>
          <p:cNvPicPr/>
          <p:nvPr/>
        </p:nvPicPr>
        <p:blipFill>
          <a:blip r:embed="rId1"/>
          <a:stretch/>
        </p:blipFill>
        <p:spPr>
          <a:xfrm>
            <a:off x="0" y="720"/>
            <a:ext cx="20102760" cy="1130724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0955880" y="5039640"/>
            <a:ext cx="456912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ru-RU" sz="6600" spc="-182" strike="noStrike">
                <a:solidFill>
                  <a:srgbClr val="ffffff"/>
                </a:solidFill>
                <a:latin typeface="Arial"/>
                <a:ea typeface="DejaVu Sans"/>
              </a:rPr>
              <a:t>T</a:t>
            </a:r>
            <a:r>
              <a:rPr b="0" lang="ru-RU" sz="6600" spc="154" strike="noStrike">
                <a:solidFill>
                  <a:srgbClr val="ffffff"/>
                </a:solidFill>
                <a:latin typeface="Arial"/>
                <a:ea typeface="DejaVu Sans"/>
              </a:rPr>
              <a:t>wo-in-One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Shape 2"/>
          <p:cNvSpPr/>
          <p:nvPr/>
        </p:nvSpPr>
        <p:spPr>
          <a:xfrm>
            <a:off x="1671480" y="3357360"/>
            <a:ext cx="5407560" cy="229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13000"/>
              </a:lnSpc>
            </a:pPr>
            <a:r>
              <a:rPr b="0" lang="cs-CZ" sz="6600" spc="-1" strike="noStrike">
                <a:solidFill>
                  <a:srgbClr val="404040"/>
                </a:solidFill>
                <a:latin typeface="Arial"/>
                <a:ea typeface="DejaVu Sans"/>
              </a:rPr>
              <a:t>Technológia</a:t>
            </a:r>
            <a:r>
              <a:rPr b="0" lang="ru-RU" sz="6600" spc="296" strike="noStrike">
                <a:solidFill>
                  <a:srgbClr val="404040"/>
                </a:solidFill>
                <a:latin typeface="Arial"/>
                <a:ea typeface="DejaVu Sans"/>
              </a:rPr>
              <a:t>  </a:t>
            </a:r>
            <a:r>
              <a:rPr b="0" lang="ru-RU" sz="6600" spc="361" strike="noStrike">
                <a:solidFill>
                  <a:srgbClr val="404040"/>
                </a:solidFill>
                <a:latin typeface="Arial"/>
                <a:ea typeface="DejaVu Sans"/>
              </a:rPr>
              <a:t>ConCordix</a:t>
            </a:r>
            <a:r>
              <a:rPr b="0" lang="ru-RU" sz="5800" spc="545" strike="noStrike" baseline="30000">
                <a:solidFill>
                  <a:srgbClr val="404040"/>
                </a:solidFill>
                <a:latin typeface="Arial"/>
                <a:ea typeface="DejaVu Sans"/>
              </a:rPr>
              <a:t>®</a:t>
            </a:r>
            <a:endParaRPr b="0" lang="ru-RU" sz="5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4113360" y="7848000"/>
            <a:ext cx="2584440" cy="43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ru-RU" sz="2850" spc="43" strike="noStrike">
                <a:solidFill>
                  <a:srgbClr val="403e41"/>
                </a:solidFill>
                <a:latin typeface="Arial"/>
                <a:ea typeface="DejaVu Sans"/>
              </a:rPr>
              <a:t>W</a:t>
            </a:r>
            <a:r>
              <a:rPr b="0" lang="ru-RU" sz="2850" spc="63" strike="noStrike">
                <a:solidFill>
                  <a:srgbClr val="403e41"/>
                </a:solidFill>
                <a:latin typeface="Arial"/>
                <a:ea typeface="DejaVu Sans"/>
              </a:rPr>
              <a:t>ater-soluble</a:t>
            </a:r>
            <a:endParaRPr b="0" lang="ru-RU" sz="28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1671480" y="7848000"/>
            <a:ext cx="2130840" cy="43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ru-RU" sz="2850" spc="140" strike="noStrike">
                <a:solidFill>
                  <a:srgbClr val="403e41"/>
                </a:solidFill>
                <a:latin typeface="Arial"/>
                <a:ea typeface="DejaVu Sans"/>
              </a:rPr>
              <a:t>Oil-soluble</a:t>
            </a:r>
            <a:endParaRPr b="0" lang="ru-RU" sz="28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Изображение 7" descr=""/>
          <p:cNvPicPr/>
          <p:nvPr/>
        </p:nvPicPr>
        <p:blipFill>
          <a:blip r:embed="rId1"/>
          <a:stretch/>
        </p:blipFill>
        <p:spPr>
          <a:xfrm>
            <a:off x="0" y="2160"/>
            <a:ext cx="20102760" cy="11305800"/>
          </a:xfrm>
          <a:prstGeom prst="rect">
            <a:avLst/>
          </a:prstGeom>
          <a:ln w="0">
            <a:noFill/>
          </a:ln>
        </p:spPr>
      </p:pic>
      <p:pic>
        <p:nvPicPr>
          <p:cNvPr id="157" name="Изображение 9" descr=""/>
          <p:cNvPicPr/>
          <p:nvPr/>
        </p:nvPicPr>
        <p:blipFill>
          <a:blip r:embed="rId2"/>
          <a:stretch/>
        </p:blipFill>
        <p:spPr>
          <a:xfrm>
            <a:off x="0" y="2160"/>
            <a:ext cx="20102760" cy="11305800"/>
          </a:xfrm>
          <a:prstGeom prst="rect">
            <a:avLst/>
          </a:prstGeom>
          <a:ln w="0"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8035920" y="6542640"/>
            <a:ext cx="4211640" cy="26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algn="ctr">
              <a:lnSpc>
                <a:spcPct val="100000"/>
              </a:lnSpc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Biologická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dostupnosť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12256920" y="6401160"/>
            <a:ext cx="2690640" cy="114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851400" indent="-838800" algn="ctr">
              <a:lnSpc>
                <a:spcPct val="132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Prírodná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851400" indent="-838800" algn="ctr">
              <a:lnSpc>
                <a:spcPct val="132000"/>
              </a:lnSpc>
              <a:tabLst>
                <a:tab algn="l" pos="0"/>
              </a:tabLst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chuť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15309000" y="6568920"/>
            <a:ext cx="3454920" cy="43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r>
              <a:rPr b="0" lang="cs-CZ" sz="3200" spc="-1" strike="noStrike">
                <a:solidFill>
                  <a:srgbClr val="000000"/>
                </a:solidFill>
                <a:latin typeface="Arial"/>
                <a:ea typeface="DejaVu Sans"/>
              </a:rPr>
              <a:t>echnologická použiteľnosť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TextShape 4"/>
          <p:cNvSpPr/>
          <p:nvPr/>
        </p:nvSpPr>
        <p:spPr>
          <a:xfrm>
            <a:off x="1637280" y="3357720"/>
            <a:ext cx="6737040" cy="331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10000"/>
              </a:lnSpc>
            </a:pPr>
            <a:r>
              <a:rPr b="0" lang="cs-CZ" sz="6600" spc="-1" strike="noStrike">
                <a:solidFill>
                  <a:srgbClr val="808080"/>
                </a:solidFill>
                <a:latin typeface="Arial"/>
                <a:ea typeface="DejaVu Sans"/>
              </a:rPr>
              <a:t>Výhody technológie</a:t>
            </a:r>
            <a:br>
              <a:rPr sz="1800"/>
            </a:br>
            <a:r>
              <a:rPr b="0" lang="ru-RU" sz="6600" spc="361" strike="noStrike">
                <a:solidFill>
                  <a:srgbClr val="404040"/>
                </a:solidFill>
                <a:latin typeface="Arial"/>
                <a:ea typeface="DejaVu Sans"/>
              </a:rPr>
              <a:t>ConCordix</a:t>
            </a:r>
            <a:r>
              <a:rPr b="0" lang="ru-RU" sz="5800" spc="545" strike="noStrike" baseline="30000">
                <a:solidFill>
                  <a:srgbClr val="404040"/>
                </a:solidFill>
                <a:latin typeface="Arial"/>
                <a:ea typeface="DejaVu Sans"/>
              </a:rPr>
              <a:t>®</a:t>
            </a:r>
            <a:endParaRPr b="0" lang="ru-RU" sz="5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5"/>
          <p:cNvSpPr/>
          <p:nvPr/>
        </p:nvSpPr>
        <p:spPr>
          <a:xfrm>
            <a:off x="1649880" y="7540560"/>
            <a:ext cx="2511720" cy="360"/>
          </a:xfrm>
          <a:custGeom>
            <a:avLst/>
            <a:gdLst>
              <a:gd name="textAreaLeft" fmla="*/ 0 w 2511720"/>
              <a:gd name="textAreaRight" fmla="*/ 2512440 w 251172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513329" h="0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52b54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440" bIns="14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Изображение 4" descr=""/>
          <p:cNvPicPr/>
          <p:nvPr/>
        </p:nvPicPr>
        <p:blipFill>
          <a:blip r:embed="rId1"/>
          <a:stretch/>
        </p:blipFill>
        <p:spPr>
          <a:xfrm>
            <a:off x="0" y="2160"/>
            <a:ext cx="20102760" cy="11305800"/>
          </a:xfrm>
          <a:prstGeom prst="rect">
            <a:avLst/>
          </a:prstGeom>
          <a:ln w="0">
            <a:noFill/>
          </a:ln>
        </p:spPr>
      </p:pic>
      <p:sp>
        <p:nvSpPr>
          <p:cNvPr id="164" name="TextShape 1"/>
          <p:cNvSpPr/>
          <p:nvPr/>
        </p:nvSpPr>
        <p:spPr>
          <a:xfrm>
            <a:off x="1598040" y="3357720"/>
            <a:ext cx="5212440" cy="229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13000"/>
              </a:lnSpc>
            </a:pPr>
            <a:r>
              <a:rPr b="0" lang="cs-CZ" sz="6600" spc="-1" strike="noStrike">
                <a:solidFill>
                  <a:srgbClr val="808080"/>
                </a:solidFill>
                <a:latin typeface="Arial"/>
                <a:ea typeface="DejaVu Sans"/>
              </a:rPr>
              <a:t>Všetko najlepšie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13000"/>
              </a:lnSpc>
            </a:pPr>
            <a:r>
              <a:rPr b="0" lang="cs-CZ" sz="6600" spc="-1" strike="noStrike">
                <a:solidFill>
                  <a:srgbClr val="808080"/>
                </a:solidFill>
                <a:latin typeface="Arial"/>
                <a:ea typeface="DejaVu Sans"/>
              </a:rPr>
              <a:t>v jednom</a:t>
            </a:r>
            <a:r>
              <a:rPr b="0" lang="en-US" sz="6600" spc="-1" strike="noStrike">
                <a:solidFill>
                  <a:srgbClr val="808080"/>
                </a:solidFill>
                <a:latin typeface="Arial"/>
                <a:ea typeface="DejaVu Sans"/>
              </a:rPr>
              <a:t>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1611000" y="6962400"/>
            <a:ext cx="2511720" cy="360"/>
          </a:xfrm>
          <a:custGeom>
            <a:avLst/>
            <a:gdLst>
              <a:gd name="textAreaLeft" fmla="*/ 0 w 2511720"/>
              <a:gd name="textAreaRight" fmla="*/ 2512440 w 251172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513329" h="0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52b54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440" bIns="14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Изображение 2" descr=""/>
          <p:cNvPicPr/>
          <p:nvPr/>
        </p:nvPicPr>
        <p:blipFill>
          <a:blip r:embed="rId1"/>
          <a:stretch/>
        </p:blipFill>
        <p:spPr>
          <a:xfrm>
            <a:off x="0" y="2160"/>
            <a:ext cx="20102760" cy="11305800"/>
          </a:xfrm>
          <a:prstGeom prst="rect">
            <a:avLst/>
          </a:prstGeom>
          <a:ln w="0">
            <a:noFill/>
          </a:ln>
        </p:spPr>
      </p:pic>
      <p:sp>
        <p:nvSpPr>
          <p:cNvPr id="167" name="TextShape 1"/>
          <p:cNvSpPr/>
          <p:nvPr/>
        </p:nvSpPr>
        <p:spPr>
          <a:xfrm>
            <a:off x="1641960" y="4201920"/>
            <a:ext cx="6580080" cy="229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13000"/>
              </a:lnSpc>
            </a:pPr>
            <a:r>
              <a:rPr b="0" lang="ru-RU" sz="6600" spc="403" strike="noStrike">
                <a:solidFill>
                  <a:srgbClr val="ffffff"/>
                </a:solidFill>
                <a:latin typeface="Arial"/>
                <a:ea typeface="DejaVu Sans"/>
              </a:rPr>
              <a:t>Yummy </a:t>
            </a:r>
            <a:r>
              <a:rPr b="0" lang="ru-RU" sz="6600" spc="350" strike="noStrike">
                <a:solidFill>
                  <a:srgbClr val="ffffff"/>
                </a:solidFill>
                <a:latin typeface="Arial"/>
                <a:ea typeface="DejaVu Sans"/>
              </a:rPr>
              <a:t>Vits </a:t>
            </a:r>
            <a:r>
              <a:rPr b="0" lang="ru-RU" sz="6600" spc="316" strike="noStrike">
                <a:solidFill>
                  <a:srgbClr val="ffffff"/>
                </a:solidFill>
                <a:latin typeface="Arial"/>
                <a:ea typeface="DejaVu Sans"/>
              </a:rPr>
              <a:t>—  </a:t>
            </a:r>
            <a:r>
              <a:rPr b="0" lang="cs-CZ" sz="6600" spc="-1" strike="noStrike">
                <a:solidFill>
                  <a:srgbClr val="ffffff"/>
                </a:solidFill>
                <a:latin typeface="Arial"/>
                <a:ea typeface="DejaVu Sans"/>
              </a:rPr>
              <a:t>a si aktívny!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102760" cy="11305800"/>
          </a:xfrm>
          <a:prstGeom prst="rect">
            <a:avLst/>
          </a:prstGeom>
          <a:ln w="0"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1627200" y="8833680"/>
            <a:ext cx="8351640" cy="94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ts val="7410"/>
              </a:lnSpc>
            </a:pPr>
            <a:r>
              <a:rPr b="0" lang="sk-SK" sz="6600" spc="304" strike="noStrike">
                <a:solidFill>
                  <a:srgbClr val="ffffff"/>
                </a:solidFill>
                <a:latin typeface="Arial"/>
                <a:ea typeface="DejaVu Sans"/>
              </a:rPr>
              <a:t>Rastieme rýchlo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3960" y="360"/>
            <a:ext cx="20100240" cy="11308680"/>
          </a:xfrm>
          <a:prstGeom prst="rect">
            <a:avLst/>
          </a:prstGeom>
          <a:ln w="0">
            <a:noFill/>
          </a:ln>
        </p:spPr>
      </p:pic>
      <p:grpSp>
        <p:nvGrpSpPr>
          <p:cNvPr id="169" name=""/>
          <p:cNvGrpSpPr/>
          <p:nvPr/>
        </p:nvGrpSpPr>
        <p:grpSpPr>
          <a:xfrm>
            <a:off x="8431200" y="5256000"/>
            <a:ext cx="3238920" cy="2338920"/>
            <a:chOff x="8431200" y="5256000"/>
            <a:chExt cx="3238920" cy="2338920"/>
          </a:xfrm>
        </p:grpSpPr>
        <p:sp>
          <p:nvSpPr>
            <p:cNvPr id="170" name=""/>
            <p:cNvSpPr/>
            <p:nvPr/>
          </p:nvSpPr>
          <p:spPr>
            <a:xfrm>
              <a:off x="8431200" y="7165800"/>
              <a:ext cx="3238920" cy="429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408240"/>
                </a:tabLst>
              </a:pPr>
              <a:r>
                <a:rPr b="1" lang="ru-RU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coral.club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71" name="" descr=""/>
            <p:cNvPicPr/>
            <p:nvPr/>
          </p:nvPicPr>
          <p:blipFill>
            <a:blip r:embed="rId2"/>
            <a:stretch/>
          </p:blipFill>
          <p:spPr>
            <a:xfrm>
              <a:off x="8622360" y="5256000"/>
              <a:ext cx="2856600" cy="7149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2760" cy="11305800"/>
          </a:xfrm>
          <a:prstGeom prst="rect">
            <a:avLst/>
          </a:prstGeom>
          <a:ln w="0">
            <a:noFill/>
          </a:ln>
        </p:spPr>
      </p:pic>
      <p:sp>
        <p:nvSpPr>
          <p:cNvPr id="124" name="TextShape 1"/>
          <p:cNvSpPr/>
          <p:nvPr/>
        </p:nvSpPr>
        <p:spPr>
          <a:xfrm>
            <a:off x="1665000" y="3357720"/>
            <a:ext cx="6729840" cy="229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13000"/>
              </a:lnSpc>
            </a:pPr>
            <a:r>
              <a:rPr b="0" lang="cs-CZ" sz="6600" spc="233" strike="noStrike">
                <a:solidFill>
                  <a:srgbClr val="ffffff"/>
                </a:solidFill>
                <a:latin typeface="Arial"/>
                <a:ea typeface="DejaVu Sans"/>
              </a:rPr>
              <a:t>Generácia rýchleho občerstvenia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677600" y="7540560"/>
            <a:ext cx="2511720" cy="360"/>
          </a:xfrm>
          <a:custGeom>
            <a:avLst/>
            <a:gdLst>
              <a:gd name="textAreaLeft" fmla="*/ 0 w 2511720"/>
              <a:gd name="textAreaRight" fmla="*/ 2512440 w 2511720"/>
              <a:gd name="textAreaTop" fmla="*/ 0 h 360"/>
              <a:gd name="textAreaBottom" fmla="*/ 1440 h 360"/>
            </a:gdLst>
            <a:ahLst/>
            <a:rect l="textAreaLeft" t="textAreaTop" r="textAreaRight" b="textAreaBottom"/>
            <a:pathLst>
              <a:path w="2513329" h="0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e6e7e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1440" bIns="14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2760" cy="11307240"/>
          </a:xfrm>
          <a:prstGeom prst="rect">
            <a:avLst/>
          </a:prstGeom>
          <a:ln w="0"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060560" y="5450040"/>
            <a:ext cx="639936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pl-PL" sz="6600" spc="290" strike="noStrike">
                <a:solidFill>
                  <a:srgbClr val="404040"/>
                </a:solidFill>
                <a:latin typeface="Arial"/>
                <a:ea typeface="DejaVu Sans"/>
              </a:rPr>
              <a:t>Pomoc od vitamínov a minerálov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2760" cy="11304360"/>
          </a:xfrm>
          <a:prstGeom prst="rect">
            <a:avLst/>
          </a:prstGeom>
          <a:ln w="0"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637280" y="7053840"/>
            <a:ext cx="445104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310" strike="noStrike">
                <a:solidFill>
                  <a:srgbClr val="ffffff"/>
                </a:solidFill>
                <a:latin typeface="Arial"/>
                <a:ea typeface="DejaVu Sans"/>
              </a:rPr>
              <a:t>Vitamín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Изображение 3" descr=""/>
          <p:cNvPicPr/>
          <p:nvPr/>
        </p:nvPicPr>
        <p:blipFill>
          <a:blip r:embed="rId1"/>
          <a:stretch/>
        </p:blipFill>
        <p:spPr>
          <a:xfrm>
            <a:off x="7560" y="0"/>
            <a:ext cx="20095200" cy="11307960"/>
          </a:xfrm>
          <a:prstGeom prst="rect">
            <a:avLst/>
          </a:prstGeom>
          <a:ln w="0"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637280" y="7053840"/>
            <a:ext cx="452736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310" strike="noStrike">
                <a:solidFill>
                  <a:srgbClr val="ffffff"/>
                </a:solidFill>
                <a:latin typeface="Arial"/>
                <a:ea typeface="DejaVu Sans"/>
              </a:rPr>
              <a:t>Vitamín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100240" cy="11307960"/>
          </a:xfrm>
          <a:prstGeom prst="rect">
            <a:avLst/>
          </a:prstGeom>
          <a:ln w="0"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1637280" y="7053840"/>
            <a:ext cx="414612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310" strike="noStrike">
                <a:solidFill>
                  <a:srgbClr val="ffffff"/>
                </a:solidFill>
                <a:latin typeface="Arial"/>
                <a:ea typeface="DejaVu Sans"/>
              </a:rPr>
              <a:t>Vitamín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Изображение 2" descr=""/>
          <p:cNvPicPr/>
          <p:nvPr/>
        </p:nvPicPr>
        <p:blipFill>
          <a:blip r:embed="rId1"/>
          <a:stretch/>
        </p:blipFill>
        <p:spPr>
          <a:xfrm>
            <a:off x="2520" y="0"/>
            <a:ext cx="20100240" cy="1130796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637280" y="7053840"/>
            <a:ext cx="422244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0000"/>
              </a:lnSpc>
            </a:pPr>
            <a:r>
              <a:rPr b="0" lang="cs-CZ" sz="6600" spc="310" strike="noStrike">
                <a:solidFill>
                  <a:srgbClr val="ffffff"/>
                </a:solidFill>
                <a:latin typeface="Arial"/>
                <a:ea typeface="DejaVu Sans"/>
              </a:rPr>
              <a:t>Vitamín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095200" cy="1130796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1568880" y="6873480"/>
            <a:ext cx="4747680" cy="209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>
              <a:lnSpc>
                <a:spcPct val="104000"/>
              </a:lnSpc>
            </a:pPr>
            <a:r>
              <a:rPr b="0" lang="cs-CZ" sz="6600" spc="398" strike="noStrike">
                <a:solidFill>
                  <a:srgbClr val="ffffff"/>
                </a:solidFill>
                <a:latin typeface="Arial"/>
                <a:ea typeface="DejaVu Sans"/>
              </a:rPr>
              <a:t>Kyselina listová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</TotalTime>
  <Application>LibreOffice/7.4.2.3$Windows_X86_64 LibreOffice_project/382eef1f22670f7f4118c8c2dd222ec7ad009daf</Application>
  <AppVersion>15.0000</AppVersion>
  <Words>1340</Words>
  <Paragraphs>94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2016-12-01T16:17:13Z</dcterms:created>
  <dc:creator>Костина Ольга</dc:creator>
  <dc:description/>
  <dc:language>ru-RU</dc:language>
  <cp:lastModifiedBy/>
  <dcterms:modified xsi:type="dcterms:W3CDTF">2023-01-16T11:29:52Z</dcterms:modified>
  <cp:revision>55</cp:revision>
  <dc:subject/>
  <dc:title>Yummy VitsRGBtext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2016-11-30T21:00:00Z</vt:filetime>
  </property>
  <property fmtid="{D5CDD505-2E9C-101B-9397-08002B2CF9AE}" pid="3" name="Creator">
    <vt:lpwstr>Adobe Illustrator CC 2017 (Macintosh)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astSaved">
    <vt:filetime>2016-11-30T21:00:00Z</vt:filetime>
  </property>
  <property fmtid="{D5CDD505-2E9C-101B-9397-08002B2CF9AE}" pid="7" name="LinksUpToDate">
    <vt:bool>0</vt:bool>
  </property>
  <property fmtid="{D5CDD505-2E9C-101B-9397-08002B2CF9AE}" pid="8" name="MMClips">
    <vt:i4>0</vt:i4>
  </property>
  <property fmtid="{D5CDD505-2E9C-101B-9397-08002B2CF9AE}" pid="9" name="Notes">
    <vt:i4>19</vt:i4>
  </property>
  <property fmtid="{D5CDD505-2E9C-101B-9397-08002B2CF9AE}" pid="10" name="PresentationFormat">
    <vt:lpwstr>Произвольный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20</vt:i4>
  </property>
</Properties>
</file>