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81" r:id="rId24"/>
    <p:sldId id="282" r:id="rId25"/>
    <p:sldId id="278" r:id="rId26"/>
    <p:sldId id="279" r:id="rId27"/>
    <p:sldId id="280" r:id="rId28"/>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Елена Вермишева" initials="ЕВ" lastIdx="2" clrIdx="0">
    <p:extLst>
      <p:ext uri="{19B8F6BF-5375-455C-9EA6-DF929625EA0E}">
        <p15:presenceInfo xmlns:p15="http://schemas.microsoft.com/office/powerpoint/2012/main" userId="b8320fceb9aacfa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8FB"/>
          </a:solidFill>
        </a:fill>
      </a:tcStyle>
    </a:wholeTbl>
    <a:band2H>
      <a:tcTxStyle/>
      <a:tcStyle>
        <a:tcBdr/>
        <a:fill>
          <a:solidFill>
            <a:srgbClr val="E8EDFD"/>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5DBDE"/>
          </a:solidFill>
        </a:fill>
      </a:tcStyle>
    </a:wholeTbl>
    <a:band2H>
      <a:tcTxStyle/>
      <a:tcStyle>
        <a:tcBdr/>
        <a:fill>
          <a:solidFill>
            <a:srgbClr val="EBEEE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FFCD"/>
          </a:solidFill>
        </a:fill>
      </a:tcStyle>
    </a:wholeTbl>
    <a:band2H>
      <a:tcTxStyle/>
      <a:tcStyle>
        <a:tcBdr/>
        <a:fill>
          <a:solidFill>
            <a:srgbClr val="FCFF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256" autoAdjust="0"/>
  </p:normalViewPr>
  <p:slideViewPr>
    <p:cSldViewPr snapToGrid="0">
      <p:cViewPr varScale="1">
        <p:scale>
          <a:sx n="150" d="100"/>
          <a:sy n="150" d="100"/>
        </p:scale>
        <p:origin x="52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pubmed.ncbi.nlm.nih.gov/24211275" TargetMode="External"/><Relationship Id="rId3" Type="http://schemas.openxmlformats.org/officeDocument/2006/relationships/hyperlink" Target="https://pubmed.ncbi.nlm.nih.gov/29993265/" TargetMode="External"/><Relationship Id="rId7" Type="http://schemas.openxmlformats.org/officeDocument/2006/relationships/hyperlink" Target="https://www.frontiersin.org/articles/10.3389/fvets.2020.569939/full"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sciencedirect.com/science/article/abs/pii/S0091305715000593" TargetMode="External"/><Relationship Id="rId5" Type="http://schemas.openxmlformats.org/officeDocument/2006/relationships/hyperlink" Target="https://www.ncbi.nlm.nih.gov/pmc/articles/PMC6024720/" TargetMode="External"/><Relationship Id="rId4" Type="http://schemas.openxmlformats.org/officeDocument/2006/relationships/hyperlink" Target="https://pubmed.ncbi.nlm.nih.gov/30735073/"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381000" y="685800"/>
            <a:ext cx="6096000" cy="3429000"/>
          </a:xfrm>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rPr lang="sk-SK" sz="1800" b="1" dirty="0">
                <a:effectLst/>
                <a:latin typeface="Calibri" panose="020F0502020204030204" pitchFamily="34" charset="0"/>
                <a:ea typeface="Calibri" panose="020F0502020204030204" pitchFamily="34" charset="0"/>
                <a:cs typeface="Times New Roman" panose="02020603050405020304" pitchFamily="18" charset="0"/>
              </a:rPr>
              <a:t>Viac o mastných kyselinách</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b="1" dirty="0">
                <a:effectLst/>
                <a:latin typeface="Calibri" panose="020F0502020204030204" pitchFamily="34" charset="0"/>
                <a:ea typeface="Calibri" panose="020F0502020204030204" pitchFamily="34" charset="0"/>
                <a:cs typeface="Times New Roman" panose="02020603050405020304" pitchFamily="18" charset="0"/>
              </a:rPr>
              <a:t>Mastné kyseliny</a:t>
            </a:r>
            <a:r>
              <a:rPr lang="sk-SK" sz="1800" dirty="0">
                <a:effectLst/>
                <a:latin typeface="Calibri" panose="020F0502020204030204" pitchFamily="34" charset="0"/>
                <a:ea typeface="Calibri" panose="020F0502020204030204" pitchFamily="34" charset="0"/>
                <a:cs typeface="Times New Roman" panose="02020603050405020304" pitchFamily="18" charset="0"/>
              </a:rPr>
              <a:t> sú organické lineárne uhľovodíkové molekuly, ktoré sú v organizmoch prítomné vo forme komplexných zlúčenín.</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Mastné kyseliny majú rôzny počet atómov vodíka, čo ovplyvňuje ich tvar. V závislosti od toho sa mastné kyseliny delia do dvoch veľkých skupín:</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b="1" dirty="0">
                <a:effectLst/>
                <a:latin typeface="Calibri" panose="020F0502020204030204" pitchFamily="34" charset="0"/>
                <a:ea typeface="Calibri" panose="020F0502020204030204" pitchFamily="34" charset="0"/>
                <a:cs typeface="Times New Roman" panose="02020603050405020304" pitchFamily="18" charset="0"/>
              </a:rPr>
              <a:t>1. nasýtené mastné kyseliny</a:t>
            </a:r>
            <a:r>
              <a:rPr lang="sk-SK" sz="1800" dirty="0">
                <a:effectLst/>
                <a:latin typeface="Calibri" panose="020F0502020204030204" pitchFamily="34" charset="0"/>
                <a:ea typeface="Calibri" panose="020F0502020204030204" pitchFamily="34" charset="0"/>
                <a:cs typeface="Times New Roman" panose="02020603050405020304" pitchFamily="18" charset="0"/>
              </a:rPr>
              <a:t> (majú priamy tvar molekuly, pretože obsahujú maximálny možný počet atómov vodíka),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b="1" dirty="0">
                <a:effectLst/>
                <a:latin typeface="Calibri" panose="020F0502020204030204" pitchFamily="34" charset="0"/>
                <a:ea typeface="Calibri" panose="020F0502020204030204" pitchFamily="34" charset="0"/>
                <a:cs typeface="Times New Roman" panose="02020603050405020304" pitchFamily="18" charset="0"/>
              </a:rPr>
              <a:t>2. nenasýtené mastné kyseliny</a:t>
            </a:r>
            <a:r>
              <a:rPr lang="sk-SK" sz="1800" dirty="0">
                <a:effectLst/>
                <a:latin typeface="Calibri" panose="020F0502020204030204" pitchFamily="34" charset="0"/>
                <a:ea typeface="Calibri" panose="020F0502020204030204" pitchFamily="34" charset="0"/>
                <a:cs typeface="Times New Roman" panose="02020603050405020304" pitchFamily="18" charset="0"/>
              </a:rPr>
              <a:t> (majú zakrivenú molekulu s prerušením v mieste, kde nie je dostatok atómov vodíka).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Ak existuje viac ako jeden takýto </a:t>
            </a:r>
            <a:r>
              <a:rPr lang="sk-SK" sz="1800" u="sng" dirty="0">
                <a:effectLst/>
                <a:latin typeface="Calibri" panose="020F0502020204030204" pitchFamily="34" charset="0"/>
                <a:ea typeface="Calibri" panose="020F0502020204030204" pitchFamily="34" charset="0"/>
                <a:cs typeface="Times New Roman" panose="02020603050405020304" pitchFamily="18" charset="0"/>
              </a:rPr>
              <a:t>zlom vo forme molekuly</a:t>
            </a:r>
            <a:r>
              <a:rPr lang="sk-SK" sz="1800" dirty="0">
                <a:effectLst/>
                <a:latin typeface="Calibri" panose="020F0502020204030204" pitchFamily="34" charset="0"/>
                <a:ea typeface="Calibri" panose="020F0502020204030204" pitchFamily="34" charset="0"/>
                <a:cs typeface="Times New Roman" panose="02020603050405020304" pitchFamily="18" charset="0"/>
              </a:rPr>
              <a:t>, potom sa kyseliny budú nazývať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p</a:t>
            </a:r>
            <a:r>
              <a:rPr lang="sk-SK" sz="1800" u="sng" dirty="0" err="1">
                <a:effectLst/>
                <a:latin typeface="Calibri" panose="020F0502020204030204" pitchFamily="34" charset="0"/>
                <a:ea typeface="Calibri" panose="020F0502020204030204" pitchFamily="34" charset="0"/>
                <a:cs typeface="Times New Roman" panose="02020603050405020304" pitchFamily="18" charset="0"/>
              </a:rPr>
              <a:t>olynenasýtené</a:t>
            </a:r>
            <a:r>
              <a:rPr lang="sk-SK" sz="1800" dirty="0">
                <a:effectLst/>
                <a:latin typeface="Calibri" panose="020F0502020204030204" pitchFamily="34" charset="0"/>
                <a:ea typeface="Calibri" panose="020F0502020204030204" pitchFamily="34" charset="0"/>
                <a:cs typeface="Times New Roman" panose="02020603050405020304" pitchFamily="18" charset="0"/>
              </a:rPr>
              <a:t>.</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Ak tento zlom začína od tretieho atómu uhlíka od konca, potom máme Omega-3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polynenasýtené</a:t>
            </a:r>
            <a:r>
              <a:rPr lang="sk-SK" sz="1800" dirty="0">
                <a:effectLst/>
                <a:latin typeface="Calibri" panose="020F0502020204030204" pitchFamily="34" charset="0"/>
                <a:ea typeface="Calibri" panose="020F0502020204030204" pitchFamily="34" charset="0"/>
                <a:cs typeface="Times New Roman" panose="02020603050405020304" pitchFamily="18" charset="0"/>
              </a:rPr>
              <a:t> mastné kyseliny (PUFA), ak od šiesteho - Omega-6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polynenasýtené</a:t>
            </a:r>
            <a:r>
              <a:rPr lang="sk-SK" sz="1800" dirty="0">
                <a:effectLst/>
                <a:latin typeface="Calibri" panose="020F0502020204030204" pitchFamily="34" charset="0"/>
                <a:ea typeface="Calibri" panose="020F0502020204030204" pitchFamily="34" charset="0"/>
                <a:cs typeface="Times New Roman" panose="02020603050405020304" pitchFamily="18" charset="0"/>
              </a:rPr>
              <a:t> mastné kyseliny (PUFA).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Nasýtené mastné kyseliny sa nachádzajú v:</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mliečne výrobky (mlieko, syr, maslo, smotana, zmrzlina),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tučné mäso a mäsové výrobky (masť, slanina, klobásy),</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tropické oleje (kokosový, palmový, kakaové maslo),</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cukrárske výrobky (sladkosti, sušienky, pečivo, koláče).</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Nasýtené mastné kyseliny telo potrebuje v obmedzenom množstve. Ale </a:t>
            </a:r>
            <a:r>
              <a:rPr lang="sk-SK" sz="1800" b="1" dirty="0">
                <a:effectLst/>
                <a:latin typeface="Calibri" panose="020F0502020204030204" pitchFamily="34" charset="0"/>
                <a:ea typeface="Calibri" panose="020F0502020204030204" pitchFamily="34" charset="0"/>
                <a:cs typeface="Times New Roman" panose="02020603050405020304" pitchFamily="18" charset="0"/>
              </a:rPr>
              <a:t>biologická úloha nenasýtených mastných kyselín je oveľa rozmanitejšia a ich potreba vyššia</a:t>
            </a:r>
            <a:r>
              <a:rPr lang="sk-SK" sz="1800" dirty="0">
                <a:effectLst/>
                <a:latin typeface="Calibri" panose="020F0502020204030204" pitchFamily="34" charset="0"/>
                <a:ea typeface="Calibri" panose="020F0502020204030204" pitchFamily="34" charset="0"/>
                <a:cs typeface="Times New Roman" panose="02020603050405020304" pitchFamily="18" charset="0"/>
              </a:rPr>
              <a:t>.</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Nenasýtené mastné kyseliny sa považujú za prospešné, pretože môžu pomôcť kontrolovať hladinu cholesterolu v krvi, znížiť zápal, stabilizovať srdcovú frekvenciu a zohrávajú množstvo ďalších prospešných úloh. </a:t>
            </a:r>
            <a:r>
              <a:rPr lang="sk-SK" sz="1800" b="1" dirty="0">
                <a:effectLst/>
                <a:latin typeface="Calibri" panose="020F0502020204030204" pitchFamily="34" charset="0"/>
                <a:ea typeface="Calibri" panose="020F0502020204030204" pitchFamily="34" charset="0"/>
                <a:cs typeface="Times New Roman" panose="02020603050405020304" pitchFamily="18" charset="0"/>
              </a:rPr>
              <a:t>To platí najmä pre Omega-3 a Omega-6 PUFA</a:t>
            </a:r>
            <a:r>
              <a:rPr lang="sk-SK" sz="1800" dirty="0">
                <a:effectLst/>
                <a:latin typeface="Calibri" panose="020F0502020204030204" pitchFamily="34" charset="0"/>
                <a:ea typeface="Calibri" panose="020F0502020204030204" pitchFamily="34" charset="0"/>
                <a:cs typeface="Times New Roman" panose="02020603050405020304" pitchFamily="18" charset="0"/>
              </a:rPr>
              <a:t>.</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Ľudské telo prakticky nie je schopné samostatne produkovať Omega-3 a Omega-6 PUFA, preto ich musí získavať z potravy. Priaznivé vlastnosti týchto mastných kyselín sa však prejavia pod podmienkou </a:t>
            </a:r>
            <a:r>
              <a:rPr lang="sk-SK" sz="1800" u="sng" dirty="0">
                <a:effectLst/>
                <a:latin typeface="Calibri" panose="020F0502020204030204" pitchFamily="34" charset="0"/>
                <a:ea typeface="Calibri" panose="020F0502020204030204" pitchFamily="34" charset="0"/>
                <a:cs typeface="Times New Roman" panose="02020603050405020304" pitchFamily="18" charset="0"/>
              </a:rPr>
              <a:t>ich správneho pomeru (rovnováhy) v strave</a:t>
            </a:r>
            <a:r>
              <a:rPr lang="sk-SK" sz="1800" dirty="0">
                <a:effectLst/>
                <a:latin typeface="Calibri" panose="020F0502020204030204" pitchFamily="34" charset="0"/>
                <a:ea typeface="Calibri" panose="020F0502020204030204" pitchFamily="34" charset="0"/>
                <a:cs typeface="Times New Roman" panose="02020603050405020304" pitchFamily="18" charset="0"/>
              </a:rPr>
              <a:t>.</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Moderná populácia má skôr mäsovú stravu ako rybiu, takže často vzniká nerovnováha. Živočíšny tuk sa v tele oveľa horšie vstrebáva a podmienky na chov hospodárskych zvierat väčšinou nie sú najpriaznivejšie – to vedie k ukladaniu tuku u zvierat, ktoré sa potom dostávajú na ľudský stôl.</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Omega-6 PUFA sú prekurzory molekúl, ktoré spúšťajú zápal, zvyšujú krvný tlak a zvyšujú krvné zrazeniny. To, čo sa tvorí z Omega-3 PUFA, je protiváhou týchto molekúl – to znamená, že spôsobujú zníženie zápalu, krvného tlaku a krvných zrazenín. Možno ich prirovnať k plynu a brzdám: pre telo je veľmi dôležité, aby malo prístup k Omega-3 aj Omega-6, aby včas „zatiahlo za šnúrku“ a vyvolalo požadovanú reakciu.</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pPr rtl="0"/>
            <a:endParaRPr lang="ru-RU" dirty="0">
              <a:effectLs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Shape 325"/>
          <p:cNvSpPr>
            <a:spLocks noGrp="1" noRot="1" noChangeAspect="1"/>
          </p:cNvSpPr>
          <p:nvPr>
            <p:ph type="sldImg"/>
          </p:nvPr>
        </p:nvSpPr>
        <p:spPr>
          <a:xfrm>
            <a:off x="381000" y="685800"/>
            <a:ext cx="6096000" cy="3429000"/>
          </a:xfrm>
          <a:prstGeom prst="rect">
            <a:avLst/>
          </a:prstGeom>
        </p:spPr>
        <p:txBody>
          <a:bodyPr/>
          <a:lstStyle/>
          <a:p>
            <a:endParaRPr/>
          </a:p>
        </p:txBody>
      </p:sp>
      <p:sp>
        <p:nvSpPr>
          <p:cNvPr id="326" name="Shape 326"/>
          <p:cNvSpPr>
            <a:spLocks noGrp="1"/>
          </p:cNvSpPr>
          <p:nvPr>
            <p:ph type="body" sz="quarter" idx="1"/>
          </p:nvPr>
        </p:nvSpPr>
        <p:spPr>
          <a:prstGeom prst="rect">
            <a:avLst/>
          </a:prstGeom>
        </p:spPr>
        <p:txBody>
          <a:bodyPr/>
          <a:lstStyle/>
          <a:p>
            <a:pPr rtl="0"/>
            <a:r>
              <a:rPr lang="en-GB" sz="2400" b="1" i="0" u="none" strike="noStrike" dirty="0">
                <a:effectLst/>
                <a:latin typeface="+mn-lt"/>
                <a:ea typeface="+mn-ea"/>
                <a:cs typeface="+mn-cs"/>
                <a:sym typeface="Arial"/>
              </a:rPr>
              <a:t>O </a:t>
            </a:r>
            <a:r>
              <a:rPr lang="en-GB" sz="2400" b="1" i="0" u="none" strike="noStrike" dirty="0" err="1">
                <a:effectLst/>
                <a:latin typeface="+mn-lt"/>
                <a:ea typeface="+mn-ea"/>
                <a:cs typeface="+mn-cs"/>
                <a:sym typeface="Arial"/>
              </a:rPr>
              <a:t>normách</a:t>
            </a:r>
            <a:r>
              <a:rPr lang="en-GB" sz="2400" b="1" i="0" u="none" strike="noStrike" dirty="0">
                <a:effectLst/>
                <a:latin typeface="+mn-lt"/>
                <a:ea typeface="+mn-ea"/>
                <a:cs typeface="+mn-cs"/>
                <a:sym typeface="Arial"/>
              </a:rPr>
              <a:t> </a:t>
            </a:r>
            <a:r>
              <a:rPr lang="en-GB" sz="2400" b="1" i="0" u="none" strike="noStrike" dirty="0" err="1">
                <a:effectLst/>
                <a:latin typeface="+mn-lt"/>
                <a:ea typeface="+mn-ea"/>
                <a:cs typeface="+mn-cs"/>
                <a:sym typeface="Arial"/>
              </a:rPr>
              <a:t>denného</a:t>
            </a:r>
            <a:r>
              <a:rPr lang="en-GB" sz="2400" b="1" i="0" u="none" strike="noStrike" dirty="0">
                <a:effectLst/>
                <a:latin typeface="+mn-lt"/>
                <a:ea typeface="+mn-ea"/>
                <a:cs typeface="+mn-cs"/>
                <a:sym typeface="Arial"/>
              </a:rPr>
              <a:t> </a:t>
            </a:r>
            <a:r>
              <a:rPr lang="en-GB" sz="2400" b="1" i="0" u="none" strike="noStrike" dirty="0" err="1">
                <a:effectLst/>
                <a:latin typeface="+mn-lt"/>
                <a:ea typeface="+mn-ea"/>
                <a:cs typeface="+mn-cs"/>
                <a:sym typeface="Arial"/>
              </a:rPr>
              <a:t>príjmu</a:t>
            </a:r>
            <a:r>
              <a:rPr lang="en-GB" sz="2400" b="1" i="0" u="none" strike="noStrike" dirty="0">
                <a:effectLst/>
                <a:latin typeface="+mn-lt"/>
                <a:ea typeface="+mn-ea"/>
                <a:cs typeface="+mn-cs"/>
                <a:sym typeface="Arial"/>
              </a:rPr>
              <a:t> EPA a DHA</a:t>
            </a:r>
          </a:p>
          <a:p>
            <a:pPr rtl="0"/>
            <a:r>
              <a:rPr lang="en-GB" sz="2400" b="0" i="0" u="none" strike="noStrike" dirty="0" err="1">
                <a:effectLst/>
                <a:latin typeface="+mn-lt"/>
                <a:ea typeface="+mn-ea"/>
                <a:cs typeface="+mn-cs"/>
                <a:sym typeface="Arial"/>
              </a:rPr>
              <a:t>Niekoľko</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odborných</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skupín</a:t>
            </a:r>
            <a:r>
              <a:rPr lang="en-GB" sz="2400" b="0" i="0" u="none" strike="noStrike" dirty="0">
                <a:effectLst/>
                <a:latin typeface="+mn-lt"/>
                <a:ea typeface="+mn-ea"/>
                <a:cs typeface="+mn-cs"/>
                <a:sym typeface="Arial"/>
              </a:rPr>
              <a:t> a </a:t>
            </a:r>
            <a:r>
              <a:rPr lang="en-GB" sz="2400" b="0" i="0" u="none" strike="noStrike" dirty="0" err="1">
                <a:effectLst/>
                <a:latin typeface="+mn-lt"/>
                <a:ea typeface="+mn-ea"/>
                <a:cs typeface="+mn-cs"/>
                <a:sym typeface="Arial"/>
              </a:rPr>
              <a:t>medzinárodných</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organizácií</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stanovilo</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odporúčania</a:t>
            </a:r>
            <a:r>
              <a:rPr lang="en-GB" sz="2400" b="0" i="0" u="none" strike="noStrike" dirty="0">
                <a:effectLst/>
                <a:latin typeface="+mn-lt"/>
                <a:ea typeface="+mn-ea"/>
                <a:cs typeface="+mn-cs"/>
                <a:sym typeface="Arial"/>
              </a:rPr>
              <a:t> pre </a:t>
            </a:r>
            <a:r>
              <a:rPr lang="en-GB" sz="2400" b="0" i="0" u="none" strike="noStrike" dirty="0" err="1">
                <a:effectLst/>
                <a:latin typeface="+mn-lt"/>
                <a:ea typeface="+mn-ea"/>
                <a:cs typeface="+mn-cs"/>
                <a:sym typeface="Arial"/>
              </a:rPr>
              <a:t>denný</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príjem</a:t>
            </a:r>
            <a:r>
              <a:rPr lang="en-GB" sz="2400" b="0" i="0" u="none" strike="noStrike" dirty="0">
                <a:effectLst/>
                <a:latin typeface="+mn-lt"/>
                <a:ea typeface="+mn-ea"/>
                <a:cs typeface="+mn-cs"/>
                <a:sym typeface="Arial"/>
              </a:rPr>
              <a:t> EPA + DHA, </a:t>
            </a:r>
            <a:r>
              <a:rPr lang="en-GB" sz="2400" b="0" i="0" u="none" strike="noStrike" dirty="0" err="1">
                <a:effectLst/>
                <a:latin typeface="+mn-lt"/>
                <a:ea typeface="+mn-ea"/>
                <a:cs typeface="+mn-cs"/>
                <a:sym typeface="Arial"/>
              </a:rPr>
              <a:t>ktoré</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sa</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zvyčajne</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líšia</a:t>
            </a:r>
            <a:r>
              <a:rPr lang="en-GB" sz="2400" b="0" i="0" u="none" strike="noStrike" dirty="0">
                <a:effectLst/>
                <a:latin typeface="+mn-lt"/>
                <a:ea typeface="+mn-ea"/>
                <a:cs typeface="+mn-cs"/>
                <a:sym typeface="Arial"/>
              </a:rPr>
              <a:t>:</a:t>
            </a:r>
          </a:p>
          <a:p>
            <a:pPr rtl="0"/>
            <a:r>
              <a:rPr lang="en-GB" sz="2400" b="0" i="0" u="none" strike="noStrike" dirty="0">
                <a:effectLst/>
                <a:latin typeface="+mn-lt"/>
                <a:ea typeface="+mn-ea"/>
                <a:cs typeface="+mn-cs"/>
                <a:sym typeface="Arial"/>
              </a:rPr>
              <a:t>250 mg/</a:t>
            </a:r>
            <a:r>
              <a:rPr lang="en-GB" sz="2400" b="0" i="0" u="none" strike="noStrike" dirty="0" err="1">
                <a:effectLst/>
                <a:latin typeface="+mn-lt"/>
                <a:ea typeface="+mn-ea"/>
                <a:cs typeface="+mn-cs"/>
                <a:sym typeface="Arial"/>
              </a:rPr>
              <a:t>deň</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až</a:t>
            </a:r>
            <a:r>
              <a:rPr lang="en-GB" sz="2400" b="0" i="0" u="none" strike="noStrike" dirty="0">
                <a:effectLst/>
                <a:latin typeface="+mn-lt"/>
                <a:ea typeface="+mn-ea"/>
                <a:cs typeface="+mn-cs"/>
                <a:sym typeface="Arial"/>
              </a:rPr>
              <a:t> 500 mg/</a:t>
            </a:r>
            <a:r>
              <a:rPr lang="en-GB" sz="2400" b="0" i="0" u="none" strike="noStrike" dirty="0" err="1">
                <a:effectLst/>
                <a:latin typeface="+mn-lt"/>
                <a:ea typeface="+mn-ea"/>
                <a:cs typeface="+mn-cs"/>
                <a:sym typeface="Arial"/>
              </a:rPr>
              <a:t>deň</a:t>
            </a:r>
            <a:r>
              <a:rPr lang="en-GB" sz="2400" b="0" i="0" u="none" strike="noStrike" dirty="0">
                <a:effectLst/>
                <a:latin typeface="+mn-lt"/>
                <a:ea typeface="+mn-ea"/>
                <a:cs typeface="+mn-cs"/>
                <a:sym typeface="Arial"/>
              </a:rPr>
              <a:t> pre </a:t>
            </a:r>
            <a:r>
              <a:rPr lang="en-GB" sz="2400" b="0" i="0" u="none" strike="noStrike" dirty="0" err="1">
                <a:effectLst/>
                <a:latin typeface="+mn-lt"/>
                <a:ea typeface="+mn-ea"/>
                <a:cs typeface="+mn-cs"/>
                <a:sym typeface="Arial"/>
              </a:rPr>
              <a:t>celkové</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zdravie</a:t>
            </a:r>
            <a:endParaRPr lang="en-GB" sz="2400" b="0" i="0" u="none" strike="noStrike" dirty="0">
              <a:effectLst/>
              <a:latin typeface="+mn-lt"/>
              <a:ea typeface="+mn-ea"/>
              <a:cs typeface="+mn-cs"/>
              <a:sym typeface="Arial"/>
            </a:endParaRPr>
          </a:p>
          <a:p>
            <a:pPr rtl="0"/>
            <a:r>
              <a:rPr lang="en-GB" sz="2400" b="0" i="0" u="none" strike="noStrike" dirty="0">
                <a:effectLst/>
                <a:latin typeface="+mn-lt"/>
                <a:ea typeface="+mn-ea"/>
                <a:cs typeface="+mn-cs"/>
                <a:sym typeface="Arial"/>
              </a:rPr>
              <a:t>500 mg/</a:t>
            </a:r>
            <a:r>
              <a:rPr lang="en-GB" sz="2400" b="0" i="0" u="none" strike="noStrike" dirty="0" err="1">
                <a:effectLst/>
                <a:latin typeface="+mn-lt"/>
                <a:ea typeface="+mn-ea"/>
                <a:cs typeface="+mn-cs"/>
                <a:sym typeface="Arial"/>
              </a:rPr>
              <a:t>deň</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až</a:t>
            </a:r>
            <a:r>
              <a:rPr lang="en-GB" sz="2400" b="0" i="0" u="none" strike="noStrike" dirty="0">
                <a:effectLst/>
                <a:latin typeface="+mn-lt"/>
                <a:ea typeface="+mn-ea"/>
                <a:cs typeface="+mn-cs"/>
                <a:sym typeface="Arial"/>
              </a:rPr>
              <a:t> ≥ 1000 mg/</a:t>
            </a:r>
            <a:r>
              <a:rPr lang="en-GB" sz="2400" b="0" i="0" u="none" strike="noStrike" dirty="0" err="1">
                <a:effectLst/>
                <a:latin typeface="+mn-lt"/>
                <a:ea typeface="+mn-ea"/>
                <a:cs typeface="+mn-cs"/>
                <a:sym typeface="Arial"/>
              </a:rPr>
              <a:t>deň</a:t>
            </a:r>
            <a:r>
              <a:rPr lang="en-GB" sz="2400" b="0" i="0" u="none" strike="noStrike" dirty="0">
                <a:effectLst/>
                <a:latin typeface="+mn-lt"/>
                <a:ea typeface="+mn-ea"/>
                <a:cs typeface="+mn-cs"/>
                <a:sym typeface="Arial"/>
              </a:rPr>
              <a:t> pre </a:t>
            </a:r>
            <a:r>
              <a:rPr lang="en-GB" sz="2400" b="0" i="0" u="none" strike="noStrike" dirty="0" err="1">
                <a:effectLst/>
                <a:latin typeface="+mn-lt"/>
                <a:ea typeface="+mn-ea"/>
                <a:cs typeface="+mn-cs"/>
                <a:sym typeface="Arial"/>
              </a:rPr>
              <a:t>zdravie</a:t>
            </a:r>
            <a:r>
              <a:rPr lang="en-GB" sz="2400" b="0" i="0" u="none" strike="noStrike" dirty="0">
                <a:effectLst/>
                <a:latin typeface="+mn-lt"/>
                <a:ea typeface="+mn-ea"/>
                <a:cs typeface="+mn-cs"/>
                <a:sym typeface="Arial"/>
              </a:rPr>
              <a:t> </a:t>
            </a:r>
            <a:r>
              <a:rPr lang="en-GB" sz="2400" b="0" i="0" u="none" strike="noStrike" dirty="0" err="1">
                <a:effectLst/>
                <a:latin typeface="+mn-lt"/>
                <a:ea typeface="+mn-ea"/>
                <a:cs typeface="+mn-cs"/>
                <a:sym typeface="Arial"/>
              </a:rPr>
              <a:t>srdca</a:t>
            </a:r>
            <a:r>
              <a:rPr lang="en-GB" sz="2400" b="0" i="0" u="none" strike="noStrike" dirty="0">
                <a:effectLst/>
                <a:latin typeface="+mn-lt"/>
                <a:ea typeface="+mn-ea"/>
                <a:cs typeface="+mn-cs"/>
                <a:sym typeface="Arial"/>
              </a:rPr>
              <a:t>.</a:t>
            </a:r>
            <a:endParaRPr lang="ru-RU" b="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noRot="1" noChangeAspect="1"/>
          </p:cNvSpPr>
          <p:nvPr>
            <p:ph type="sldImg"/>
          </p:nvPr>
        </p:nvSpPr>
        <p:spPr>
          <a:xfrm>
            <a:off x="381000" y="685800"/>
            <a:ext cx="6096000" cy="3429000"/>
          </a:xfrm>
          <a:prstGeom prst="rect">
            <a:avLst/>
          </a:prstGeom>
        </p:spPr>
        <p:txBody>
          <a:bodyPr/>
          <a:lstStyle/>
          <a:p>
            <a:endParaRPr/>
          </a:p>
        </p:txBody>
      </p:sp>
      <p:sp>
        <p:nvSpPr>
          <p:cNvPr id="344" name="Shape 34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noRot="1" noChangeAspect="1"/>
          </p:cNvSpPr>
          <p:nvPr>
            <p:ph type="sldImg"/>
          </p:nvPr>
        </p:nvSpPr>
        <p:spPr>
          <a:xfrm>
            <a:off x="381000" y="685800"/>
            <a:ext cx="6096000" cy="3429000"/>
          </a:xfrm>
          <a:prstGeom prst="rect">
            <a:avLst/>
          </a:prstGeom>
        </p:spPr>
        <p:txBody>
          <a:bodyPr/>
          <a:lstStyle/>
          <a:p>
            <a:endParaRPr/>
          </a:p>
        </p:txBody>
      </p:sp>
      <p:sp>
        <p:nvSpPr>
          <p:cNvPr id="357" name="Shape 3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 name="Shape 377"/>
          <p:cNvSpPr>
            <a:spLocks noGrp="1" noRot="1" noChangeAspect="1"/>
          </p:cNvSpPr>
          <p:nvPr>
            <p:ph type="sldImg"/>
          </p:nvPr>
        </p:nvSpPr>
        <p:spPr>
          <a:xfrm>
            <a:off x="381000" y="685800"/>
            <a:ext cx="6096000" cy="3429000"/>
          </a:xfrm>
          <a:prstGeom prst="rect">
            <a:avLst/>
          </a:prstGeom>
        </p:spPr>
        <p:txBody>
          <a:bodyPr/>
          <a:lstStyle/>
          <a:p>
            <a:endParaRPr/>
          </a:p>
        </p:txBody>
      </p:sp>
      <p:sp>
        <p:nvSpPr>
          <p:cNvPr id="378" name="Shape 378"/>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Shape 389"/>
          <p:cNvSpPr>
            <a:spLocks noGrp="1" noRot="1" noChangeAspect="1"/>
          </p:cNvSpPr>
          <p:nvPr>
            <p:ph type="sldImg"/>
          </p:nvPr>
        </p:nvSpPr>
        <p:spPr>
          <a:xfrm>
            <a:off x="381000" y="685800"/>
            <a:ext cx="6096000" cy="3429000"/>
          </a:xfrm>
          <a:prstGeom prst="rect">
            <a:avLst/>
          </a:prstGeom>
        </p:spPr>
        <p:txBody>
          <a:bodyPr/>
          <a:lstStyle/>
          <a:p>
            <a:endParaRPr/>
          </a:p>
        </p:txBody>
      </p:sp>
      <p:sp>
        <p:nvSpPr>
          <p:cNvPr id="390" name="Shape 39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381000" y="685800"/>
            <a:ext cx="6096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Shape 435"/>
          <p:cNvSpPr>
            <a:spLocks noGrp="1" noRot="1" noChangeAspect="1"/>
          </p:cNvSpPr>
          <p:nvPr>
            <p:ph type="sldImg"/>
          </p:nvPr>
        </p:nvSpPr>
        <p:spPr>
          <a:xfrm>
            <a:off x="381000" y="685800"/>
            <a:ext cx="6096000" cy="3429000"/>
          </a:xfrm>
          <a:prstGeom prst="rect">
            <a:avLst/>
          </a:prstGeom>
        </p:spPr>
        <p:txBody>
          <a:bodyPr/>
          <a:lstStyle/>
          <a:p>
            <a:endParaRPr/>
          </a:p>
        </p:txBody>
      </p:sp>
      <p:sp>
        <p:nvSpPr>
          <p:cNvPr id="436" name="Shape 436"/>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Shape 456"/>
          <p:cNvSpPr>
            <a:spLocks noGrp="1" noRot="1" noChangeAspect="1"/>
          </p:cNvSpPr>
          <p:nvPr>
            <p:ph type="sldImg"/>
          </p:nvPr>
        </p:nvSpPr>
        <p:spPr>
          <a:xfrm>
            <a:off x="381000" y="685800"/>
            <a:ext cx="6096000" cy="3429000"/>
          </a:xfrm>
          <a:prstGeom prst="rect">
            <a:avLst/>
          </a:prstGeom>
        </p:spPr>
        <p:txBody>
          <a:bodyPr/>
          <a:lstStyle/>
          <a:p>
            <a:endParaRPr/>
          </a:p>
        </p:txBody>
      </p:sp>
      <p:sp>
        <p:nvSpPr>
          <p:cNvPr id="457" name="Shape 457"/>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Shape 470"/>
          <p:cNvSpPr>
            <a:spLocks noGrp="1" noRot="1" noChangeAspect="1"/>
          </p:cNvSpPr>
          <p:nvPr>
            <p:ph type="sldImg"/>
          </p:nvPr>
        </p:nvSpPr>
        <p:spPr>
          <a:xfrm>
            <a:off x="381000" y="685800"/>
            <a:ext cx="6096000" cy="3429000"/>
          </a:xfrm>
          <a:prstGeom prst="rect">
            <a:avLst/>
          </a:prstGeom>
        </p:spPr>
        <p:txBody>
          <a:bodyPr/>
          <a:lstStyle/>
          <a:p>
            <a:endParaRPr/>
          </a:p>
        </p:txBody>
      </p:sp>
      <p:sp>
        <p:nvSpPr>
          <p:cNvPr id="471" name="Shape 471"/>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Shape 483"/>
          <p:cNvSpPr>
            <a:spLocks noGrp="1" noRot="1" noChangeAspect="1"/>
          </p:cNvSpPr>
          <p:nvPr>
            <p:ph type="sldImg"/>
          </p:nvPr>
        </p:nvSpPr>
        <p:spPr>
          <a:xfrm>
            <a:off x="381000" y="685800"/>
            <a:ext cx="6096000" cy="3429000"/>
          </a:xfrm>
          <a:prstGeom prst="rect">
            <a:avLst/>
          </a:prstGeom>
        </p:spPr>
        <p:txBody>
          <a:bodyPr/>
          <a:lstStyle/>
          <a:p>
            <a:endParaRPr/>
          </a:p>
        </p:txBody>
      </p:sp>
      <p:sp>
        <p:nvSpPr>
          <p:cNvPr id="484" name="Shape 484"/>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Shape 159"/>
          <p:cNvSpPr>
            <a:spLocks noGrp="1" noRot="1" noChangeAspect="1"/>
          </p:cNvSpPr>
          <p:nvPr>
            <p:ph type="sldImg"/>
          </p:nvPr>
        </p:nvSpPr>
        <p:spPr>
          <a:xfrm>
            <a:off x="381000" y="685800"/>
            <a:ext cx="6096000" cy="3429000"/>
          </a:xfrm>
          <a:prstGeom prst="rect">
            <a:avLst/>
          </a:prstGeom>
        </p:spPr>
        <p:txBody>
          <a:bodyPr/>
          <a:lstStyle/>
          <a:p>
            <a:endParaRPr/>
          </a:p>
        </p:txBody>
      </p:sp>
      <p:sp>
        <p:nvSpPr>
          <p:cNvPr id="160" name="Shape 160"/>
          <p:cNvSpPr>
            <a:spLocks noGrp="1"/>
          </p:cNvSpPr>
          <p:nvPr>
            <p:ph type="body" sz="quarter" idx="1"/>
          </p:nvPr>
        </p:nvSpPr>
        <p:spPr>
          <a:prstGeom prst="rect">
            <a:avLst/>
          </a:prstGeom>
        </p:spPr>
        <p:txBody>
          <a:bodyPr/>
          <a:lstStyle/>
          <a:p>
            <a:pPr rtl="0"/>
            <a:r>
              <a:rPr lang="en-GB" sz="2800" b="0" i="0" u="none" strike="noStrike" dirty="0" err="1">
                <a:effectLst/>
                <a:latin typeface="+mn-lt"/>
                <a:ea typeface="+mn-ea"/>
                <a:cs typeface="+mn-cs"/>
                <a:sym typeface="Arial"/>
              </a:rPr>
              <a:t>Štúdie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podporujúce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vlastnosti</a:t>
            </a:r>
            <a:r>
              <a:rPr lang="en-GB" sz="2800" b="0" i="0" u="none" strike="noStrike" dirty="0">
                <a:effectLst/>
                <a:latin typeface="+mn-lt"/>
                <a:ea typeface="+mn-ea"/>
                <a:cs typeface="+mn-cs"/>
                <a:sym typeface="Arial"/>
              </a:rPr>
              <a:t> EPA a DHA </a:t>
            </a:r>
            <a:r>
              <a:rPr lang="en-GB" sz="2800" b="0" i="0" u="none" strike="noStrike">
                <a:effectLst/>
                <a:latin typeface="+mn-lt"/>
                <a:ea typeface="+mn-ea"/>
                <a:cs typeface="+mn-cs"/>
                <a:sym typeface="Arial"/>
              </a:rPr>
              <a:t>omega-3:</a:t>
            </a:r>
            <a:br>
              <a:rPr lang="ru-RU" dirty="0"/>
            </a:br>
            <a:r>
              <a:rPr lang="ru-RU" dirty="0"/>
              <a:t>1-2 </a:t>
            </a:r>
            <a:r>
              <a:rPr lang="ru-RU" sz="2800" b="0" i="0" u="sng" strike="noStrike" dirty="0">
                <a:effectLst/>
                <a:latin typeface="+mn-lt"/>
                <a:ea typeface="+mn-ea"/>
                <a:cs typeface="+mn-cs"/>
                <a:sym typeface="Arial"/>
                <a:hlinkClick r:id="rId3"/>
              </a:rPr>
              <a:t>https://pubmed.ncbi.nlm.nih.gov/29993265/</a:t>
            </a:r>
            <a:r>
              <a:rPr lang="ru-RU" sz="2800" b="0" i="0" u="none" strike="noStrike" dirty="0">
                <a:effectLst/>
                <a:latin typeface="+mn-lt"/>
                <a:ea typeface="+mn-ea"/>
                <a:cs typeface="+mn-cs"/>
                <a:sym typeface="Arial"/>
              </a:rPr>
              <a:t>; </a:t>
            </a:r>
            <a:r>
              <a:rPr lang="ru-RU" sz="2800" b="0" i="0" u="sng" strike="noStrike" dirty="0">
                <a:effectLst/>
                <a:latin typeface="+mn-lt"/>
                <a:ea typeface="+mn-ea"/>
                <a:cs typeface="+mn-cs"/>
                <a:sym typeface="Arial"/>
                <a:hlinkClick r:id="rId4"/>
              </a:rPr>
              <a:t>https://pubmed.ncbi.nlm.nih.gov/30735073/</a:t>
            </a:r>
            <a:r>
              <a:rPr lang="ru-RU" sz="2800" b="0" i="0" u="none" strike="noStrike" dirty="0">
                <a:effectLst/>
                <a:latin typeface="+mn-lt"/>
                <a:ea typeface="+mn-ea"/>
                <a:cs typeface="+mn-cs"/>
                <a:sym typeface="Arial"/>
              </a:rPr>
              <a:t> </a:t>
            </a:r>
          </a:p>
          <a:p>
            <a:pPr rtl="0" fontAlgn="base"/>
            <a:r>
              <a:rPr lang="ru-RU" dirty="0"/>
              <a:t>3</a:t>
            </a:r>
            <a:r>
              <a:rPr lang="ru-RU" baseline="0" dirty="0"/>
              <a:t> </a:t>
            </a:r>
            <a:r>
              <a:rPr lang="ru-RU" sz="2800" b="0" i="0" u="sng" strike="noStrike" dirty="0">
                <a:effectLst/>
                <a:latin typeface="+mn-lt"/>
                <a:ea typeface="+mn-ea"/>
                <a:cs typeface="+mn-cs"/>
                <a:sym typeface="Arial"/>
                <a:hlinkClick r:id="rId5"/>
              </a:rPr>
              <a:t>https://www.ncbi.nlm.nih.gov/pmc/articles/PMC6024720/</a:t>
            </a:r>
            <a:r>
              <a:rPr lang="ru-RU" sz="2800" b="0" i="0" u="none" strike="noStrike" dirty="0">
                <a:effectLst/>
                <a:latin typeface="+mn-lt"/>
                <a:ea typeface="+mn-ea"/>
                <a:cs typeface="+mn-cs"/>
                <a:sym typeface="Arial"/>
              </a:rPr>
              <a:t> </a:t>
            </a:r>
          </a:p>
          <a:p>
            <a:pPr rtl="0" fontAlgn="base"/>
            <a:r>
              <a:rPr lang="ru-RU" dirty="0"/>
              <a:t>4 </a:t>
            </a:r>
            <a:r>
              <a:rPr lang="ru-RU" sz="2800" b="0" i="0" u="sng" strike="noStrike" dirty="0">
                <a:effectLst/>
                <a:latin typeface="+mn-lt"/>
                <a:ea typeface="+mn-ea"/>
                <a:cs typeface="+mn-cs"/>
                <a:sym typeface="Arial"/>
                <a:hlinkClick r:id="rId6"/>
              </a:rPr>
              <a:t>https://www.sciencedirect.com/science/article/abs/pii/S0091305715000593</a:t>
            </a:r>
            <a:endParaRPr lang="ru-RU" sz="2800" b="0" i="0" u="none" strike="noStrike" dirty="0">
              <a:effectLst/>
              <a:latin typeface="+mn-lt"/>
              <a:ea typeface="+mn-ea"/>
              <a:cs typeface="+mn-cs"/>
              <a:sym typeface="Arial"/>
            </a:endParaRPr>
          </a:p>
          <a:p>
            <a:pPr rtl="0" fontAlgn="base"/>
            <a:r>
              <a:rPr lang="ru-RU" dirty="0"/>
              <a:t>5 </a:t>
            </a:r>
            <a:r>
              <a:rPr lang="ru-RU" sz="2800" b="0" i="0" u="sng" strike="noStrike" dirty="0">
                <a:effectLst/>
                <a:latin typeface="+mn-lt"/>
                <a:ea typeface="+mn-ea"/>
                <a:cs typeface="+mn-cs"/>
                <a:sym typeface="Arial"/>
                <a:hlinkClick r:id="rId7"/>
              </a:rPr>
              <a:t>https://www.frontiersin.org/articles/10.3389/fvets.2020.569939/full</a:t>
            </a:r>
            <a:endParaRPr lang="ru-RU" sz="2800" b="0" i="0" u="none" strike="noStrike" dirty="0">
              <a:effectLst/>
              <a:latin typeface="+mn-lt"/>
              <a:ea typeface="+mn-ea"/>
              <a:cs typeface="+mn-cs"/>
              <a:sym typeface="Arial"/>
            </a:endParaRPr>
          </a:p>
          <a:p>
            <a:pPr rtl="0" fontAlgn="base"/>
            <a:r>
              <a:rPr lang="ru-RU" dirty="0"/>
              <a:t>6 </a:t>
            </a:r>
            <a:r>
              <a:rPr lang="ru-RU" sz="2800" b="0" i="0" u="sng" strike="noStrike" dirty="0">
                <a:effectLst/>
                <a:latin typeface="+mn-lt"/>
                <a:ea typeface="+mn-ea"/>
                <a:cs typeface="+mn-cs"/>
                <a:sym typeface="Arial"/>
                <a:hlinkClick r:id="rId8"/>
              </a:rPr>
              <a:t>https://pubmed.ncbi.nlm.nih.gov/24211275</a:t>
            </a:r>
            <a:endParaRPr lang="ru-RU" sz="2800" b="0" i="0" u="none" strike="noStrike" dirty="0">
              <a:effectLst/>
              <a:latin typeface="+mn-lt"/>
              <a:ea typeface="+mn-ea"/>
              <a:cs typeface="+mn-cs"/>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xfrm>
            <a:off x="381000" y="685800"/>
            <a:ext cx="6096000" cy="3429000"/>
          </a:xfrm>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Shape 541"/>
          <p:cNvSpPr>
            <a:spLocks noGrp="1" noRot="1" noChangeAspect="1"/>
          </p:cNvSpPr>
          <p:nvPr>
            <p:ph type="sldImg"/>
          </p:nvPr>
        </p:nvSpPr>
        <p:spPr>
          <a:xfrm>
            <a:off x="381000" y="685800"/>
            <a:ext cx="6096000" cy="3429000"/>
          </a:xfrm>
          <a:prstGeom prst="rect">
            <a:avLst/>
          </a:prstGeom>
        </p:spPr>
        <p:txBody>
          <a:bodyPr/>
          <a:lstStyle/>
          <a:p>
            <a:endParaRPr/>
          </a:p>
        </p:txBody>
      </p:sp>
      <p:sp>
        <p:nvSpPr>
          <p:cNvPr id="542" name="Shape 54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rPr lang="sk-SK" sz="1800" b="1" dirty="0">
                <a:effectLst/>
                <a:latin typeface="Calibri" panose="020F0502020204030204" pitchFamily="34" charset="0"/>
                <a:ea typeface="Calibri" panose="020F0502020204030204" pitchFamily="34" charset="0"/>
                <a:cs typeface="Times New Roman" panose="02020603050405020304" pitchFamily="18" charset="0"/>
              </a:rPr>
              <a:t>Poznámka k výskumom</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V roku 2016 bol po prvýkrát publikovaný komplexný prehľad, ktorý naznačuje, že dospelí vo väčšine regiónov sveta majú „nízke“ alebo „veľmi nízke“ hladiny omega-3 PUFA – najmä kyseliny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eikozapentaénovej</a:t>
            </a:r>
            <a:r>
              <a:rPr lang="sk-SK" sz="1800" dirty="0">
                <a:effectLst/>
                <a:latin typeface="Calibri" panose="020F0502020204030204" pitchFamily="34" charset="0"/>
                <a:ea typeface="Calibri" panose="020F0502020204030204" pitchFamily="34" charset="0"/>
                <a:cs typeface="Times New Roman" panose="02020603050405020304" pitchFamily="18" charset="0"/>
              </a:rPr>
              <a:t> (EPA) a kyseliny </a:t>
            </a:r>
            <a:r>
              <a:rPr lang="sk-SK" sz="1800" dirty="0" err="1">
                <a:effectLst/>
                <a:latin typeface="Calibri" panose="020F0502020204030204" pitchFamily="34" charset="0"/>
                <a:ea typeface="Calibri" panose="020F0502020204030204" pitchFamily="34" charset="0"/>
                <a:cs typeface="Times New Roman" panose="02020603050405020304" pitchFamily="18" charset="0"/>
              </a:rPr>
              <a:t>dokosahexaénovej</a:t>
            </a:r>
            <a:r>
              <a:rPr lang="sk-SK" sz="1800" dirty="0">
                <a:effectLst/>
                <a:latin typeface="Calibri" panose="020F0502020204030204" pitchFamily="34" charset="0"/>
                <a:ea typeface="Calibri" panose="020F0502020204030204" pitchFamily="34" charset="0"/>
                <a:cs typeface="Times New Roman" panose="02020603050405020304" pitchFamily="18" charset="0"/>
              </a:rPr>
              <a:t> (DHA).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Na základe analýzy 298 štúdií bola vytvorená mapa zobrazujúca hladiny EPA a DHA v krvnom obehu zdravých dospelých ľudí na celom svete.</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Regióny </a:t>
            </a:r>
            <a:r>
              <a:rPr lang="sk-SK" sz="1800" u="sng" dirty="0">
                <a:effectLst/>
                <a:latin typeface="Calibri" panose="020F0502020204030204" pitchFamily="34" charset="0"/>
                <a:ea typeface="Calibri" panose="020F0502020204030204" pitchFamily="34" charset="0"/>
                <a:cs typeface="Times New Roman" panose="02020603050405020304" pitchFamily="18" charset="0"/>
              </a:rPr>
              <a:t>s vysokými hladinami EPA a DHA</a:t>
            </a:r>
            <a:r>
              <a:rPr lang="sk-SK" sz="1800" dirty="0">
                <a:effectLst/>
                <a:latin typeface="Calibri" panose="020F0502020204030204" pitchFamily="34" charset="0"/>
                <a:ea typeface="Calibri" panose="020F0502020204030204" pitchFamily="34" charset="0"/>
                <a:cs typeface="Times New Roman" panose="02020603050405020304" pitchFamily="18" charset="0"/>
              </a:rPr>
              <a:t> sa našli najmä v krajinách blízko Japonského mora (Japonsko, Južná Kórea a Prímorský kraj Ruska) a Škandinávie (Dánsko, Nórsko a Grónsko).</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u="sng" dirty="0">
                <a:effectLst/>
                <a:latin typeface="Calibri" panose="020F0502020204030204" pitchFamily="34" charset="0"/>
                <a:ea typeface="Calibri" panose="020F0502020204030204" pitchFamily="34" charset="0"/>
                <a:cs typeface="Times New Roman" panose="02020603050405020304" pitchFamily="18" charset="0"/>
              </a:rPr>
              <a:t>Stredné hladiny EPA a DHA</a:t>
            </a:r>
            <a:r>
              <a:rPr lang="sk-SK" sz="1800" dirty="0">
                <a:effectLst/>
                <a:latin typeface="Calibri" panose="020F0502020204030204" pitchFamily="34" charset="0"/>
                <a:ea typeface="Calibri" panose="020F0502020204030204" pitchFamily="34" charset="0"/>
                <a:cs typeface="Times New Roman" panose="02020603050405020304" pitchFamily="18" charset="0"/>
              </a:rPr>
              <a:t> boli pozorované v severnej Kanade, Čile, Islande, Fínsku, Švédsku, Tunisku, Hongkongu, Mongolsku a Francúzskej Polynézii.</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u="sng" dirty="0">
                <a:effectLst/>
                <a:latin typeface="Calibri" panose="020F0502020204030204" pitchFamily="34" charset="0"/>
                <a:ea typeface="Calibri" panose="020F0502020204030204" pitchFamily="34" charset="0"/>
                <a:cs typeface="Times New Roman" panose="02020603050405020304" pitchFamily="18" charset="0"/>
              </a:rPr>
              <a:t>Nízke hladiny EPA a DHA</a:t>
            </a:r>
            <a:r>
              <a:rPr lang="sk-SK" sz="1800" dirty="0">
                <a:effectLst/>
                <a:latin typeface="Calibri" panose="020F0502020204030204" pitchFamily="34" charset="0"/>
                <a:ea typeface="Calibri" panose="020F0502020204030204" pitchFamily="34" charset="0"/>
                <a:cs typeface="Times New Roman" panose="02020603050405020304" pitchFamily="18" charset="0"/>
              </a:rPr>
              <a:t> boli nájdené v:</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Európa (Belgicko, Česká republika, Francúzsko, Nemecko, Škótsko, Španielsko, Holandsko),</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krajiny Blízkeho východu (Izrael),</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Ázia (Čína, Rusko a Singapur),</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Oceánia (Austrália a Nový Zéland),</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Afrika (Južná Afrika a Tanzánia).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 </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u="sng" dirty="0">
                <a:effectLst/>
                <a:latin typeface="Calibri" panose="020F0502020204030204" pitchFamily="34" charset="0"/>
                <a:ea typeface="Calibri" panose="020F0502020204030204" pitchFamily="34" charset="0"/>
                <a:cs typeface="Times New Roman" panose="02020603050405020304" pitchFamily="18" charset="0"/>
              </a:rPr>
              <a:t>Veľmi nízke hladiny EPA a DHA</a:t>
            </a:r>
            <a:r>
              <a:rPr lang="sk-SK" sz="1800" dirty="0">
                <a:effectLst/>
                <a:latin typeface="Calibri" panose="020F0502020204030204" pitchFamily="34" charset="0"/>
                <a:ea typeface="Calibri" panose="020F0502020204030204" pitchFamily="34" charset="0"/>
                <a:cs typeface="Times New Roman" panose="02020603050405020304" pitchFamily="18" charset="0"/>
              </a:rPr>
              <a:t> boli nájdené v krvi obyvateľov:</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Severná Amerika (Kanada a USA),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Stredná a Južná Amerika (Guatemala a Brazília),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Európa (Írsko, Veľká Británia, Taliansko, Grécko, Srbsko a Turecko),</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Blízky východ (Irán a Bahrajn),</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Juhovýchodná Ázia (India)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r>
              <a:rPr lang="sk-SK" sz="1800" dirty="0">
                <a:effectLst/>
                <a:latin typeface="Calibri" panose="020F0502020204030204" pitchFamily="34" charset="0"/>
                <a:ea typeface="Calibri" panose="020F0502020204030204" pitchFamily="34" charset="0"/>
                <a:cs typeface="Times New Roman" panose="02020603050405020304" pitchFamily="18" charset="0"/>
              </a:rPr>
              <a:t>Afrika (Keňa).</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 name="Shape 202"/>
          <p:cNvSpPr>
            <a:spLocks noGrp="1" noRot="1" noChangeAspect="1"/>
          </p:cNvSpPr>
          <p:nvPr>
            <p:ph type="sldImg"/>
          </p:nvPr>
        </p:nvSpPr>
        <p:spPr>
          <a:xfrm>
            <a:off x="381000" y="685800"/>
            <a:ext cx="6096000" cy="3429000"/>
          </a:xfrm>
          <a:prstGeom prst="rect">
            <a:avLst/>
          </a:prstGeom>
        </p:spPr>
        <p:txBody>
          <a:bodyPr/>
          <a:lstStyle/>
          <a:p>
            <a:endParaRPr/>
          </a:p>
        </p:txBody>
      </p:sp>
      <p:sp>
        <p:nvSpPr>
          <p:cNvPr id="203" name="Shape 203"/>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Shape 2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9" name="Shape 219"/>
          <p:cNvSpPr>
            <a:spLocks noGrp="1"/>
          </p:cNvSpPr>
          <p:nvPr>
            <p:ph type="body" sz="quarter" idx="1"/>
          </p:nvPr>
        </p:nvSpPr>
        <p:spPr>
          <a:prstGeom prst="rect">
            <a:avLst/>
          </a:prstGeom>
        </p:spPr>
        <p:txBody>
          <a:bodyPr/>
          <a:lstStyle/>
          <a:p>
            <a:pPr rtl="0"/>
            <a:r>
              <a:rPr lang="en-GB" sz="2800" b="0" i="0" u="none" strike="noStrike" dirty="0">
                <a:effectLst/>
                <a:latin typeface="+mn-lt"/>
                <a:ea typeface="+mn-ea"/>
                <a:cs typeface="+mn-cs"/>
                <a:sym typeface="Arial"/>
              </a:rPr>
              <a:t>EPA a DHA </a:t>
            </a:r>
            <a:r>
              <a:rPr lang="en-GB" sz="2800" b="0" i="0" u="none" strike="noStrike" dirty="0" err="1">
                <a:effectLst/>
                <a:latin typeface="+mn-lt"/>
                <a:ea typeface="+mn-ea"/>
                <a:cs typeface="+mn-cs"/>
                <a:sym typeface="Arial"/>
              </a:rPr>
              <a:t>sú</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syntetizované</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mikroriasami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ktoré</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živia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zooplanktónom</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potom</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malými</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veľkými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rybami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Takže</a:t>
            </a:r>
            <a:r>
              <a:rPr lang="en-GB" sz="2800" b="0" i="0" u="none" strike="noStrike" dirty="0">
                <a:effectLst/>
                <a:latin typeface="+mn-lt"/>
                <a:ea typeface="+mn-ea"/>
                <a:cs typeface="+mn-cs"/>
                <a:sym typeface="Arial"/>
              </a:rPr>
              <a:t> EPA a DHA </a:t>
            </a:r>
            <a:r>
              <a:rPr lang="en-GB" sz="2800" b="0" i="0" u="none" strike="noStrike" dirty="0" err="1">
                <a:effectLst/>
                <a:latin typeface="+mn-lt"/>
                <a:ea typeface="+mn-ea"/>
                <a:cs typeface="+mn-cs"/>
                <a:sym typeface="Arial"/>
              </a:rPr>
              <a:t>migrujú</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cez</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potravinový</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reťazec</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končia</a:t>
            </a:r>
            <a:r>
              <a:rPr lang="en-GB" sz="2800" b="0" i="0" u="none" strike="noStrike" dirty="0">
                <a:effectLst/>
                <a:latin typeface="+mn-lt"/>
                <a:ea typeface="+mn-ea"/>
                <a:cs typeface="+mn-cs"/>
                <a:sym typeface="Arial"/>
              </a:rPr>
              <a:t> v </a:t>
            </a:r>
            <a:r>
              <a:rPr lang="en-GB" sz="2800" b="0" i="0" u="none" strike="noStrike" dirty="0" err="1">
                <a:effectLst/>
                <a:latin typeface="+mn-lt"/>
                <a:ea typeface="+mn-ea"/>
                <a:cs typeface="+mn-cs"/>
                <a:sym typeface="Arial"/>
              </a:rPr>
              <a:t>mäse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tuniaka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makrely</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morského</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lososa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alebo</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akejkoľvek</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inej</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studenovodnej</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morskej</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ryby</a:t>
            </a:r>
            <a:r>
              <a:rPr lang="en-GB" sz="2800" b="0" i="0" u="none" strike="noStrike" dirty="0">
                <a:effectLst/>
                <a:latin typeface="+mn-lt"/>
                <a:ea typeface="+mn-ea"/>
                <a:cs typeface="+mn-cs"/>
                <a:sym typeface="Arial"/>
              </a:rPr>
              <a:t>.</a:t>
            </a:r>
          </a:p>
          <a:p>
            <a:pPr rtl="0"/>
            <a:endParaRPr lang="en-GB" sz="2800" b="0" i="0" u="none" strike="noStrike" dirty="0">
              <a:effectLst/>
              <a:latin typeface="+mn-lt"/>
              <a:ea typeface="+mn-ea"/>
              <a:cs typeface="+mn-cs"/>
              <a:sym typeface="Arial"/>
            </a:endParaRPr>
          </a:p>
          <a:p>
            <a:pPr rtl="0"/>
            <a:r>
              <a:rPr lang="en-GB" sz="2800" b="0" i="0" u="none" strike="noStrike" dirty="0">
                <a:effectLst/>
                <a:latin typeface="+mn-lt"/>
                <a:ea typeface="+mn-ea"/>
                <a:cs typeface="+mn-cs"/>
                <a:sym typeface="Arial"/>
              </a:rPr>
              <a:t>Na </a:t>
            </a:r>
            <a:r>
              <a:rPr lang="en-GB" sz="2800" b="0" i="0" u="none" strike="noStrike" dirty="0" err="1">
                <a:effectLst/>
                <a:latin typeface="+mn-lt"/>
                <a:ea typeface="+mn-ea"/>
                <a:cs typeface="+mn-cs"/>
                <a:sym typeface="Arial"/>
              </a:rPr>
              <a:t>pultoch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predajní</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sú</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najmä</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ryby</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pestované</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na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farmách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Obsah</a:t>
            </a:r>
            <a:r>
              <a:rPr lang="en-GB" sz="2800" b="0" i="0" u="none" strike="noStrike" dirty="0">
                <a:effectLst/>
                <a:latin typeface="+mn-lt"/>
                <a:ea typeface="+mn-ea"/>
                <a:cs typeface="+mn-cs"/>
                <a:sym typeface="Arial"/>
              </a:rPr>
              <a:t> EPA a DHA </a:t>
            </a:r>
            <a:r>
              <a:rPr lang="en-GB" sz="2800" b="0" i="0" u="none" strike="noStrike" dirty="0" err="1">
                <a:effectLst/>
                <a:latin typeface="+mn-lt"/>
                <a:ea typeface="+mn-ea"/>
                <a:cs typeface="+mn-cs"/>
                <a:sym typeface="Arial"/>
              </a:rPr>
              <a:t>napríklad</a:t>
            </a:r>
            <a:r>
              <a:rPr lang="en-GB" sz="2800" b="0" i="0" u="none" strike="noStrike" dirty="0">
                <a:effectLst/>
                <a:latin typeface="+mn-lt"/>
                <a:ea typeface="+mn-ea"/>
                <a:cs typeface="+mn-cs"/>
                <a:sym typeface="Arial"/>
              </a:rPr>
              <a:t> u „</a:t>
            </a:r>
            <a:r>
              <a:rPr lang="en-GB" sz="2800" b="0" i="0" u="none" strike="noStrike" dirty="0" err="1">
                <a:effectLst/>
                <a:latin typeface="+mn-lt"/>
                <a:ea typeface="+mn-ea"/>
                <a:cs typeface="+mn-cs"/>
                <a:sym typeface="Arial"/>
              </a:rPr>
              <a:t>akvakultúrneho</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lososa</a:t>
            </a:r>
            <a:r>
              <a:rPr lang="en-GB" sz="2800" b="0" i="0" u="none" strike="noStrike" dirty="0">
                <a:effectLst/>
                <a:latin typeface="+mn-lt"/>
                <a:ea typeface="+mn-ea"/>
                <a:cs typeface="+mn-cs"/>
                <a:sym typeface="Arial"/>
              </a:rPr>
              <a:t> je </a:t>
            </a:r>
            <a:r>
              <a:rPr lang="en-GB" sz="2800" b="0" i="0" u="none" strike="noStrike" dirty="0" err="1">
                <a:effectLst/>
                <a:latin typeface="+mn-lt"/>
                <a:ea typeface="+mn-ea"/>
                <a:cs typeface="+mn-cs"/>
                <a:sym typeface="Arial"/>
              </a:rPr>
              <a:t>takmer</a:t>
            </a:r>
            <a:r>
              <a:rPr lang="en-GB" sz="2800" b="0" i="0" u="none" strike="noStrike" dirty="0">
                <a:effectLst/>
                <a:latin typeface="+mn-lt"/>
                <a:ea typeface="+mn-ea"/>
                <a:cs typeface="+mn-cs"/>
                <a:sym typeface="Arial"/>
              </a:rPr>
              <a:t> 100% </a:t>
            </a:r>
            <a:r>
              <a:rPr lang="en-GB" sz="2800" b="0" i="0" u="none" strike="noStrike" dirty="0" err="1">
                <a:effectLst/>
                <a:latin typeface="+mn-lt"/>
                <a:ea typeface="+mn-ea"/>
                <a:cs typeface="+mn-cs"/>
                <a:sym typeface="Arial"/>
              </a:rPr>
              <a:t>závislý</a:t>
            </a:r>
            <a:r>
              <a:rPr lang="en-GB" sz="2800" b="0" i="0" u="none" strike="noStrike" dirty="0">
                <a:effectLst/>
                <a:latin typeface="+mn-lt"/>
                <a:ea typeface="+mn-ea"/>
                <a:cs typeface="+mn-cs"/>
                <a:sym typeface="Arial"/>
              </a:rPr>
              <a:t> od toho, </a:t>
            </a:r>
            <a:r>
              <a:rPr lang="en-GB" sz="2800" b="0" i="0" u="none" strike="noStrike" dirty="0" err="1">
                <a:effectLst/>
                <a:latin typeface="+mn-lt"/>
                <a:ea typeface="+mn-ea"/>
                <a:cs typeface="+mn-cs"/>
                <a:sym typeface="Arial"/>
              </a:rPr>
              <a:t>koľko</a:t>
            </a:r>
            <a:r>
              <a:rPr lang="en-GB" sz="2800" b="0" i="0" u="none" strike="noStrike" dirty="0">
                <a:effectLst/>
                <a:latin typeface="+mn-lt"/>
                <a:ea typeface="+mn-ea"/>
                <a:cs typeface="+mn-cs"/>
                <a:sym typeface="Arial"/>
              </a:rPr>
              <a:t> EPA a DHA </a:t>
            </a:r>
            <a:r>
              <a:rPr lang="en-GB" sz="2800" b="0" i="0" u="none" strike="noStrike" dirty="0" err="1">
                <a:effectLst/>
                <a:latin typeface="+mn-lt"/>
                <a:ea typeface="+mn-ea"/>
                <a:cs typeface="+mn-cs"/>
                <a:sym typeface="Arial"/>
              </a:rPr>
              <a:t>bude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alebo</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nebude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pridané</a:t>
            </a:r>
            <a:r>
              <a:rPr lang="en-GB" sz="2800" b="0" i="0" u="none" strike="noStrike" dirty="0">
                <a:effectLst/>
                <a:latin typeface="+mn-lt"/>
                <a:ea typeface="+mn-ea"/>
                <a:cs typeface="+mn-cs"/>
                <a:sym typeface="Arial"/>
              </a:rPr>
              <a:t> do </a:t>
            </a:r>
            <a:r>
              <a:rPr lang="en-GB" sz="2800" b="0" i="0" u="none" strike="noStrike" dirty="0" err="1">
                <a:effectLst/>
                <a:latin typeface="+mn-lt"/>
                <a:ea typeface="+mn-ea"/>
                <a:cs typeface="+mn-cs"/>
                <a:sym typeface="Arial"/>
              </a:rPr>
              <a:t>krmiva</a:t>
            </a:r>
            <a:r>
              <a:rPr lang="en-GB" sz="2800" b="0" i="0" u="none" strike="noStrike" dirty="0">
                <a:effectLst/>
                <a:latin typeface="+mn-lt"/>
                <a:ea typeface="+mn-ea"/>
                <a:cs typeface="+mn-cs"/>
                <a:sym typeface="Arial"/>
              </a:rPr>
              <a:t>.</a:t>
            </a:r>
            <a:endParaRPr lang="ru-R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rtl="0"/>
            <a:r>
              <a:rPr lang="en-GB" sz="2800" b="0" i="0" u="none" strike="noStrike" dirty="0">
                <a:effectLst/>
                <a:latin typeface="+mn-lt"/>
                <a:ea typeface="+mn-ea"/>
                <a:cs typeface="+mn-cs"/>
                <a:sym typeface="Arial"/>
              </a:rPr>
              <a:t>Na </a:t>
            </a:r>
            <a:r>
              <a:rPr lang="en-GB" sz="2800" b="0" i="0" u="none" strike="noStrike" dirty="0" err="1">
                <a:effectLst/>
                <a:latin typeface="+mn-lt"/>
                <a:ea typeface="+mn-ea"/>
                <a:cs typeface="+mn-cs"/>
                <a:sym typeface="Arial"/>
              </a:rPr>
              <a:t>vytvorenie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doplnku</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stravy</a:t>
            </a:r>
            <a:r>
              <a:rPr lang="en-GB" sz="2800" b="0" i="0" u="none" strike="noStrike" dirty="0">
                <a:effectLst/>
                <a:latin typeface="+mn-lt"/>
                <a:ea typeface="+mn-ea"/>
                <a:cs typeface="+mn-cs"/>
                <a:sym typeface="Arial"/>
              </a:rPr>
              <a:t> s </a:t>
            </a:r>
            <a:r>
              <a:rPr lang="en-GB" sz="2800" b="0" i="0" u="none" strike="noStrike" dirty="0" err="1">
                <a:effectLst/>
                <a:latin typeface="+mn-lt"/>
                <a:ea typeface="+mn-ea"/>
                <a:cs typeface="+mn-cs"/>
                <a:sym typeface="Arial"/>
              </a:rPr>
              <a:t>vysokou</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koncentráciou</a:t>
            </a:r>
            <a:r>
              <a:rPr lang="en-GB" sz="2800" b="0" i="0" u="none" strike="noStrike" dirty="0">
                <a:effectLst/>
                <a:latin typeface="+mn-lt"/>
                <a:ea typeface="+mn-ea"/>
                <a:cs typeface="+mn-cs"/>
                <a:sym typeface="Arial"/>
              </a:rPr>
              <a:t> Omega-3 </a:t>
            </a:r>
            <a:r>
              <a:rPr lang="en-GB" sz="2800" b="0" i="0" u="none" strike="noStrike" dirty="0" err="1">
                <a:effectLst/>
                <a:latin typeface="+mn-lt"/>
                <a:ea typeface="+mn-ea"/>
                <a:cs typeface="+mn-cs"/>
                <a:sym typeface="Arial"/>
              </a:rPr>
              <a:t>sa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tuk</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najskôr</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oddelí</a:t>
            </a:r>
            <a:r>
              <a:rPr lang="en-GB" sz="2800" b="0" i="0" u="none" strike="noStrike" dirty="0">
                <a:effectLst/>
                <a:latin typeface="+mn-lt"/>
                <a:ea typeface="+mn-ea"/>
                <a:cs typeface="+mn-cs"/>
                <a:sym typeface="Arial"/>
              </a:rPr>
              <a:t> od </a:t>
            </a:r>
            <a:r>
              <a:rPr lang="en-GB" sz="2800" b="0" i="0" u="none" strike="noStrike" dirty="0" err="1">
                <a:effectLst/>
                <a:latin typeface="+mn-lt"/>
                <a:ea typeface="+mn-ea"/>
                <a:cs typeface="+mn-cs"/>
                <a:sym typeface="Arial"/>
              </a:rPr>
              <a:t>rybej</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hmoty</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Potom</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konvertujú</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zlúčeniny</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rôznych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mastných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kyselín</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izolujú</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sa</a:t>
            </a:r>
            <a:r>
              <a:rPr lang="en-GB" sz="2800" b="0" i="0" u="none" strike="noStrike" dirty="0">
                <a:effectLst/>
                <a:latin typeface="+mn-lt"/>
                <a:ea typeface="+mn-ea"/>
                <a:cs typeface="+mn-cs"/>
                <a:sym typeface="Arial"/>
              </a:rPr>
              <a:t> z </a:t>
            </a:r>
            <a:r>
              <a:rPr lang="en-GB" sz="2800" b="0" i="0" u="none" strike="noStrike" dirty="0" err="1">
                <a:effectLst/>
                <a:latin typeface="+mn-lt"/>
                <a:ea typeface="+mn-ea"/>
                <a:cs typeface="+mn-cs"/>
                <a:sym typeface="Arial"/>
              </a:rPr>
              <a:t>nich</a:t>
            </a:r>
            <a:r>
              <a:rPr lang="en-GB" sz="2800" b="0" i="0" u="none" strike="noStrike" dirty="0">
                <a:effectLst/>
                <a:latin typeface="+mn-lt"/>
                <a:ea typeface="+mn-ea"/>
                <a:cs typeface="+mn-cs"/>
                <a:sym typeface="Arial"/>
              </a:rPr>
              <a:t> EPA a DHA, </a:t>
            </a:r>
            <a:r>
              <a:rPr lang="en-GB" sz="2800" b="0" i="0" u="none" strike="noStrike" dirty="0" err="1">
                <a:effectLst/>
                <a:latin typeface="+mn-lt"/>
                <a:ea typeface="+mn-ea"/>
                <a:cs typeface="+mn-cs"/>
                <a:sym typeface="Arial"/>
              </a:rPr>
              <a:t>čím</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získa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obohatený</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produkt</a:t>
            </a:r>
            <a:r>
              <a:rPr lang="en-GB" sz="2800" b="0" i="0" u="none" strike="noStrike" dirty="0">
                <a:effectLst/>
                <a:latin typeface="+mn-lt"/>
                <a:ea typeface="+mn-ea"/>
                <a:cs typeface="+mn-cs"/>
                <a:sym typeface="Arial"/>
              </a:rPr>
              <a:t> – </a:t>
            </a:r>
            <a:r>
              <a:rPr lang="en-GB" sz="2800" b="0" i="0" u="none" strike="noStrike" dirty="0" err="1">
                <a:effectLst/>
                <a:latin typeface="+mn-lt"/>
                <a:ea typeface="+mn-ea"/>
                <a:cs typeface="+mn-cs"/>
                <a:sym typeface="Arial"/>
              </a:rPr>
              <a:t>pomocou</a:t>
            </a:r>
            <a:r>
              <a:rPr lang="en-GB" sz="2800" b="0" i="0" u="none" strike="noStrike" dirty="0">
                <a:effectLst/>
                <a:latin typeface="+mn-lt"/>
                <a:ea typeface="+mn-ea"/>
                <a:cs typeface="+mn-cs"/>
                <a:sym typeface="Arial"/>
              </a:rPr>
              <a:t> </a:t>
            </a:r>
            <a:r>
              <a:rPr lang="en-GB" sz="2800" b="1" i="0" u="none" strike="noStrike" dirty="0" err="1">
                <a:effectLst/>
                <a:latin typeface="+mn-lt"/>
                <a:ea typeface="+mn-ea"/>
                <a:cs typeface="+mn-cs"/>
                <a:sym typeface="Arial"/>
              </a:rPr>
              <a:t>transesterifikácie</a:t>
            </a:r>
            <a:r>
              <a:rPr lang="en-GB" sz="2800" b="1" i="0" u="none" strike="noStrike" dirty="0">
                <a:effectLst/>
                <a:latin typeface="+mn-lt"/>
                <a:ea typeface="+mn-ea"/>
                <a:cs typeface="+mn-cs"/>
                <a:sym typeface="Arial"/>
              </a:rPr>
              <a:t>.</a:t>
            </a:r>
            <a:r>
              <a:rPr lang="ru-RU" sz="2800" b="1" i="0" u="none" strike="noStrike" dirty="0">
                <a:effectLst/>
                <a:latin typeface="+mn-lt"/>
                <a:ea typeface="+mn-ea"/>
                <a:cs typeface="+mn-cs"/>
                <a:sym typeface="Arial"/>
              </a:rPr>
              <a:t>  </a:t>
            </a:r>
            <a:endParaRPr lang="ru-RU" b="1" dirty="0">
              <a:effectLst/>
            </a:endParaRPr>
          </a:p>
          <a:p>
            <a:pPr rtl="0"/>
            <a:br>
              <a:rPr lang="ru-RU" dirty="0"/>
            </a:br>
            <a:r>
              <a:rPr lang="en-GB" sz="2800" b="1" i="0" u="none" strike="noStrike" dirty="0" err="1">
                <a:effectLst/>
                <a:latin typeface="+mn-lt"/>
                <a:ea typeface="+mn-ea"/>
                <a:cs typeface="+mn-cs"/>
                <a:sym typeface="Arial"/>
              </a:rPr>
              <a:t>Ako</a:t>
            </a:r>
            <a:r>
              <a:rPr lang="en-GB" sz="2800" b="1" i="0" u="none" strike="noStrike" dirty="0">
                <a:effectLst/>
                <a:latin typeface="+mn-lt"/>
                <a:ea typeface="+mn-ea"/>
                <a:cs typeface="+mn-cs"/>
                <a:sym typeface="Arial"/>
              </a:rPr>
              <a:t> </a:t>
            </a:r>
            <a:r>
              <a:rPr lang="en-GB" sz="2800" b="1" i="0" u="none" strike="noStrike" dirty="0" err="1">
                <a:effectLst/>
                <a:latin typeface="+mn-lt"/>
                <a:ea typeface="+mn-ea"/>
                <a:cs typeface="+mn-cs"/>
                <a:sym typeface="Arial"/>
              </a:rPr>
              <a:t>sa</a:t>
            </a:r>
            <a:r>
              <a:rPr lang="en-GB" sz="2800" b="1" i="0" u="none" strike="noStrike" dirty="0">
                <a:effectLst/>
                <a:latin typeface="+mn-lt"/>
                <a:ea typeface="+mn-ea"/>
                <a:cs typeface="+mn-cs"/>
                <a:sym typeface="Arial"/>
              </a:rPr>
              <a:t> to </a:t>
            </a:r>
            <a:r>
              <a:rPr lang="en-GB" sz="2800" b="1" i="0" u="none" strike="noStrike" dirty="0" err="1">
                <a:effectLst/>
                <a:latin typeface="+mn-lt"/>
                <a:ea typeface="+mn-ea"/>
                <a:cs typeface="+mn-cs"/>
                <a:sym typeface="Arial"/>
              </a:rPr>
              <a:t>deje</a:t>
            </a:r>
            <a:r>
              <a:rPr lang="en-GB" sz="2800" b="1" i="0" u="none" strike="noStrike" dirty="0">
                <a:effectLst/>
                <a:latin typeface="+mn-lt"/>
                <a:ea typeface="+mn-ea"/>
                <a:cs typeface="+mn-cs"/>
                <a:sym typeface="Arial"/>
              </a:rPr>
              <a:t>? </a:t>
            </a:r>
          </a:p>
          <a:p>
            <a:pPr rtl="0"/>
            <a:r>
              <a:rPr lang="en-GB" sz="2800" b="0" i="0" u="none" strike="noStrike" dirty="0">
                <a:effectLst/>
                <a:latin typeface="+mn-lt"/>
                <a:ea typeface="+mn-ea"/>
                <a:cs typeface="+mn-cs"/>
                <a:sym typeface="Arial"/>
              </a:rPr>
              <a:t>Za </a:t>
            </a:r>
            <a:r>
              <a:rPr lang="en-GB" sz="2800" b="0" i="0" u="none" strike="noStrike" dirty="0" err="1">
                <a:effectLst/>
                <a:latin typeface="+mn-lt"/>
                <a:ea typeface="+mn-ea"/>
                <a:cs typeface="+mn-cs"/>
                <a:sym typeface="Arial"/>
              </a:rPr>
              <a:t>určitých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podmienok</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sa</a:t>
            </a:r>
            <a:r>
              <a:rPr lang="en-GB" sz="2800" b="0" i="0" u="none" strike="noStrike" dirty="0">
                <a:effectLst/>
                <a:latin typeface="+mn-lt"/>
                <a:ea typeface="+mn-ea"/>
                <a:cs typeface="+mn-cs"/>
                <a:sym typeface="Arial"/>
              </a:rPr>
              <a:t> do </a:t>
            </a:r>
            <a:r>
              <a:rPr lang="en-GB" sz="2800" b="0" i="0" u="none" strike="noStrike" dirty="0" err="1">
                <a:effectLst/>
                <a:latin typeface="+mn-lt"/>
                <a:ea typeface="+mn-ea"/>
                <a:cs typeface="+mn-cs"/>
                <a:sym typeface="Arial"/>
              </a:rPr>
              <a:t>prírodného</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rybieho</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tuku</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pridáva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jednosýtny</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alkohol</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etanol</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ktorý</a:t>
            </a:r>
            <a:r>
              <a:rPr lang="en-GB" sz="2800" b="0" i="0" u="none" strike="noStrike" dirty="0">
                <a:effectLst/>
                <a:latin typeface="+mn-lt"/>
                <a:ea typeface="+mn-ea"/>
                <a:cs typeface="+mn-cs"/>
                <a:sym typeface="Arial"/>
              </a:rPr>
              <a:t> je </a:t>
            </a:r>
            <a:r>
              <a:rPr lang="en-GB" sz="2800" b="0" i="0" u="none" strike="noStrike" dirty="0" err="1">
                <a:effectLst/>
                <a:latin typeface="+mn-lt"/>
                <a:ea typeface="+mn-ea"/>
                <a:cs typeface="+mn-cs"/>
                <a:sym typeface="Arial"/>
              </a:rPr>
              <a:t>schopný</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prijať</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len</a:t>
            </a:r>
            <a:r>
              <a:rPr lang="en-GB" sz="2800" b="0" i="0" u="none" strike="noStrike" dirty="0">
                <a:effectLst/>
                <a:latin typeface="+mn-lt"/>
                <a:ea typeface="+mn-ea"/>
                <a:cs typeface="+mn-cs"/>
                <a:sym typeface="Arial"/>
              </a:rPr>
              <a:t> 1 </a:t>
            </a:r>
            <a:r>
              <a:rPr lang="en-GB" sz="2800" b="0" i="0" u="none" strike="noStrike" dirty="0" err="1">
                <a:effectLst/>
                <a:latin typeface="+mn-lt"/>
                <a:ea typeface="+mn-ea"/>
                <a:cs typeface="+mn-cs"/>
                <a:sym typeface="Arial"/>
              </a:rPr>
              <a:t>molekulu</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mastnej</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kyseliny</a:t>
            </a:r>
            <a:r>
              <a:rPr lang="en-GB" sz="2800" b="0" i="0" u="none" strike="noStrike" dirty="0">
                <a:effectLst/>
                <a:latin typeface="+mn-lt"/>
                <a:ea typeface="+mn-ea"/>
                <a:cs typeface="+mn-cs"/>
                <a:sym typeface="Arial"/>
              </a:rPr>
              <a:t> a v </a:t>
            </a:r>
            <a:r>
              <a:rPr lang="en-GB" sz="2800" b="0" i="0" u="none" strike="noStrike" dirty="0" err="1">
                <a:effectLst/>
                <a:latin typeface="+mn-lt"/>
                <a:ea typeface="+mn-ea"/>
                <a:cs typeface="+mn-cs"/>
                <a:sym typeface="Arial"/>
              </a:rPr>
              <a:t>dôsledku</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výmennej</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reakcie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mastných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kyselín</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medzi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glycerolom</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etanolom</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vznikajú</a:t>
            </a:r>
            <a:r>
              <a:rPr lang="en-GB" sz="2800" b="0" i="0" u="none" strike="noStrike" dirty="0">
                <a:effectLst/>
                <a:latin typeface="+mn-lt"/>
                <a:ea typeface="+mn-ea"/>
                <a:cs typeface="+mn-cs"/>
                <a:sym typeface="Arial"/>
              </a:rPr>
              <a:t> 3 </a:t>
            </a:r>
            <a:r>
              <a:rPr lang="en-GB" sz="2800" b="0" i="0" u="none" strike="noStrike" dirty="0" err="1">
                <a:effectLst/>
                <a:latin typeface="+mn-lt"/>
                <a:ea typeface="+mn-ea"/>
                <a:cs typeface="+mn-cs"/>
                <a:sym typeface="Arial"/>
              </a:rPr>
              <a:t>typy</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zlúčenín</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etanolu</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len</a:t>
            </a:r>
            <a:r>
              <a:rPr lang="en-GB" sz="2800" b="0" i="0" u="none" strike="noStrike" dirty="0">
                <a:effectLst/>
                <a:latin typeface="+mn-lt"/>
                <a:ea typeface="+mn-ea"/>
                <a:cs typeface="+mn-cs"/>
                <a:sym typeface="Arial"/>
              </a:rPr>
              <a:t> s PUFA, </a:t>
            </a:r>
            <a:r>
              <a:rPr lang="en-GB" sz="2800" b="0" i="0" u="none" strike="noStrike" dirty="0" err="1">
                <a:effectLst/>
                <a:latin typeface="+mn-lt"/>
                <a:ea typeface="+mn-ea"/>
                <a:cs typeface="+mn-cs"/>
                <a:sym typeface="Arial"/>
              </a:rPr>
              <a:t>iba</a:t>
            </a:r>
            <a:r>
              <a:rPr lang="en-GB" sz="2800" b="0" i="0" u="none" strike="noStrike" dirty="0">
                <a:effectLst/>
                <a:latin typeface="+mn-lt"/>
                <a:ea typeface="+mn-ea"/>
                <a:cs typeface="+mn-cs"/>
                <a:sym typeface="Arial"/>
              </a:rPr>
              <a:t> s </a:t>
            </a:r>
            <a:r>
              <a:rPr lang="en-GB" sz="2800" b="0" i="0" u="none" strike="noStrike" dirty="0" err="1">
                <a:effectLst/>
                <a:latin typeface="+mn-lt"/>
                <a:ea typeface="+mn-ea"/>
                <a:cs typeface="+mn-cs"/>
                <a:sym typeface="Arial"/>
              </a:rPr>
              <a:t>mononenasýtenými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mastnými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kyselinami</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iba</a:t>
            </a:r>
            <a:r>
              <a:rPr lang="en-GB" sz="2800" b="0" i="0" u="none" strike="noStrike" dirty="0">
                <a:effectLst/>
                <a:latin typeface="+mn-lt"/>
                <a:ea typeface="+mn-ea"/>
                <a:cs typeface="+mn-cs"/>
                <a:sym typeface="Arial"/>
              </a:rPr>
              <a:t> s </a:t>
            </a:r>
            <a:r>
              <a:rPr lang="en-GB" sz="2800" b="0" i="0" u="none" strike="noStrike" dirty="0" err="1">
                <a:effectLst/>
                <a:latin typeface="+mn-lt"/>
                <a:ea typeface="+mn-ea"/>
                <a:cs typeface="+mn-cs"/>
                <a:sym typeface="Arial"/>
              </a:rPr>
              <a:t>nasýtenými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mastnými</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kyselinami</a:t>
            </a:r>
            <a:r>
              <a:rPr lang="en-GB" sz="2800" b="0" i="0" u="none" strike="noStrike" dirty="0">
                <a:effectLst/>
                <a:latin typeface="+mn-lt"/>
                <a:ea typeface="+mn-ea"/>
                <a:cs typeface="+mn-cs"/>
                <a:sym typeface="Arial"/>
              </a:rPr>
              <a:t>.</a:t>
            </a:r>
          </a:p>
          <a:p>
            <a:pPr rtl="0"/>
            <a:r>
              <a:rPr lang="en-GB" sz="2800" b="0" i="0" u="none" strike="noStrike" dirty="0" err="1">
                <a:effectLst/>
                <a:latin typeface="+mn-lt"/>
                <a:ea typeface="+mn-ea"/>
                <a:cs typeface="+mn-cs"/>
                <a:sym typeface="Arial"/>
              </a:rPr>
              <a:t>Ďalšou</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úlohou</a:t>
            </a:r>
            <a:r>
              <a:rPr lang="en-GB" sz="2800" b="0" i="0" u="none" strike="noStrike" dirty="0">
                <a:effectLst/>
                <a:latin typeface="+mn-lt"/>
                <a:ea typeface="+mn-ea"/>
                <a:cs typeface="+mn-cs"/>
                <a:sym typeface="Arial"/>
              </a:rPr>
              <a:t> je </a:t>
            </a:r>
            <a:r>
              <a:rPr lang="en-GB" sz="2800" b="0" i="0" u="none" strike="noStrike" dirty="0" err="1">
                <a:effectLst/>
                <a:latin typeface="+mn-lt"/>
                <a:ea typeface="+mn-ea"/>
                <a:cs typeface="+mn-cs"/>
                <a:sym typeface="Arial"/>
              </a:rPr>
              <a:t>oddeliť</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etanolové</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zlúčeniny</a:t>
            </a:r>
            <a:r>
              <a:rPr lang="en-GB" sz="2800" b="0" i="0" u="none" strike="noStrike" dirty="0">
                <a:effectLst/>
                <a:latin typeface="+mn-lt"/>
                <a:ea typeface="+mn-ea"/>
                <a:cs typeface="+mn-cs"/>
                <a:sym typeface="Arial"/>
              </a:rPr>
              <a:t> s PUFA od </a:t>
            </a:r>
            <a:r>
              <a:rPr lang="en-GB" sz="2800" b="0" i="0" u="none" strike="noStrike" dirty="0" err="1">
                <a:effectLst/>
                <a:latin typeface="+mn-lt"/>
                <a:ea typeface="+mn-ea"/>
                <a:cs typeface="+mn-cs"/>
                <a:sym typeface="Arial"/>
              </a:rPr>
              <a:t>všetkých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ostatných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Etanol</a:t>
            </a:r>
            <a:r>
              <a:rPr lang="en-GB" sz="2800" b="0" i="0" u="none" strike="noStrike" dirty="0">
                <a:effectLst/>
                <a:latin typeface="+mn-lt"/>
                <a:ea typeface="+mn-ea"/>
                <a:cs typeface="+mn-cs"/>
                <a:sym typeface="Arial"/>
              </a:rPr>
              <a:t>-PUFA </a:t>
            </a:r>
            <a:r>
              <a:rPr lang="en-GB" sz="2800" b="0" i="0" u="none" strike="noStrike" dirty="0" err="1">
                <a:effectLst/>
                <a:latin typeface="+mn-lt"/>
                <a:ea typeface="+mn-ea"/>
                <a:cs typeface="+mn-cs"/>
                <a:sym typeface="Arial"/>
              </a:rPr>
              <a:t>zlúčeniny</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sú</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najľahšie</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najtekutejšie</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najmobilnejšie</a:t>
            </a:r>
            <a:r>
              <a:rPr lang="en-GB" sz="2800" b="0" i="0" u="none" strike="noStrike" dirty="0">
                <a:effectLst/>
                <a:latin typeface="+mn-lt"/>
                <a:ea typeface="+mn-ea"/>
                <a:cs typeface="+mn-cs"/>
                <a:sym typeface="Arial"/>
              </a:rPr>
              <a:t> zo </a:t>
            </a:r>
            <a:r>
              <a:rPr lang="en-GB" sz="2800" b="0" i="0" u="none" strike="noStrike" dirty="0" err="1">
                <a:effectLst/>
                <a:latin typeface="+mn-lt"/>
                <a:ea typeface="+mn-ea"/>
                <a:cs typeface="+mn-cs"/>
                <a:sym typeface="Arial"/>
              </a:rPr>
              <a:t>všetkých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vytvorených</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zlúčenín</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takže</a:t>
            </a:r>
            <a:r>
              <a:rPr lang="en-GB" sz="2800" b="0" i="0" u="none" strike="noStrike" dirty="0">
                <a:effectLst/>
                <a:latin typeface="+mn-lt"/>
                <a:ea typeface="+mn-ea"/>
                <a:cs typeface="+mn-cs"/>
                <a:sym typeface="Arial"/>
              </a:rPr>
              <a:t> ich </a:t>
            </a:r>
            <a:r>
              <a:rPr lang="en-GB" sz="2800" b="0" i="0" u="none" strike="noStrike" dirty="0" err="1">
                <a:effectLst/>
                <a:latin typeface="+mn-lt"/>
                <a:ea typeface="+mn-ea"/>
                <a:cs typeface="+mn-cs"/>
                <a:sym typeface="Arial"/>
              </a:rPr>
              <a:t>možno</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oddeliť</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znížením</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teploty</a:t>
            </a:r>
            <a:r>
              <a:rPr lang="en-GB" sz="2800" b="0" i="0" u="none" strike="noStrike" dirty="0">
                <a:effectLst/>
                <a:latin typeface="+mn-lt"/>
                <a:ea typeface="+mn-ea"/>
                <a:cs typeface="+mn-cs"/>
                <a:sym typeface="Arial"/>
              </a:rPr>
              <a:t> a </a:t>
            </a:r>
            <a:r>
              <a:rPr lang="en-GB" sz="2800" b="0" i="0" u="none" strike="noStrike" dirty="0" err="1">
                <a:effectLst/>
                <a:latin typeface="+mn-lt"/>
                <a:ea typeface="+mn-ea"/>
                <a:cs typeface="+mn-cs"/>
                <a:sym typeface="Arial"/>
              </a:rPr>
              <a:t>odstredením</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Tak</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sa</a:t>
            </a:r>
            <a:r>
              <a:rPr lang="en-GB" sz="2800" b="0" i="0" u="none" strike="noStrike" dirty="0">
                <a:effectLst/>
                <a:latin typeface="+mn-lt"/>
                <a:ea typeface="+mn-ea"/>
                <a:cs typeface="+mn-cs"/>
                <a:sym typeface="Arial"/>
              </a:rPr>
              <a:t> </a:t>
            </a:r>
            <a:r>
              <a:rPr lang="en-GB" sz="2800" b="0" i="0" u="none" strike="noStrike" dirty="0" err="1">
                <a:effectLst/>
                <a:latin typeface="+mn-lt"/>
                <a:ea typeface="+mn-ea"/>
                <a:cs typeface="+mn-cs"/>
                <a:sym typeface="Arial"/>
              </a:rPr>
              <a:t>objavila</a:t>
            </a:r>
            <a:r>
              <a:rPr lang="en-GB" sz="2800" b="1" i="0" u="none" strike="noStrike" dirty="0">
                <a:effectLst/>
                <a:latin typeface="+mn-lt"/>
                <a:ea typeface="+mn-ea"/>
                <a:cs typeface="+mn-cs"/>
                <a:sym typeface="Arial"/>
              </a:rPr>
              <a:t> </a:t>
            </a:r>
            <a:r>
              <a:rPr lang="en-GB" sz="2800" b="1" i="0" u="none" strike="noStrike" dirty="0" err="1">
                <a:effectLst/>
                <a:latin typeface="+mn-lt"/>
                <a:ea typeface="+mn-ea"/>
                <a:cs typeface="+mn-cs"/>
                <a:sym typeface="Arial"/>
              </a:rPr>
              <a:t>etylesterová</a:t>
            </a:r>
            <a:r>
              <a:rPr lang="en-GB" sz="2800" b="1" i="0" u="none" strike="noStrike" dirty="0">
                <a:effectLst/>
                <a:latin typeface="+mn-lt"/>
                <a:ea typeface="+mn-ea"/>
                <a:cs typeface="+mn-cs"/>
                <a:sym typeface="Arial"/>
              </a:rPr>
              <a:t> forma Omega-3 PUFA.</a:t>
            </a:r>
          </a:p>
          <a:p>
            <a:pPr rtl="0"/>
            <a:endParaRPr lang="sk-SK" dirty="0"/>
          </a:p>
          <a:p>
            <a:pPr rtl="0"/>
            <a:r>
              <a:rPr lang="en-GB" dirty="0" err="1"/>
              <a:t>Potom</a:t>
            </a:r>
            <a:r>
              <a:rPr lang="en-GB" dirty="0"/>
              <a:t> </a:t>
            </a:r>
            <a:r>
              <a:rPr lang="en-GB" dirty="0" err="1"/>
              <a:t>vedci</a:t>
            </a:r>
            <a:r>
              <a:rPr lang="en-GB" dirty="0"/>
              <a:t> </a:t>
            </a:r>
            <a:r>
              <a:rPr lang="en-GB" dirty="0" err="1"/>
              <a:t>uvažovali</a:t>
            </a:r>
            <a:r>
              <a:rPr lang="en-GB" dirty="0"/>
              <a:t> o </a:t>
            </a:r>
            <a:r>
              <a:rPr lang="en-GB" dirty="0" err="1"/>
              <a:t>ďalšom</a:t>
            </a:r>
            <a:r>
              <a:rPr lang="en-GB" dirty="0"/>
              <a:t> </a:t>
            </a:r>
            <a:r>
              <a:rPr lang="en-GB" dirty="0" err="1"/>
              <a:t>zvyšovaní</a:t>
            </a:r>
            <a:r>
              <a:rPr lang="en-GB" dirty="0"/>
              <a:t> </a:t>
            </a:r>
            <a:r>
              <a:rPr lang="en-GB" dirty="0" err="1"/>
              <a:t>koncentrácie</a:t>
            </a:r>
            <a:r>
              <a:rPr lang="en-GB" dirty="0"/>
              <a:t> EPA a DHA a </a:t>
            </a:r>
            <a:r>
              <a:rPr lang="en-GB" dirty="0" err="1"/>
              <a:t>prišiel</a:t>
            </a:r>
            <a:r>
              <a:rPr lang="en-GB" dirty="0"/>
              <a:t> </a:t>
            </a:r>
            <a:r>
              <a:rPr lang="en-GB" dirty="0" err="1"/>
              <a:t>nápad</a:t>
            </a:r>
            <a:r>
              <a:rPr lang="en-GB" dirty="0"/>
              <a:t> </a:t>
            </a:r>
            <a:r>
              <a:rPr lang="en-GB" b="1" dirty="0" err="1"/>
              <a:t>reesterifikovať</a:t>
            </a:r>
            <a:r>
              <a:rPr lang="en-GB" b="1" dirty="0"/>
              <a:t> </a:t>
            </a:r>
            <a:r>
              <a:rPr lang="en-GB" b="1" dirty="0" err="1"/>
              <a:t>etylesterovú</a:t>
            </a:r>
            <a:r>
              <a:rPr lang="en-GB" b="1" dirty="0"/>
              <a:t> </a:t>
            </a:r>
            <a:r>
              <a:rPr lang="en-GB" b="1" dirty="0" err="1"/>
              <a:t>formu</a:t>
            </a:r>
            <a:r>
              <a:rPr lang="en-GB" b="1" dirty="0"/>
              <a:t> DHA a EPA </a:t>
            </a:r>
            <a:r>
              <a:rPr lang="en-GB" b="1" dirty="0" err="1"/>
              <a:t>späť</a:t>
            </a:r>
            <a:r>
              <a:rPr lang="en-GB" dirty="0"/>
              <a:t>.</a:t>
            </a:r>
          </a:p>
          <a:p>
            <a:pPr rtl="0"/>
            <a:r>
              <a:rPr lang="en-GB" dirty="0" err="1"/>
              <a:t>Proces</a:t>
            </a:r>
            <a:r>
              <a:rPr lang="en-GB" dirty="0"/>
              <a:t> </a:t>
            </a:r>
            <a:r>
              <a:rPr lang="en-GB" dirty="0" err="1"/>
              <a:t>sa</a:t>
            </a:r>
            <a:r>
              <a:rPr lang="en-GB" dirty="0"/>
              <a:t> </a:t>
            </a:r>
            <a:r>
              <a:rPr lang="en-GB" dirty="0" err="1"/>
              <a:t>nazýval</a:t>
            </a:r>
            <a:r>
              <a:rPr lang="en-GB" dirty="0"/>
              <a:t> „</a:t>
            </a:r>
            <a:r>
              <a:rPr lang="en-GB" b="1" dirty="0" err="1"/>
              <a:t>reesterifikácia</a:t>
            </a:r>
            <a:r>
              <a:rPr lang="en-GB" dirty="0"/>
              <a:t>“, </a:t>
            </a:r>
            <a:r>
              <a:rPr lang="en-GB" dirty="0" err="1"/>
              <a:t>pretože</a:t>
            </a:r>
            <a:r>
              <a:rPr lang="en-GB" dirty="0"/>
              <a:t> </a:t>
            </a:r>
            <a:r>
              <a:rPr lang="en-GB" dirty="0" err="1"/>
              <a:t>táto</a:t>
            </a:r>
            <a:r>
              <a:rPr lang="en-GB" dirty="0"/>
              <a:t> </a:t>
            </a:r>
            <a:r>
              <a:rPr lang="en-GB" dirty="0" err="1"/>
              <a:t>opakovaná</a:t>
            </a:r>
            <a:r>
              <a:rPr lang="en-GB" dirty="0"/>
              <a:t> </a:t>
            </a:r>
            <a:r>
              <a:rPr lang="en-GB" dirty="0" err="1"/>
              <a:t>reakcia</a:t>
            </a:r>
            <a:r>
              <a:rPr lang="en-GB" dirty="0"/>
              <a:t> </a:t>
            </a:r>
            <a:r>
              <a:rPr lang="en-GB" dirty="0" err="1"/>
              <a:t>prebieha</a:t>
            </a:r>
            <a:r>
              <a:rPr lang="en-GB" dirty="0"/>
              <a:t> </a:t>
            </a:r>
            <a:r>
              <a:rPr lang="en-GB" dirty="0" err="1"/>
              <a:t>podobne</a:t>
            </a:r>
            <a:r>
              <a:rPr lang="en-GB" dirty="0"/>
              <a:t>, ale to, </a:t>
            </a:r>
            <a:r>
              <a:rPr lang="en-GB" dirty="0" err="1"/>
              <a:t>čo</a:t>
            </a:r>
            <a:r>
              <a:rPr lang="en-GB" dirty="0"/>
              <a:t> </a:t>
            </a:r>
            <a:r>
              <a:rPr lang="en-GB" dirty="0" err="1"/>
              <a:t>skôr</a:t>
            </a:r>
            <a:r>
              <a:rPr lang="en-GB" dirty="0"/>
              <a:t> </a:t>
            </a:r>
            <a:r>
              <a:rPr lang="en-GB" dirty="0" err="1"/>
              <a:t>stuhne</a:t>
            </a:r>
            <a:r>
              <a:rPr lang="en-GB" dirty="0"/>
              <a:t>, </a:t>
            </a:r>
            <a:r>
              <a:rPr lang="en-GB" dirty="0" err="1"/>
              <a:t>sa</a:t>
            </a:r>
            <a:r>
              <a:rPr lang="en-GB" dirty="0"/>
              <a:t> </a:t>
            </a:r>
            <a:r>
              <a:rPr lang="en-GB" dirty="0" err="1"/>
              <a:t>odoberie</a:t>
            </a:r>
            <a:r>
              <a:rPr lang="en-GB" dirty="0"/>
              <a:t> a </a:t>
            </a:r>
            <a:r>
              <a:rPr lang="en-GB" dirty="0" err="1"/>
              <a:t>všetko</a:t>
            </a:r>
            <a:r>
              <a:rPr lang="en-GB" dirty="0"/>
              <a:t>, </a:t>
            </a:r>
            <a:r>
              <a:rPr lang="en-GB" dirty="0" err="1"/>
              <a:t>čo</a:t>
            </a:r>
            <a:r>
              <a:rPr lang="en-GB" dirty="0"/>
              <a:t> je </a:t>
            </a:r>
            <a:r>
              <a:rPr lang="en-GB" dirty="0" err="1"/>
              <a:t>tekuté</a:t>
            </a:r>
            <a:r>
              <a:rPr lang="en-GB" dirty="0"/>
              <a:t> (</a:t>
            </a:r>
            <a:r>
              <a:rPr lang="en-GB" dirty="0" err="1"/>
              <a:t>etylesterové</a:t>
            </a:r>
            <a:r>
              <a:rPr lang="en-GB" dirty="0"/>
              <a:t> </a:t>
            </a:r>
            <a:r>
              <a:rPr lang="en-GB" dirty="0" err="1"/>
              <a:t>zlúčeniny</a:t>
            </a:r>
            <a:r>
              <a:rPr lang="en-GB" dirty="0"/>
              <a:t> s PUFA), </a:t>
            </a:r>
            <a:r>
              <a:rPr lang="en-GB" dirty="0" err="1"/>
              <a:t>sa</a:t>
            </a:r>
            <a:r>
              <a:rPr lang="en-GB" dirty="0"/>
              <a:t> </a:t>
            </a:r>
            <a:r>
              <a:rPr lang="en-GB" dirty="0" err="1"/>
              <a:t>odstráni</a:t>
            </a:r>
            <a:r>
              <a:rPr lang="en-GB" dirty="0"/>
              <a:t>. V </a:t>
            </a:r>
            <a:r>
              <a:rPr lang="en-GB" dirty="0" err="1"/>
              <a:t>dôsledku</a:t>
            </a:r>
            <a:r>
              <a:rPr lang="en-GB" dirty="0"/>
              <a:t> toho </a:t>
            </a:r>
            <a:r>
              <a:rPr lang="en-GB" dirty="0" err="1"/>
              <a:t>sa</a:t>
            </a:r>
            <a:r>
              <a:rPr lang="en-GB" dirty="0"/>
              <a:t> </a:t>
            </a:r>
            <a:r>
              <a:rPr lang="en-GB" dirty="0" err="1"/>
              <a:t>koncentrácia</a:t>
            </a:r>
            <a:r>
              <a:rPr lang="en-GB" dirty="0"/>
              <a:t> omega-3 </a:t>
            </a:r>
            <a:r>
              <a:rPr lang="en-GB" dirty="0" err="1"/>
              <a:t>kyselín</a:t>
            </a:r>
            <a:r>
              <a:rPr lang="en-GB" dirty="0"/>
              <a:t> </a:t>
            </a:r>
            <a:r>
              <a:rPr lang="en-GB" dirty="0" err="1"/>
              <a:t>ešte</a:t>
            </a:r>
            <a:r>
              <a:rPr lang="en-GB" dirty="0"/>
              <a:t> </a:t>
            </a:r>
            <a:r>
              <a:rPr lang="en-GB" dirty="0" err="1"/>
              <a:t>zvyšuje</a:t>
            </a:r>
            <a:r>
              <a:rPr lang="en-GB" dirty="0"/>
              <a:t> a </a:t>
            </a:r>
            <a:r>
              <a:rPr lang="en-GB" dirty="0" err="1"/>
              <a:t>získavajú</a:t>
            </a:r>
            <a:r>
              <a:rPr lang="en-GB" dirty="0"/>
              <a:t> </a:t>
            </a:r>
            <a:r>
              <a:rPr lang="en-GB" dirty="0" err="1"/>
              <a:t>redukovanú</a:t>
            </a:r>
            <a:r>
              <a:rPr lang="en-GB" dirty="0"/>
              <a:t> </a:t>
            </a:r>
            <a:r>
              <a:rPr lang="en-GB" dirty="0" err="1"/>
              <a:t>formu</a:t>
            </a:r>
            <a:r>
              <a:rPr lang="en-GB" dirty="0"/>
              <a:t> </a:t>
            </a:r>
            <a:r>
              <a:rPr lang="en-GB" dirty="0" err="1"/>
              <a:t>triglyceridov</a:t>
            </a:r>
            <a:r>
              <a:rPr lang="en-GB" dirty="0"/>
              <a:t> </a:t>
            </a:r>
            <a:r>
              <a:rPr lang="en-GB" dirty="0" err="1"/>
              <a:t>podobnú</a:t>
            </a:r>
            <a:r>
              <a:rPr lang="en-GB" dirty="0"/>
              <a:t> </a:t>
            </a:r>
            <a:r>
              <a:rPr lang="en-GB" dirty="0" err="1"/>
              <a:t>tej</a:t>
            </a:r>
            <a:r>
              <a:rPr lang="en-GB" dirty="0"/>
              <a:t> </a:t>
            </a:r>
            <a:r>
              <a:rPr lang="en-GB" dirty="0" err="1"/>
              <a:t>prirodzenej</a:t>
            </a:r>
            <a:r>
              <a:rPr lang="en-GB" dirty="0"/>
              <a:t>.</a:t>
            </a:r>
            <a:endParaRPr lang="ru-RU"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 name="Shape 281"/>
          <p:cNvSpPr>
            <a:spLocks noGrp="1" noRot="1" noChangeAspect="1"/>
          </p:cNvSpPr>
          <p:nvPr>
            <p:ph type="sldImg"/>
          </p:nvPr>
        </p:nvSpPr>
        <p:spPr>
          <a:xfrm>
            <a:off x="381000" y="685800"/>
            <a:ext cx="6096000" cy="3429000"/>
          </a:xfrm>
          <a:prstGeom prst="rect">
            <a:avLst/>
          </a:prstGeom>
        </p:spPr>
        <p:txBody>
          <a:bodyPr/>
          <a:lstStyle/>
          <a:p>
            <a:endParaRPr/>
          </a:p>
        </p:txBody>
      </p:sp>
      <p:sp>
        <p:nvSpPr>
          <p:cNvPr id="282" name="Shape 282"/>
          <p:cNvSpPr>
            <a:spLocks noGrp="1"/>
          </p:cNvSpPr>
          <p:nvPr>
            <p:ph type="body" sz="quarter" idx="1"/>
          </p:nvPr>
        </p:nvSpPr>
        <p:spPr>
          <a:prstGeom prst="rect">
            <a:avLst/>
          </a:prstGeom>
        </p:spPr>
        <p:txBody>
          <a:bodyPr/>
          <a:lstStyle/>
          <a:p>
            <a:r>
              <a:rPr lang="en-SK" sz="1800" dirty="0">
                <a:effectLst/>
                <a:latin typeface="Calibri" panose="020F0502020204030204" pitchFamily="34" charset="0"/>
                <a:ea typeface="Calibri" panose="020F0502020204030204" pitchFamily="34" charset="0"/>
                <a:cs typeface="Times New Roman" panose="02020603050405020304" pitchFamily="18" charset="0"/>
              </a:rPr>
              <a:t>Tuky sa v ľudskej strave vyskytujú najčastejšie vo forme esterov. Estery (alebo inými slovami "estery") - kombinácia mastných kyselín s alkoholmi (glycerol / glycerín, etanol / etylalkohol).</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V prírodných tukoch prevláda </a:t>
            </a:r>
            <a:r>
              <a:rPr lang="en-SK" sz="1800" b="1" dirty="0">
                <a:effectLst/>
                <a:latin typeface="Calibri" panose="020F0502020204030204" pitchFamily="34" charset="0"/>
                <a:ea typeface="Calibri" panose="020F0502020204030204" pitchFamily="34" charset="0"/>
                <a:cs typeface="Times New Roman" panose="02020603050405020304" pitchFamily="18" charset="0"/>
              </a:rPr>
              <a:t>triglyceridová forma</a:t>
            </a:r>
            <a:r>
              <a:rPr lang="en-SK" sz="1800" dirty="0">
                <a:effectLst/>
                <a:latin typeface="Calibri" panose="020F0502020204030204" pitchFamily="34" charset="0"/>
                <a:ea typeface="Calibri" panose="020F0502020204030204" pitchFamily="34" charset="0"/>
                <a:cs typeface="Times New Roman" panose="02020603050405020304" pitchFamily="18" charset="0"/>
              </a:rPr>
              <a:t>: na molekulu viacsýtneho alkoholu glycerol sú naviazané 3 mastné kyseliny. Môžu to byť akékoľvek mastné kyseliny – polynenasýtené, mononenasýtené a nasýtené.</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V prírodnom rybom oleji sa obsah polynenasýtených mastných kyselín pohybuje od 20 %. Preto na vytvorenie doplnkov stravy s vyššou koncentráciou PUFA je potrebné oddeliť požadované PUFA od ostatných mastných kyselín.</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Na tento účel sa používa proces </a:t>
            </a:r>
            <a:r>
              <a:rPr lang="en-SK" sz="1800" b="1" dirty="0">
                <a:effectLst/>
                <a:latin typeface="Calibri" panose="020F0502020204030204" pitchFamily="34" charset="0"/>
                <a:ea typeface="Calibri" panose="020F0502020204030204" pitchFamily="34" charset="0"/>
                <a:cs typeface="Times New Roman" panose="02020603050405020304" pitchFamily="18" charset="0"/>
              </a:rPr>
              <a:t>transesterifikácie</a:t>
            </a:r>
            <a:r>
              <a:rPr lang="en-SK" sz="1800" dirty="0">
                <a:effectLst/>
                <a:latin typeface="Calibri" panose="020F0502020204030204" pitchFamily="34" charset="0"/>
                <a:ea typeface="Calibri" panose="020F0502020204030204" pitchFamily="34" charset="0"/>
                <a:cs typeface="Times New Roman" panose="02020603050405020304" pitchFamily="18" charset="0"/>
              </a:rPr>
              <a:t>. Forma získaná v dôsledku tohto procesu sa nazýva etylester alebo etylester. Po itransesterifikácii sa </a:t>
            </a:r>
            <a:r>
              <a:rPr lang="en-SK" sz="1800" b="1" dirty="0">
                <a:effectLst/>
                <a:latin typeface="Calibri" panose="020F0502020204030204" pitchFamily="34" charset="0"/>
                <a:ea typeface="Calibri" panose="020F0502020204030204" pitchFamily="34" charset="0"/>
                <a:cs typeface="Times New Roman" panose="02020603050405020304" pitchFamily="18" charset="0"/>
              </a:rPr>
              <a:t>koncentrácia omega-3 PUFA v hotovom produkte zvýši 2-3 krát</a:t>
            </a:r>
            <a:r>
              <a:rPr lang="en-SK" sz="1800" dirty="0">
                <a:effectLst/>
                <a:latin typeface="Calibri" panose="020F0502020204030204" pitchFamily="34" charset="0"/>
                <a:ea typeface="Calibri" panose="020F0502020204030204" pitchFamily="34" charset="0"/>
                <a:cs typeface="Times New Roman" panose="02020603050405020304" pitchFamily="18" charset="0"/>
              </a:rPr>
              <a:t>.</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SK" sz="1800" dirty="0">
                <a:effectLst/>
                <a:latin typeface="Calibri" panose="020F0502020204030204" pitchFamily="34" charset="0"/>
                <a:ea typeface="Calibri" panose="020F0502020204030204" pitchFamily="34" charset="0"/>
                <a:cs typeface="Times New Roman" panose="02020603050405020304" pitchFamily="18" charset="0"/>
              </a:rPr>
              <a:t>Na vrátenie PUFA do ich obvyklej triglyceridovej formy sa používa proces reesterifikácie a výsledná forma sa nazýva redukovaný triglycerid / reesterifikácia. </a:t>
            </a:r>
            <a:r>
              <a:rPr lang="en-SK" sz="1800" b="1" dirty="0">
                <a:effectLst/>
                <a:latin typeface="Calibri" panose="020F0502020204030204" pitchFamily="34" charset="0"/>
                <a:ea typeface="Calibri" panose="020F0502020204030204" pitchFamily="34" charset="0"/>
                <a:cs typeface="Times New Roman" panose="02020603050405020304" pitchFamily="18" charset="0"/>
              </a:rPr>
              <a:t>Koncentrácia PUFA v hotovom produkte sa ešte zvyšuje.</a:t>
            </a:r>
            <a:endParaRPr lang="en-SK" sz="1800" dirty="0">
              <a:effectLst/>
              <a:latin typeface="Calibri" panose="020F0502020204030204" pitchFamily="34" charset="0"/>
              <a:ea typeface="Calibri" panose="020F0502020204030204" pitchFamily="34" charset="0"/>
              <a:cs typeface="Times New Roman" panose="02020603050405020304" pitchFamily="18" charset="0"/>
            </a:endParaRPr>
          </a:p>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a:spLocks noGrp="1" noRot="1" noChangeAspect="1"/>
          </p:cNvSpPr>
          <p:nvPr>
            <p:ph type="sldImg"/>
          </p:nvPr>
        </p:nvSpPr>
        <p:spPr>
          <a:xfrm>
            <a:off x="381000" y="685800"/>
            <a:ext cx="6096000" cy="3429000"/>
          </a:xfrm>
          <a:prstGeom prst="rect">
            <a:avLst/>
          </a:prstGeom>
        </p:spPr>
        <p:txBody>
          <a:bodyPr/>
          <a:lstStyle/>
          <a:p>
            <a:endParaRPr/>
          </a:p>
        </p:txBody>
      </p:sp>
      <p:sp>
        <p:nvSpPr>
          <p:cNvPr id="295" name="Shape 295"/>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a:spLocks noGrp="1" noRot="1" noChangeAspect="1"/>
          </p:cNvSpPr>
          <p:nvPr>
            <p:ph type="sldImg"/>
          </p:nvPr>
        </p:nvSpPr>
        <p:spPr>
          <a:xfrm>
            <a:off x="381000" y="685800"/>
            <a:ext cx="6096000" cy="3429000"/>
          </a:xfrm>
          <a:prstGeom prst="rect">
            <a:avLst/>
          </a:prstGeom>
        </p:spPr>
        <p:txBody>
          <a:bodyPr/>
          <a:lstStyle/>
          <a:p>
            <a:endParaRPr/>
          </a:p>
        </p:txBody>
      </p:sp>
      <p:sp>
        <p:nvSpPr>
          <p:cNvPr id="302" name="Shape 302"/>
          <p:cNvSpPr>
            <a:spLocks noGrp="1"/>
          </p:cNvSpPr>
          <p:nvPr>
            <p:ph type="body" sz="quarter" idx="1"/>
          </p:nvPr>
        </p:nvSpPr>
        <p:spPr>
          <a:prstGeom prst="rect">
            <a:avLst/>
          </a:prstGeom>
        </p:spPr>
        <p:txBody>
          <a:bodyPr/>
          <a:lstStyle/>
          <a:p>
            <a:pPr>
              <a:defRPr sz="2700">
                <a:latin typeface="Times New Roman"/>
                <a:ea typeface="Times New Roman"/>
                <a:cs typeface="Times New Roman"/>
                <a:sym typeface="Times New Roman"/>
              </a:defRP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311708" y="744573"/>
            <a:ext cx="8520601" cy="2052604"/>
          </a:xfrm>
          <a:prstGeom prst="rect">
            <a:avLst/>
          </a:prstGeom>
        </p:spPr>
        <p:txBody>
          <a:bodyPr anchor="b"/>
          <a:lstStyle>
            <a:lvl1pPr algn="ctr">
              <a:defRPr sz="5200"/>
            </a:lvl1pPr>
          </a:lstStyle>
          <a:p>
            <a:r>
              <a:t>Текст заголовка</a:t>
            </a:r>
          </a:p>
        </p:txBody>
      </p:sp>
      <p:sp>
        <p:nvSpPr>
          <p:cNvPr id="12" name="Уровень текста 1…"/>
          <p:cNvSpPr txBox="1">
            <a:spLocks noGrp="1"/>
          </p:cNvSpPr>
          <p:nvPr>
            <p:ph type="body" sz="quarter" idx="1"/>
          </p:nvPr>
        </p:nvSpPr>
        <p:spPr>
          <a:xfrm>
            <a:off x="311698" y="2834125"/>
            <a:ext cx="8520604" cy="792606"/>
          </a:xfrm>
          <a:prstGeom prst="rect">
            <a:avLst/>
          </a:prstGeom>
        </p:spPr>
        <p:txBody>
          <a:bodyPr/>
          <a:lstStyle>
            <a:lvl1pPr marL="0" indent="114300" algn="ctr">
              <a:lnSpc>
                <a:spcPct val="100000"/>
              </a:lnSpc>
              <a:buClrTx/>
              <a:buSzTx/>
              <a:buFontTx/>
              <a:buNone/>
              <a:defRPr sz="2800"/>
            </a:lvl1pPr>
            <a:lvl2pPr marL="0" indent="114300" algn="ctr">
              <a:lnSpc>
                <a:spcPct val="100000"/>
              </a:lnSpc>
              <a:buClrTx/>
              <a:buSzTx/>
              <a:buFontTx/>
              <a:buNone/>
              <a:defRPr sz="2800"/>
            </a:lvl2pPr>
            <a:lvl3pPr marL="0" indent="114300" algn="ctr">
              <a:lnSpc>
                <a:spcPct val="100000"/>
              </a:lnSpc>
              <a:buClrTx/>
              <a:buSzTx/>
              <a:buFontTx/>
              <a:buNone/>
              <a:defRPr sz="2800"/>
            </a:lvl3pPr>
            <a:lvl4pPr marL="0" indent="114300" algn="ctr">
              <a:lnSpc>
                <a:spcPct val="100000"/>
              </a:lnSpc>
              <a:buClrTx/>
              <a:buSzTx/>
              <a:buFontTx/>
              <a:buNone/>
              <a:defRPr sz="2800"/>
            </a:lvl4pPr>
            <a:lvl5pPr marL="0" indent="114300" algn="ctr">
              <a:lnSpc>
                <a:spcPct val="100000"/>
              </a:lnSpc>
              <a:buClrTx/>
              <a:buSzTx/>
              <a:buFontTx/>
              <a:buNone/>
              <a:defRPr sz="28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28" name="Текст заголовка"/>
          <p:cNvSpPr txBox="1">
            <a:spLocks noGrp="1"/>
          </p:cNvSpPr>
          <p:nvPr>
            <p:ph type="title"/>
          </p:nvPr>
        </p:nvSpPr>
        <p:spPr>
          <a:prstGeom prst="rect">
            <a:avLst/>
          </a:prstGeom>
        </p:spPr>
        <p:txBody>
          <a:bodyPr/>
          <a:lstStyle/>
          <a:p>
            <a:r>
              <a:t>Текст заголовка</a:t>
            </a:r>
          </a:p>
        </p:txBody>
      </p:sp>
      <p:sp>
        <p:nvSpPr>
          <p:cNvPr id="29" name="Уровень текста 1…"/>
          <p:cNvSpPr txBox="1">
            <a:spLocks noGrp="1"/>
          </p:cNvSpPr>
          <p:nvPr>
            <p:ph type="body" idx="1"/>
          </p:nvPr>
        </p:nvSpPr>
        <p:spPr>
          <a:prstGeom prst="rect">
            <a:avLst/>
          </a:prstGeom>
        </p:spPr>
        <p:txBody>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_AND_TWO_COLUMNS">
    <p:spTree>
      <p:nvGrpSpPr>
        <p:cNvPr id="1" name=""/>
        <p:cNvGrpSpPr/>
        <p:nvPr/>
      </p:nvGrpSpPr>
      <p:grpSpPr>
        <a:xfrm>
          <a:off x="0" y="0"/>
          <a:ext cx="0" cy="0"/>
          <a:chOff x="0" y="0"/>
          <a:chExt cx="0" cy="0"/>
        </a:xfrm>
      </p:grpSpPr>
      <p:sp>
        <p:nvSpPr>
          <p:cNvPr id="37" name="Текст заголовка"/>
          <p:cNvSpPr txBox="1">
            <a:spLocks noGrp="1"/>
          </p:cNvSpPr>
          <p:nvPr>
            <p:ph type="title"/>
          </p:nvPr>
        </p:nvSpPr>
        <p:spPr>
          <a:prstGeom prst="rect">
            <a:avLst/>
          </a:prstGeom>
        </p:spPr>
        <p:txBody>
          <a:bodyPr/>
          <a:lstStyle/>
          <a:p>
            <a:r>
              <a:t>Текст заголовка</a:t>
            </a:r>
          </a:p>
        </p:txBody>
      </p:sp>
      <p:sp>
        <p:nvSpPr>
          <p:cNvPr id="38" name="Уровень текста 1…"/>
          <p:cNvSpPr txBox="1">
            <a:spLocks noGrp="1"/>
          </p:cNvSpPr>
          <p:nvPr>
            <p:ph type="body" sz="half" idx="1"/>
          </p:nvPr>
        </p:nvSpPr>
        <p:spPr>
          <a:xfrm>
            <a:off x="311698" y="1152475"/>
            <a:ext cx="3999904" cy="3416400"/>
          </a:xfrm>
          <a:prstGeom prst="rect">
            <a:avLst/>
          </a:prstGeom>
        </p:spPr>
        <p:txBody>
          <a:bodyPr/>
          <a:lstStyle>
            <a:lvl1pPr indent="-317500">
              <a:buSzPts val="1400"/>
              <a:defRPr sz="1400"/>
            </a:lvl1pPr>
            <a:lvl2pPr marL="965200" indent="-355600">
              <a:buSzPts val="1400"/>
              <a:defRPr sz="1400"/>
            </a:lvl2pPr>
            <a:lvl3pPr marL="1422400" indent="-355600">
              <a:buSzPts val="1400"/>
              <a:defRPr sz="1400"/>
            </a:lvl3pPr>
            <a:lvl4pPr marL="1879600" indent="-355600">
              <a:buSzPts val="1400"/>
              <a:defRPr sz="1400"/>
            </a:lvl4pPr>
            <a:lvl5pPr marL="2336800" indent="-355600">
              <a:buSzPts val="1400"/>
              <a:defRPr sz="14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9" name="Google Shape;23;p5"/>
          <p:cNvSpPr txBox="1">
            <a:spLocks noGrp="1"/>
          </p:cNvSpPr>
          <p:nvPr>
            <p:ph type="body" sz="half" idx="13"/>
          </p:nvPr>
        </p:nvSpPr>
        <p:spPr>
          <a:xfrm>
            <a:off x="4832396" y="1152475"/>
            <a:ext cx="3999906" cy="3416400"/>
          </a:xfrm>
          <a:prstGeom prst="rect">
            <a:avLst/>
          </a:prstGeom>
        </p:spPr>
        <p:txBody>
          <a:bodyPr/>
          <a:lstStyle/>
          <a:p>
            <a:endParaRPr/>
          </a:p>
        </p:txBody>
      </p:sp>
      <p:sp>
        <p:nvSpPr>
          <p:cNvPr id="40"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_ONLY">
    <p:spTree>
      <p:nvGrpSpPr>
        <p:cNvPr id="1" name=""/>
        <p:cNvGrpSpPr/>
        <p:nvPr/>
      </p:nvGrpSpPr>
      <p:grpSpPr>
        <a:xfrm>
          <a:off x="0" y="0"/>
          <a:ext cx="0" cy="0"/>
          <a:chOff x="0" y="0"/>
          <a:chExt cx="0" cy="0"/>
        </a:xfrm>
      </p:grpSpPr>
      <p:sp>
        <p:nvSpPr>
          <p:cNvPr id="47" name="Текст заголовка"/>
          <p:cNvSpPr txBox="1">
            <a:spLocks noGrp="1"/>
          </p:cNvSpPr>
          <p:nvPr>
            <p:ph type="title"/>
          </p:nvPr>
        </p:nvSpPr>
        <p:spPr>
          <a:prstGeom prst="rect">
            <a:avLst/>
          </a:prstGeom>
        </p:spPr>
        <p:txBody>
          <a:bodyPr/>
          <a:lstStyle/>
          <a:p>
            <a:r>
              <a:t>Текст заголовка</a:t>
            </a:r>
          </a:p>
        </p:txBody>
      </p:sp>
      <p:sp>
        <p:nvSpPr>
          <p:cNvPr id="48"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ONE_COLUMN_TEXT">
    <p:spTree>
      <p:nvGrpSpPr>
        <p:cNvPr id="1" name=""/>
        <p:cNvGrpSpPr/>
        <p:nvPr/>
      </p:nvGrpSpPr>
      <p:grpSpPr>
        <a:xfrm>
          <a:off x="0" y="0"/>
          <a:ext cx="0" cy="0"/>
          <a:chOff x="0" y="0"/>
          <a:chExt cx="0" cy="0"/>
        </a:xfrm>
      </p:grpSpPr>
      <p:sp>
        <p:nvSpPr>
          <p:cNvPr id="55" name="Текст заголовка"/>
          <p:cNvSpPr txBox="1">
            <a:spLocks noGrp="1"/>
          </p:cNvSpPr>
          <p:nvPr>
            <p:ph type="title"/>
          </p:nvPr>
        </p:nvSpPr>
        <p:spPr>
          <a:xfrm>
            <a:off x="311698" y="555600"/>
            <a:ext cx="2808004" cy="755700"/>
          </a:xfrm>
          <a:prstGeom prst="rect">
            <a:avLst/>
          </a:prstGeom>
        </p:spPr>
        <p:txBody>
          <a:bodyPr anchor="b"/>
          <a:lstStyle>
            <a:lvl1pPr>
              <a:defRPr sz="2400"/>
            </a:lvl1pPr>
          </a:lstStyle>
          <a:p>
            <a:r>
              <a:t>Текст заголовка</a:t>
            </a:r>
          </a:p>
        </p:txBody>
      </p:sp>
      <p:sp>
        <p:nvSpPr>
          <p:cNvPr id="56" name="Уровень текста 1…"/>
          <p:cNvSpPr txBox="1">
            <a:spLocks noGrp="1"/>
          </p:cNvSpPr>
          <p:nvPr>
            <p:ph type="body" sz="quarter" idx="1"/>
          </p:nvPr>
        </p:nvSpPr>
        <p:spPr>
          <a:xfrm>
            <a:off x="311698" y="1389598"/>
            <a:ext cx="2808004" cy="3179405"/>
          </a:xfrm>
          <a:prstGeom prst="rect">
            <a:avLst/>
          </a:prstGeom>
        </p:spPr>
        <p:txBody>
          <a:bodyPr/>
          <a:lstStyle>
            <a:lvl1pPr indent="-304800">
              <a:buSzPts val="1200"/>
              <a:defRPr sz="1200"/>
            </a:lvl1pPr>
            <a:lvl2pPr marL="914400" indent="-304800">
              <a:buSzPts val="1200"/>
              <a:defRPr sz="1200"/>
            </a:lvl2pPr>
            <a:lvl3pPr marL="1371600" indent="-304800">
              <a:buSzPts val="1200"/>
              <a:defRPr sz="1200"/>
            </a:lvl3pPr>
            <a:lvl4pPr marL="1828800" indent="-304800">
              <a:buSzPts val="1200"/>
              <a:defRPr sz="1200"/>
            </a:lvl4pPr>
            <a:lvl5pPr marL="2286000" indent="-304800">
              <a:buSzPts val="1200"/>
              <a:defRPr sz="12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7"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MAIN_POINT">
    <p:spTree>
      <p:nvGrpSpPr>
        <p:cNvPr id="1" name=""/>
        <p:cNvGrpSpPr/>
        <p:nvPr/>
      </p:nvGrpSpPr>
      <p:grpSpPr>
        <a:xfrm>
          <a:off x="0" y="0"/>
          <a:ext cx="0" cy="0"/>
          <a:chOff x="0" y="0"/>
          <a:chExt cx="0" cy="0"/>
        </a:xfrm>
      </p:grpSpPr>
      <p:sp>
        <p:nvSpPr>
          <p:cNvPr id="64" name="Текст заголовка"/>
          <p:cNvSpPr txBox="1">
            <a:spLocks noGrp="1"/>
          </p:cNvSpPr>
          <p:nvPr>
            <p:ph type="title"/>
          </p:nvPr>
        </p:nvSpPr>
        <p:spPr>
          <a:xfrm>
            <a:off x="490250" y="450148"/>
            <a:ext cx="6367801" cy="4090805"/>
          </a:xfrm>
          <a:prstGeom prst="rect">
            <a:avLst/>
          </a:prstGeom>
        </p:spPr>
        <p:txBody>
          <a:bodyPr anchor="ctr"/>
          <a:lstStyle>
            <a:lvl1pPr>
              <a:defRPr sz="4800"/>
            </a:lvl1pPr>
          </a:lstStyle>
          <a:p>
            <a:r>
              <a:t>Текст заголовка</a:t>
            </a:r>
          </a:p>
        </p:txBody>
      </p:sp>
      <p:sp>
        <p:nvSpPr>
          <p:cNvPr id="65"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_TITLE_AND_DESCRIPTION">
    <p:spTree>
      <p:nvGrpSpPr>
        <p:cNvPr id="1" name=""/>
        <p:cNvGrpSpPr/>
        <p:nvPr/>
      </p:nvGrpSpPr>
      <p:grpSpPr>
        <a:xfrm>
          <a:off x="0" y="0"/>
          <a:ext cx="0" cy="0"/>
          <a:chOff x="0" y="0"/>
          <a:chExt cx="0" cy="0"/>
        </a:xfrm>
      </p:grpSpPr>
      <p:sp>
        <p:nvSpPr>
          <p:cNvPr id="72" name="Google Shape;36;p9"/>
          <p:cNvSpPr/>
          <p:nvPr/>
        </p:nvSpPr>
        <p:spPr>
          <a:xfrm>
            <a:off x="4572000" y="-128"/>
            <a:ext cx="4572000" cy="5143507"/>
          </a:xfrm>
          <a:prstGeom prst="rect">
            <a:avLst/>
          </a:prstGeom>
          <a:solidFill>
            <a:srgbClr val="EEEEEE"/>
          </a:solidFill>
          <a:ln w="12700">
            <a:miter lim="400000"/>
          </a:ln>
        </p:spPr>
        <p:txBody>
          <a:bodyPr lIns="0" tIns="0" rIns="0" bIns="0" anchor="ctr"/>
          <a:lstStyle/>
          <a:p>
            <a:pPr>
              <a:defRPr>
                <a:latin typeface="+mn-lt"/>
                <a:ea typeface="+mn-ea"/>
                <a:cs typeface="+mn-cs"/>
                <a:sym typeface="Arial"/>
              </a:defRPr>
            </a:pPr>
            <a:endParaRPr/>
          </a:p>
        </p:txBody>
      </p:sp>
      <p:sp>
        <p:nvSpPr>
          <p:cNvPr id="73" name="Текст заголовка"/>
          <p:cNvSpPr txBox="1">
            <a:spLocks noGrp="1"/>
          </p:cNvSpPr>
          <p:nvPr>
            <p:ph type="title"/>
          </p:nvPr>
        </p:nvSpPr>
        <p:spPr>
          <a:xfrm>
            <a:off x="265500" y="1233175"/>
            <a:ext cx="4045200" cy="1482302"/>
          </a:xfrm>
          <a:prstGeom prst="rect">
            <a:avLst/>
          </a:prstGeom>
        </p:spPr>
        <p:txBody>
          <a:bodyPr anchor="b"/>
          <a:lstStyle>
            <a:lvl1pPr algn="ctr">
              <a:defRPr sz="4200"/>
            </a:lvl1pPr>
          </a:lstStyle>
          <a:p>
            <a:r>
              <a:t>Текст заголовка</a:t>
            </a:r>
          </a:p>
        </p:txBody>
      </p:sp>
      <p:sp>
        <p:nvSpPr>
          <p:cNvPr id="74" name="Уровень текста 1…"/>
          <p:cNvSpPr txBox="1">
            <a:spLocks noGrp="1"/>
          </p:cNvSpPr>
          <p:nvPr>
            <p:ph type="body" sz="quarter" idx="1"/>
          </p:nvPr>
        </p:nvSpPr>
        <p:spPr>
          <a:xfrm>
            <a:off x="265500" y="2803075"/>
            <a:ext cx="4045200" cy="1235101"/>
          </a:xfrm>
          <a:prstGeom prst="rect">
            <a:avLst/>
          </a:prstGeom>
        </p:spPr>
        <p:txBody>
          <a:bodyPr/>
          <a:lstStyle>
            <a:lvl1pPr marL="0" indent="114300" algn="ctr">
              <a:lnSpc>
                <a:spcPct val="100000"/>
              </a:lnSpc>
              <a:buClrTx/>
              <a:buSzTx/>
              <a:buFontTx/>
              <a:buNone/>
              <a:defRPr sz="2100"/>
            </a:lvl1pPr>
            <a:lvl2pPr marL="0" indent="114300" algn="ctr">
              <a:lnSpc>
                <a:spcPct val="100000"/>
              </a:lnSpc>
              <a:buClrTx/>
              <a:buSzTx/>
              <a:buFontTx/>
              <a:buNone/>
              <a:defRPr sz="2100"/>
            </a:lvl2pPr>
            <a:lvl3pPr marL="0" indent="114300" algn="ctr">
              <a:lnSpc>
                <a:spcPct val="100000"/>
              </a:lnSpc>
              <a:buClrTx/>
              <a:buSzTx/>
              <a:buFontTx/>
              <a:buNone/>
              <a:defRPr sz="2100"/>
            </a:lvl3pPr>
            <a:lvl4pPr marL="0" indent="114300" algn="ctr">
              <a:lnSpc>
                <a:spcPct val="100000"/>
              </a:lnSpc>
              <a:buClrTx/>
              <a:buSzTx/>
              <a:buFontTx/>
              <a:buNone/>
              <a:defRPr sz="2100"/>
            </a:lvl4pPr>
            <a:lvl5pPr marL="0" indent="114300" algn="ctr">
              <a:lnSpc>
                <a:spcPct val="100000"/>
              </a:lnSpc>
              <a:buClrTx/>
              <a:buSzTx/>
              <a:buFontTx/>
              <a:buNone/>
              <a:defRPr sz="21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5" name="Google Shape;39;p9"/>
          <p:cNvSpPr txBox="1">
            <a:spLocks noGrp="1"/>
          </p:cNvSpPr>
          <p:nvPr>
            <p:ph type="body" sz="half" idx="13"/>
          </p:nvPr>
        </p:nvSpPr>
        <p:spPr>
          <a:xfrm>
            <a:off x="4939500" y="724071"/>
            <a:ext cx="3837000" cy="3695108"/>
          </a:xfrm>
          <a:prstGeom prst="rect">
            <a:avLst/>
          </a:prstGeom>
        </p:spPr>
        <p:txBody>
          <a:bodyPr anchor="ctr"/>
          <a:lstStyle/>
          <a:p>
            <a:endParaRP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APTION_ONLY">
    <p:spTree>
      <p:nvGrpSpPr>
        <p:cNvPr id="1" name=""/>
        <p:cNvGrpSpPr/>
        <p:nvPr/>
      </p:nvGrpSpPr>
      <p:grpSpPr>
        <a:xfrm>
          <a:off x="0" y="0"/>
          <a:ext cx="0" cy="0"/>
          <a:chOff x="0" y="0"/>
          <a:chExt cx="0" cy="0"/>
        </a:xfrm>
      </p:grpSpPr>
      <p:sp>
        <p:nvSpPr>
          <p:cNvPr id="83" name="Уровень текста 1…"/>
          <p:cNvSpPr txBox="1">
            <a:spLocks noGrp="1"/>
          </p:cNvSpPr>
          <p:nvPr>
            <p:ph type="body" sz="quarter" idx="1"/>
          </p:nvPr>
        </p:nvSpPr>
        <p:spPr>
          <a:xfrm>
            <a:off x="311698" y="4230575"/>
            <a:ext cx="5998804" cy="605106"/>
          </a:xfrm>
          <a:prstGeom prst="rect">
            <a:avLst/>
          </a:prstGeom>
        </p:spPr>
        <p:txBody>
          <a:bodyPr anchor="ctr"/>
          <a:lstStyle>
            <a:lvl1pPr marL="0" indent="228600">
              <a:lnSpc>
                <a:spcPct val="100000"/>
              </a:lnSpc>
              <a:buClrTx/>
              <a:buSzTx/>
              <a:buFontTx/>
              <a:buNone/>
            </a:lvl1pPr>
            <a:lvl2pPr marL="1919514" indent="-408213">
              <a:lnSpc>
                <a:spcPct val="100000"/>
              </a:lnSpc>
              <a:buClrTx/>
              <a:buFontTx/>
            </a:lvl2pPr>
            <a:lvl3pPr marL="2376714">
              <a:lnSpc>
                <a:spcPct val="100000"/>
              </a:lnSpc>
              <a:buClrTx/>
              <a:buFontTx/>
            </a:lvl3pPr>
            <a:lvl4pPr marL="2833914">
              <a:lnSpc>
                <a:spcPct val="100000"/>
              </a:lnSpc>
              <a:buClrTx/>
              <a:buFontTx/>
            </a:lvl4pPr>
            <a:lvl5pPr marL="3291113" indent="-408213">
              <a:lnSpc>
                <a:spcPct val="100000"/>
              </a:lnSpc>
              <a:buClrTx/>
              <a:buFontTx/>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84"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BIG_NUMBER">
    <p:spTree>
      <p:nvGrpSpPr>
        <p:cNvPr id="1" name=""/>
        <p:cNvGrpSpPr/>
        <p:nvPr/>
      </p:nvGrpSpPr>
      <p:grpSpPr>
        <a:xfrm>
          <a:off x="0" y="0"/>
          <a:ext cx="0" cy="0"/>
          <a:chOff x="0" y="0"/>
          <a:chExt cx="0" cy="0"/>
        </a:xfrm>
      </p:grpSpPr>
      <p:sp>
        <p:nvSpPr>
          <p:cNvPr id="91" name="xx%"/>
          <p:cNvSpPr txBox="1">
            <a:spLocks noGrp="1"/>
          </p:cNvSpPr>
          <p:nvPr>
            <p:ph type="title" hasCustomPrompt="1"/>
          </p:nvPr>
        </p:nvSpPr>
        <p:spPr>
          <a:xfrm>
            <a:off x="311698" y="1106125"/>
            <a:ext cx="8520604" cy="1963500"/>
          </a:xfrm>
          <a:prstGeom prst="rect">
            <a:avLst/>
          </a:prstGeom>
        </p:spPr>
        <p:txBody>
          <a:bodyPr anchor="b"/>
          <a:lstStyle>
            <a:lvl1pPr algn="ctr">
              <a:defRPr sz="12000"/>
            </a:lvl1pPr>
          </a:lstStyle>
          <a:p>
            <a:r>
              <a:t>xx%</a:t>
            </a:r>
          </a:p>
        </p:txBody>
      </p:sp>
      <p:sp>
        <p:nvSpPr>
          <p:cNvPr id="92" name="Уровень текста 1…"/>
          <p:cNvSpPr txBox="1">
            <a:spLocks noGrp="1"/>
          </p:cNvSpPr>
          <p:nvPr>
            <p:ph type="body" sz="half" idx="1"/>
          </p:nvPr>
        </p:nvSpPr>
        <p:spPr>
          <a:xfrm>
            <a:off x="311698" y="3152225"/>
            <a:ext cx="8520604" cy="1300800"/>
          </a:xfrm>
          <a:prstGeom prst="rect">
            <a:avLst/>
          </a:prstGeom>
        </p:spPr>
        <p:txBody>
          <a:bodyPr/>
          <a:lstStyle>
            <a:lvl1pPr algn="ctr"/>
            <a:lvl2pPr algn="ctr"/>
            <a:lvl3pPr algn="ctr"/>
            <a:lvl4pPr algn="ctr"/>
            <a:lvl5pPr algn="ct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93" name="Номер слайда"/>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Текст заголовка"/>
          <p:cNvSpPr txBox="1">
            <a:spLocks noGrp="1"/>
          </p:cNvSpPr>
          <p:nvPr>
            <p:ph type="title"/>
          </p:nvPr>
        </p:nvSpPr>
        <p:spPr>
          <a:xfrm>
            <a:off x="311698" y="445025"/>
            <a:ext cx="8520604" cy="5727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Текст заголовка</a:t>
            </a:r>
          </a:p>
        </p:txBody>
      </p:sp>
      <p:sp>
        <p:nvSpPr>
          <p:cNvPr id="3" name="Уровень текста 1…"/>
          <p:cNvSpPr txBox="1">
            <a:spLocks noGrp="1"/>
          </p:cNvSpPr>
          <p:nvPr>
            <p:ph type="body" idx="1"/>
          </p:nvPr>
        </p:nvSpPr>
        <p:spPr>
          <a:xfrm>
            <a:off x="311698" y="1152475"/>
            <a:ext cx="8520604" cy="341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1" tIns="91421" rIns="91421" bIns="91421">
            <a:normAutofit/>
          </a:body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 name="Номер слайда"/>
          <p:cNvSpPr txBox="1">
            <a:spLocks noGrp="1"/>
          </p:cNvSpPr>
          <p:nvPr>
            <p:ph type="sldNum" sz="quarter" idx="2"/>
          </p:nvPr>
        </p:nvSpPr>
        <p:spPr>
          <a:xfrm>
            <a:off x="8684354" y="4700823"/>
            <a:ext cx="336806" cy="318388"/>
          </a:xfrm>
          <a:prstGeom prst="rect">
            <a:avLst/>
          </a:prstGeom>
          <a:ln w="12700">
            <a:miter lim="400000"/>
          </a:ln>
        </p:spPr>
        <p:txBody>
          <a:bodyPr wrap="none" lIns="91421" tIns="91421" rIns="91421" bIns="91421" anchor="ctr">
            <a:normAutofit/>
          </a:bodyPr>
          <a:lstStyle>
            <a:lvl1pPr algn="r">
              <a:defRPr sz="1000">
                <a:solidFill>
                  <a:srgbClr val="585858"/>
                </a:solidFill>
                <a:latin typeface="+mn-lt"/>
                <a:ea typeface="+mn-ea"/>
                <a:cs typeface="+mn-cs"/>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000000"/>
          </a:solidFill>
          <a:uFillTx/>
          <a:latin typeface="+mn-lt"/>
          <a:ea typeface="+mn-ea"/>
          <a:cs typeface="+mn-cs"/>
          <a:sym typeface="Arial"/>
        </a:defRPr>
      </a:lvl9pPr>
    </p:titleStyle>
    <p:bodyStyle>
      <a:lvl1pPr marL="457200" marR="0" indent="-342900"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1pPr>
      <a:lvl2pPr marL="1005114"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2pPr>
      <a:lvl3pPr marL="14623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3pPr>
      <a:lvl4pPr marL="19195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4pPr>
      <a:lvl5pPr marL="23767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5pPr>
      <a:lvl6pPr marL="2833914"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6pPr>
      <a:lvl7pPr marL="3291113" marR="0" indent="-408214"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7pPr>
      <a:lvl8pPr marL="37483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8pPr>
      <a:lvl9pPr marL="4205513" marR="0" indent="-408213" algn="l" defTabSz="914400" rtl="0" latinLnBrk="0">
        <a:lnSpc>
          <a:spcPct val="115000"/>
        </a:lnSpc>
        <a:spcBef>
          <a:spcPts val="0"/>
        </a:spcBef>
        <a:spcAft>
          <a:spcPts val="0"/>
        </a:spcAft>
        <a:buClr>
          <a:srgbClr val="585858"/>
        </a:buClr>
        <a:buSzPts val="1800"/>
        <a:buFont typeface="Arial"/>
        <a:buChar char="■"/>
        <a:tabLst/>
        <a:defRPr sz="1800" b="0" i="0" u="none" strike="noStrike" cap="none" spc="0" baseline="0">
          <a:solidFill>
            <a:srgbClr val="585858"/>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hyperlink" Target="https://pubmed.ncbi.nlm.nih.gov/20638827/" TargetMode="Externa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5.jpeg"/><Relationship Id="rId7"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png"/><Relationship Id="rId4" Type="http://schemas.openxmlformats.org/officeDocument/2006/relationships/image" Target="../media/image56.png"/><Relationship Id="rId9"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hyperlink" Target="https://doi.org/10.1016/j.pbb.2015.02.018" TargetMode="External"/><Relationship Id="rId3" Type="http://schemas.openxmlformats.org/officeDocument/2006/relationships/image" Target="../media/image5.jpeg"/><Relationship Id="rId7" Type="http://schemas.openxmlformats.org/officeDocument/2006/relationships/hyperlink" Target="https://doi.org/10.3390/nu10060668" TargetMode="External"/><Relationship Id="rId12" Type="http://schemas.openxmlformats.org/officeDocument/2006/relationships/hyperlink" Target="https://doi.org/10.1016/j.plefa.2010.06.007"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hyperlink" Target="https://doi.org/10.1152/ajpheart.00677.2018" TargetMode="External"/><Relationship Id="rId11" Type="http://schemas.openxmlformats.org/officeDocument/2006/relationships/hyperlink" Target="https://doi.org/10.1016/j.plipres.2016.05.001" TargetMode="External"/><Relationship Id="rId5" Type="http://schemas.openxmlformats.org/officeDocument/2006/relationships/hyperlink" Target="https://doi.org/10.1080/10408398.2018.1492901" TargetMode="External"/><Relationship Id="rId10" Type="http://schemas.openxmlformats.org/officeDocument/2006/relationships/hyperlink" Target="https://doi.org/10.1016/j.taap.2013.10.030" TargetMode="External"/><Relationship Id="rId4" Type="http://schemas.openxmlformats.org/officeDocument/2006/relationships/image" Target="../media/image6.png"/><Relationship Id="rId9" Type="http://schemas.openxmlformats.org/officeDocument/2006/relationships/hyperlink" Target="https://doi.org/10.3389/fvets.2020.56993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2.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hyperlink" Target="https://www.sciencedirect.com/science/article/pii/S0163782715300333" TargetMode="External"/><Relationship Id="rId3" Type="http://schemas.openxmlformats.org/officeDocument/2006/relationships/image" Target="../media/image14.jpe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jpe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109"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110"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111"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sk-SK" dirty="0"/>
              <a:t>Rytmus zdravia</a:t>
            </a:r>
            <a:endParaRPr dirty="0"/>
          </a:p>
        </p:txBody>
      </p:sp>
      <p:sp>
        <p:nvSpPr>
          <p:cNvPr id="112" name="O!Mega-3 TG"/>
          <p:cNvSpPr txBox="1"/>
          <p:nvPr/>
        </p:nvSpPr>
        <p:spPr>
          <a:xfrm>
            <a:off x="406399" y="1016000"/>
            <a:ext cx="3583649" cy="1161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dirty="0"/>
          </a:p>
          <a:p>
            <a:pPr>
              <a:lnSpc>
                <a:spcPct val="90000"/>
              </a:lnSpc>
              <a:defRPr sz="4300" b="1">
                <a:solidFill>
                  <a:srgbClr val="FFFFFF"/>
                </a:solidFill>
                <a:latin typeface="Gilroy Bold"/>
                <a:ea typeface="Gilroy Bold"/>
                <a:cs typeface="Gilroy Bold"/>
                <a:sym typeface="Gilroy Bold"/>
              </a:defRPr>
            </a:pPr>
            <a:r>
              <a:rPr dirty="0"/>
              <a:t>O!Mega-3 TG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61"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62" name="Линия"/>
          <p:cNvSpPr/>
          <p:nvPr/>
        </p:nvSpPr>
        <p:spPr>
          <a:xfrm flipV="1">
            <a:off x="412750" y="1002124"/>
            <a:ext cx="8318501" cy="3370"/>
          </a:xfrm>
          <a:prstGeom prst="line">
            <a:avLst/>
          </a:prstGeom>
          <a:ln w="19050">
            <a:solidFill>
              <a:srgbClr val="FFFFFF"/>
            </a:solidFill>
          </a:ln>
        </p:spPr>
        <p:txBody>
          <a:bodyPr lIns="45718" tIns="45718" rIns="45718" bIns="45718"/>
          <a:lstStyle/>
          <a:p>
            <a:endParaRPr/>
          </a:p>
        </p:txBody>
      </p:sp>
      <p:sp>
        <p:nvSpPr>
          <p:cNvPr id="263" name="Существуют 3 формы соединений омега-3:"/>
          <p:cNvSpPr txBox="1"/>
          <p:nvPr/>
        </p:nvSpPr>
        <p:spPr>
          <a:xfrm>
            <a:off x="406400" y="406400"/>
            <a:ext cx="5256247"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en-GB" dirty="0" err="1"/>
              <a:t>Rôzne</a:t>
            </a:r>
            <a:r>
              <a:rPr lang="en-GB" dirty="0"/>
              <a:t> </a:t>
            </a:r>
            <a:r>
              <a:rPr lang="en-GB" dirty="0" err="1"/>
              <a:t>formy</a:t>
            </a:r>
            <a:r>
              <a:rPr lang="en-GB" dirty="0"/>
              <a:t> </a:t>
            </a:r>
            <a:r>
              <a:rPr lang="en-GB" dirty="0" err="1"/>
              <a:t>zlúčenín</a:t>
            </a:r>
            <a:r>
              <a:rPr lang="en-GB" dirty="0"/>
              <a:t> EPA a DHA:</a:t>
            </a:r>
            <a:endParaRPr dirty="0"/>
          </a:p>
        </p:txBody>
      </p:sp>
      <p:sp>
        <p:nvSpPr>
          <p:cNvPr id="2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69" name="Группа"/>
          <p:cNvGrpSpPr/>
          <p:nvPr/>
        </p:nvGrpSpPr>
        <p:grpSpPr>
          <a:xfrm>
            <a:off x="6337975" y="1384300"/>
            <a:ext cx="1841502" cy="3733800"/>
            <a:chOff x="0" y="0"/>
            <a:chExt cx="1841501" cy="3733800"/>
          </a:xfrm>
        </p:grpSpPr>
        <p:sp>
          <p:nvSpPr>
            <p:cNvPr id="265" name="Восстановлен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en-GB" dirty="0" err="1"/>
                <a:t>Obnovená</a:t>
              </a:r>
              <a:endParaRPr lang="en-GB" dirty="0"/>
            </a:p>
            <a:p>
              <a:pPr>
                <a:defRPr sz="1300">
                  <a:solidFill>
                    <a:srgbClr val="FEE6AF"/>
                  </a:solidFill>
                  <a:latin typeface="Gilroy Bold"/>
                  <a:ea typeface="Gilroy Bold"/>
                  <a:cs typeface="Gilroy Bold"/>
                  <a:sym typeface="Gilroy Bold"/>
                </a:defRPr>
              </a:pPr>
              <a:r>
                <a:rPr lang="en-GB" dirty="0" err="1"/>
                <a:t>triglyceridová</a:t>
              </a:r>
              <a:r>
                <a:rPr lang="en-GB" dirty="0"/>
                <a:t> forma</a:t>
              </a:r>
              <a:endParaRPr dirty="0"/>
            </a:p>
          </p:txBody>
        </p:sp>
        <p:sp>
          <p:nvSpPr>
            <p:cNvPr id="266" name="используется в современных  диетических добавках"/>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n-GB" dirty="0" err="1"/>
                <a:t>získala</a:t>
              </a:r>
              <a:r>
                <a:rPr lang="en-GB" dirty="0"/>
                <a:t> </a:t>
              </a:r>
              <a:r>
                <a:rPr lang="en-GB" dirty="0" err="1"/>
                <a:t>popularitu</a:t>
              </a:r>
              <a:endParaRPr lang="en-GB" dirty="0"/>
            </a:p>
            <a:p>
              <a:pPr>
                <a:defRPr sz="1100">
                  <a:solidFill>
                    <a:srgbClr val="FFFFFF"/>
                  </a:solidFill>
                  <a:latin typeface="Gilroy Regular"/>
                  <a:ea typeface="Gilroy Regular"/>
                  <a:cs typeface="Gilroy Regular"/>
                  <a:sym typeface="Gilroy Regular"/>
                </a:defRPr>
              </a:pPr>
              <a:r>
                <a:rPr lang="en-GB" dirty="0"/>
                <a:t>v </a:t>
              </a:r>
              <a:r>
                <a:rPr lang="en-GB" dirty="0" err="1"/>
                <a:t>posledných</a:t>
              </a:r>
              <a:r>
                <a:rPr lang="en-GB" dirty="0"/>
                <a:t> </a:t>
              </a:r>
              <a:r>
                <a:rPr lang="en-GB" dirty="0" err="1"/>
                <a:t>rokoch</a:t>
              </a:r>
              <a:endParaRPr dirty="0"/>
            </a:p>
          </p:txBody>
        </p:sp>
        <p:sp>
          <p:nvSpPr>
            <p:cNvPr id="267" name="Соединение с 3 молекулами  ПНЖК*"/>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n-GB" dirty="0" err="1"/>
                <a:t>Spojenie</a:t>
              </a:r>
              <a:r>
                <a:rPr lang="en-GB" dirty="0"/>
                <a:t> s 3 </a:t>
              </a:r>
              <a:r>
                <a:rPr lang="en-GB" dirty="0" err="1"/>
                <a:t>molekulami</a:t>
              </a:r>
              <a:r>
                <a:rPr lang="en-GB" dirty="0"/>
                <a:t> PUFA*</a:t>
              </a:r>
              <a:endParaRPr dirty="0"/>
            </a:p>
          </p:txBody>
        </p:sp>
        <p:pic>
          <p:nvPicPr>
            <p:cNvPr id="268" name="Безымянный-1-30.png" descr="Безымянный-1-30.png"/>
            <p:cNvPicPr>
              <a:picLocks noChangeAspect="1"/>
            </p:cNvPicPr>
            <p:nvPr/>
          </p:nvPicPr>
          <p:blipFill>
            <a:blip r:embed="rId5"/>
            <a:stretch>
              <a:fillRect/>
            </a:stretch>
          </p:blipFill>
          <p:spPr>
            <a:xfrm>
              <a:off x="0" y="1075124"/>
              <a:ext cx="1841502" cy="1082342"/>
            </a:xfrm>
            <a:prstGeom prst="rect">
              <a:avLst/>
            </a:prstGeom>
            <a:ln w="12700" cap="flat">
              <a:noFill/>
              <a:miter lim="400000"/>
            </a:ln>
            <a:effectLst/>
          </p:spPr>
        </p:pic>
      </p:grpSp>
      <p:grpSp>
        <p:nvGrpSpPr>
          <p:cNvPr id="274" name="Группа"/>
          <p:cNvGrpSpPr/>
          <p:nvPr/>
        </p:nvGrpSpPr>
        <p:grpSpPr>
          <a:xfrm>
            <a:off x="406400" y="1384300"/>
            <a:ext cx="1841501" cy="3733800"/>
            <a:chOff x="0" y="0"/>
            <a:chExt cx="1841500" cy="3733800"/>
          </a:xfrm>
        </p:grpSpPr>
        <p:sp>
          <p:nvSpPr>
            <p:cNvPr id="270" name="Природная…"/>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300">
                  <a:solidFill>
                    <a:srgbClr val="FEE6AF"/>
                  </a:solidFill>
                  <a:latin typeface="Gilroy Bold"/>
                  <a:ea typeface="Gilroy Bold"/>
                  <a:cs typeface="Gilroy Bold"/>
                  <a:sym typeface="Gilroy Bold"/>
                </a:defRPr>
              </a:pPr>
              <a:r>
                <a:rPr lang="en-GB" dirty="0" err="1"/>
                <a:t>Prirodzená</a:t>
              </a:r>
              <a:endParaRPr lang="en-GB" dirty="0"/>
            </a:p>
            <a:p>
              <a:pPr>
                <a:defRPr sz="1300">
                  <a:solidFill>
                    <a:srgbClr val="FEE6AF"/>
                  </a:solidFill>
                  <a:latin typeface="Gilroy Bold"/>
                  <a:ea typeface="Gilroy Bold"/>
                  <a:cs typeface="Gilroy Bold"/>
                  <a:sym typeface="Gilroy Bold"/>
                </a:defRPr>
              </a:pPr>
              <a:r>
                <a:rPr lang="en-GB" dirty="0" err="1"/>
                <a:t>triglyceridová</a:t>
              </a:r>
              <a:r>
                <a:rPr lang="en-GB" dirty="0"/>
                <a:t> forma</a:t>
              </a:r>
              <a:endParaRPr dirty="0"/>
            </a:p>
          </p:txBody>
        </p:sp>
        <p:sp>
          <p:nvSpPr>
            <p:cNvPr id="271" name="представлена…"/>
            <p:cNvSpPr/>
            <p:nvPr/>
          </p:nvSpPr>
          <p:spPr>
            <a:xfrm>
              <a:off x="0" y="5207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n-GB" dirty="0" err="1"/>
                <a:t>prezeprítomná</a:t>
              </a:r>
              <a:endParaRPr lang="en-GB" dirty="0"/>
            </a:p>
            <a:p>
              <a:pPr>
                <a:defRPr sz="1100">
                  <a:solidFill>
                    <a:srgbClr val="FFFFFF"/>
                  </a:solidFill>
                  <a:latin typeface="Gilroy Regular"/>
                  <a:ea typeface="Gilroy Regular"/>
                  <a:cs typeface="Gilroy Regular"/>
                  <a:sym typeface="Gilroy Regular"/>
                </a:defRPr>
              </a:pPr>
              <a:r>
                <a:rPr lang="en-GB" dirty="0"/>
                <a:t>v </a:t>
              </a:r>
              <a:r>
                <a:rPr lang="en-GB" dirty="0" err="1"/>
                <a:t>rybom</a:t>
              </a:r>
              <a:r>
                <a:rPr lang="en-GB" dirty="0"/>
                <a:t> </a:t>
              </a:r>
              <a:r>
                <a:rPr lang="en-GB" dirty="0" err="1"/>
                <a:t>oleji</a:t>
              </a:r>
              <a:endParaRPr dirty="0"/>
            </a:p>
          </p:txBody>
        </p:sp>
        <p:sp>
          <p:nvSpPr>
            <p:cNvPr id="272" name="Соединение с 3 молекулами  различных жирных кислот"/>
            <p:cNvSpPr/>
            <p:nvPr/>
          </p:nvSpPr>
          <p:spPr>
            <a:xfrm>
              <a:off x="0" y="24638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n-GB" dirty="0" err="1"/>
                <a:t>Spojenie</a:t>
              </a:r>
              <a:r>
                <a:rPr lang="en-GB" dirty="0"/>
                <a:t> s 3 </a:t>
              </a:r>
              <a:r>
                <a:rPr lang="en-GB" dirty="0" err="1"/>
                <a:t>rôznymi</a:t>
              </a:r>
              <a:r>
                <a:rPr lang="en-GB" dirty="0"/>
                <a:t> </a:t>
              </a:r>
              <a:r>
                <a:rPr lang="en-GB" dirty="0" err="1"/>
                <a:t>molekulami</a:t>
              </a:r>
              <a:r>
                <a:rPr lang="en-GB" dirty="0"/>
                <a:t> </a:t>
              </a:r>
            </a:p>
            <a:p>
              <a:pPr>
                <a:defRPr sz="1100">
                  <a:solidFill>
                    <a:srgbClr val="FFFFFF"/>
                  </a:solidFill>
                  <a:latin typeface="Gilroy Regular"/>
                  <a:ea typeface="Gilroy Regular"/>
                  <a:cs typeface="Gilroy Regular"/>
                  <a:sym typeface="Gilroy Regular"/>
                </a:defRPr>
              </a:pPr>
              <a:r>
                <a:rPr lang="en-GB" dirty="0" err="1"/>
                <a:t>mastných</a:t>
              </a:r>
              <a:r>
                <a:rPr lang="en-GB" dirty="0"/>
                <a:t> </a:t>
              </a:r>
              <a:r>
                <a:rPr lang="en-GB" dirty="0" err="1"/>
                <a:t>kyselín</a:t>
              </a:r>
              <a:endParaRPr dirty="0"/>
            </a:p>
          </p:txBody>
        </p:sp>
        <p:pic>
          <p:nvPicPr>
            <p:cNvPr id="273" name="Безымянный-1-28.png" descr="Безымянный-1-28.png"/>
            <p:cNvPicPr>
              <a:picLocks noChangeAspect="1"/>
            </p:cNvPicPr>
            <p:nvPr/>
          </p:nvPicPr>
          <p:blipFill>
            <a:blip r:embed="rId6"/>
            <a:stretch>
              <a:fillRect/>
            </a:stretch>
          </p:blipFill>
          <p:spPr>
            <a:xfrm>
              <a:off x="0" y="1066439"/>
              <a:ext cx="1841501" cy="1081599"/>
            </a:xfrm>
            <a:prstGeom prst="rect">
              <a:avLst/>
            </a:prstGeom>
            <a:ln w="12700" cap="flat">
              <a:noFill/>
              <a:miter lim="400000"/>
            </a:ln>
            <a:effectLst/>
          </p:spPr>
        </p:pic>
      </p:grpSp>
      <p:grpSp>
        <p:nvGrpSpPr>
          <p:cNvPr id="279" name="Группа"/>
          <p:cNvGrpSpPr/>
          <p:nvPr/>
        </p:nvGrpSpPr>
        <p:grpSpPr>
          <a:xfrm>
            <a:off x="3417921" y="1384300"/>
            <a:ext cx="2277870" cy="2633078"/>
            <a:chOff x="-2" y="0"/>
            <a:chExt cx="2277869" cy="2633077"/>
          </a:xfrm>
        </p:grpSpPr>
        <p:sp>
          <p:nvSpPr>
            <p:cNvPr id="275" name="Синтезированная…"/>
            <p:cNvSpPr txBox="1"/>
            <p:nvPr/>
          </p:nvSpPr>
          <p:spPr>
            <a:xfrm>
              <a:off x="0" y="0"/>
              <a:ext cx="1455526" cy="2000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300">
                  <a:solidFill>
                    <a:srgbClr val="FEE6AF"/>
                  </a:solidFill>
                  <a:latin typeface="Gilroy Bold"/>
                  <a:ea typeface="Gilroy Bold"/>
                  <a:cs typeface="Gilroy Bold"/>
                  <a:sym typeface="Gilroy Bold"/>
                </a:defRPr>
              </a:lvl1pPr>
            </a:lstStyle>
            <a:p>
              <a:r>
                <a:rPr lang="en-GB" dirty="0" err="1"/>
                <a:t>Etylesterová</a:t>
              </a:r>
              <a:r>
                <a:rPr lang="en-GB" dirty="0"/>
                <a:t> forma</a:t>
              </a:r>
              <a:endParaRPr dirty="0"/>
            </a:p>
          </p:txBody>
        </p:sp>
        <p:sp>
          <p:nvSpPr>
            <p:cNvPr id="276" name="давно применяется  в диетических добавках"/>
            <p:cNvSpPr txBox="1"/>
            <p:nvPr/>
          </p:nvSpPr>
          <p:spPr>
            <a:xfrm>
              <a:off x="0" y="304800"/>
              <a:ext cx="2277867"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100">
                  <a:solidFill>
                    <a:srgbClr val="FFFFFF"/>
                  </a:solidFill>
                  <a:latin typeface="Gilroy Regular"/>
                  <a:ea typeface="Gilroy Regular"/>
                  <a:cs typeface="Gilroy Regular"/>
                  <a:sym typeface="Gilroy Regular"/>
                </a:defRPr>
              </a:pPr>
              <a:r>
                <a:rPr lang="en-GB" dirty="0" err="1"/>
                <a:t>dlho</a:t>
              </a:r>
              <a:r>
                <a:rPr lang="en-GB" dirty="0"/>
                <a:t> </a:t>
              </a:r>
              <a:r>
                <a:rPr lang="en-GB" dirty="0" err="1"/>
                <a:t>používané</a:t>
              </a:r>
              <a:r>
                <a:rPr lang="en-GB" dirty="0"/>
                <a:t> v </a:t>
              </a:r>
              <a:r>
                <a:rPr lang="en-GB" dirty="0" err="1"/>
                <a:t>doplnkoch</a:t>
              </a:r>
              <a:r>
                <a:rPr lang="en-GB" dirty="0"/>
                <a:t> </a:t>
              </a:r>
              <a:r>
                <a:rPr lang="en-GB" dirty="0" err="1"/>
                <a:t>stravy</a:t>
              </a:r>
              <a:endParaRPr dirty="0"/>
            </a:p>
          </p:txBody>
        </p:sp>
        <p:sp>
          <p:nvSpPr>
            <p:cNvPr id="277" name="Соединение с 1 молекулой ПНЖК"/>
            <p:cNvSpPr txBox="1"/>
            <p:nvPr/>
          </p:nvSpPr>
          <p:spPr>
            <a:xfrm>
              <a:off x="0" y="2463800"/>
              <a:ext cx="1829026" cy="16927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FFFFF"/>
                  </a:solidFill>
                  <a:latin typeface="Gilroy Regular"/>
                  <a:ea typeface="Gilroy Regular"/>
                  <a:cs typeface="Gilroy Regular"/>
                  <a:sym typeface="Gilroy Regular"/>
                </a:defRPr>
              </a:lvl1pPr>
            </a:lstStyle>
            <a:p>
              <a:r>
                <a:rPr lang="en-GB" dirty="0" err="1"/>
                <a:t>Spojenie</a:t>
              </a:r>
              <a:r>
                <a:rPr lang="en-GB" dirty="0"/>
                <a:t> s 1 </a:t>
              </a:r>
              <a:r>
                <a:rPr lang="en-GB" dirty="0" err="1"/>
                <a:t>molekulou</a:t>
              </a:r>
              <a:r>
                <a:rPr lang="en-GB" dirty="0"/>
                <a:t> PUFA</a:t>
              </a:r>
              <a:endParaRPr dirty="0"/>
            </a:p>
          </p:txBody>
        </p:sp>
        <p:pic>
          <p:nvPicPr>
            <p:cNvPr id="278" name="Безымянный-1 (2)-23 1.png" descr="Безымянный-1 (2)-23 1.png"/>
            <p:cNvPicPr>
              <a:picLocks noChangeAspect="1"/>
            </p:cNvPicPr>
            <p:nvPr/>
          </p:nvPicPr>
          <p:blipFill>
            <a:blip r:embed="rId7"/>
            <a:srcRect/>
            <a:stretch>
              <a:fillRect/>
            </a:stretch>
          </p:blipFill>
          <p:spPr>
            <a:xfrm>
              <a:off x="-2" y="1301575"/>
              <a:ext cx="1841505" cy="453411"/>
            </a:xfrm>
            <a:prstGeom prst="rect">
              <a:avLst/>
            </a:prstGeom>
            <a:ln w="12700" cap="flat">
              <a:noFill/>
              <a:miter lim="400000"/>
            </a:ln>
            <a:effectLst/>
          </p:spPr>
        </p:pic>
      </p:grpSp>
      <p:sp>
        <p:nvSpPr>
          <p:cNvPr id="280" name="*преимущественно"/>
          <p:cNvSpPr txBox="1"/>
          <p:nvPr/>
        </p:nvSpPr>
        <p:spPr>
          <a:xfrm>
            <a:off x="6616699" y="4787900"/>
            <a:ext cx="578685" cy="124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a:solidFill>
                  <a:srgbClr val="FFFFFF"/>
                </a:solidFill>
                <a:latin typeface="Gilroy Regular"/>
                <a:ea typeface="Gilroy Regular"/>
                <a:cs typeface="Gilroy Regular"/>
                <a:sym typeface="Gilroy Regular"/>
              </a:defRPr>
            </a:lvl1pPr>
          </a:lstStyle>
          <a:p>
            <a:r>
              <a:rPr lang="en-GB" dirty="0"/>
              <a:t>*</a:t>
            </a:r>
            <a:r>
              <a:rPr lang="en-GB" dirty="0" err="1"/>
              <a:t>väčšinou</a:t>
            </a:r>
            <a:endParaRPr dirty="0"/>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4"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1"/>
            <a:ext cx="9144000" cy="5143501"/>
          </a:xfrm>
          <a:prstGeom prst="rect">
            <a:avLst/>
          </a:prstGeom>
          <a:ln w="12700">
            <a:miter lim="400000"/>
          </a:ln>
        </p:spPr>
      </p:pic>
      <p:pic>
        <p:nvPicPr>
          <p:cNvPr id="285" name="shutterstock_2119296191.jpg" descr="shutterstock_2119296191.jpg"/>
          <p:cNvPicPr>
            <a:picLocks noChangeAspect="1"/>
          </p:cNvPicPr>
          <p:nvPr/>
        </p:nvPicPr>
        <p:blipFill>
          <a:blip r:embed="rId4"/>
          <a:stretch>
            <a:fillRect/>
          </a:stretch>
        </p:blipFill>
        <p:spPr>
          <a:xfrm>
            <a:off x="0" y="0"/>
            <a:ext cx="9144000" cy="5143500"/>
          </a:xfrm>
          <a:prstGeom prst="rect">
            <a:avLst/>
          </a:prstGeom>
          <a:ln w="12700">
            <a:miter lim="400000"/>
          </a:ln>
        </p:spPr>
      </p:pic>
      <p:sp>
        <p:nvSpPr>
          <p:cNvPr id="286" name="Сквиркл"/>
          <p:cNvSpPr/>
          <p:nvPr/>
        </p:nvSpPr>
        <p:spPr>
          <a:xfrm>
            <a:off x="1460500" y="4728659"/>
            <a:ext cx="1200752" cy="262441"/>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287" name="читать исследование"/>
          <p:cNvSpPr txBox="1"/>
          <p:nvPr/>
        </p:nvSpPr>
        <p:spPr>
          <a:xfrm>
            <a:off x="1568004" y="4813300"/>
            <a:ext cx="1093248" cy="124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5"/>
              </a:defRPr>
            </a:lvl1pPr>
          </a:lstStyle>
          <a:p>
            <a:r>
              <a:rPr lang="en-GB" dirty="0">
                <a:hlinkClick r:id="rId5"/>
              </a:rPr>
              <a:t>prečítajte si štúdiu</a:t>
            </a:r>
            <a:endParaRPr dirty="0">
              <a:hlinkClick r:id="rId5"/>
            </a:endParaRPr>
          </a:p>
        </p:txBody>
      </p:sp>
      <p:sp>
        <p:nvSpPr>
          <p:cNvPr id="288" name="Триглицеридная форма  ЭПК и ДГК более привычна  для организма, поэтому пищеварительным ферментам легче работать с ней."/>
          <p:cNvSpPr txBox="1"/>
          <p:nvPr/>
        </p:nvSpPr>
        <p:spPr>
          <a:xfrm>
            <a:off x="406400" y="1790700"/>
            <a:ext cx="5204691"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091F63"/>
                </a:solidFill>
                <a:latin typeface="Gilroy Regular"/>
                <a:ea typeface="Gilroy Regular"/>
                <a:cs typeface="Gilroy Regular"/>
                <a:sym typeface="Gilroy Regular"/>
              </a:defRPr>
            </a:pPr>
            <a:r>
              <a:rPr lang="en-GB" dirty="0"/>
              <a:t>Preto je pre </a:t>
            </a:r>
            <a:r>
              <a:rPr lang="en-GB" dirty="0" err="1"/>
              <a:t>telo</a:t>
            </a:r>
            <a:r>
              <a:rPr lang="en-GB" dirty="0"/>
              <a:t> </a:t>
            </a:r>
            <a:r>
              <a:rPr lang="en-GB" dirty="0" err="1"/>
              <a:t>prijateľnejšia</a:t>
            </a:r>
            <a:r>
              <a:rPr lang="en-GB" dirty="0"/>
              <a:t> a </a:t>
            </a:r>
            <a:r>
              <a:rPr lang="en-GB" dirty="0" err="1"/>
              <a:t>tráviace</a:t>
            </a:r>
            <a:r>
              <a:rPr lang="en-GB" dirty="0"/>
              <a:t> </a:t>
            </a:r>
            <a:r>
              <a:rPr lang="en-GB" dirty="0" err="1"/>
              <a:t>enzýmy</a:t>
            </a:r>
            <a:r>
              <a:rPr lang="en-GB" dirty="0"/>
              <a:t> s </a:t>
            </a:r>
            <a:r>
              <a:rPr lang="en-GB" dirty="0" err="1"/>
              <a:t>ňou</a:t>
            </a:r>
            <a:r>
              <a:rPr lang="en-GB" dirty="0"/>
              <a:t> </a:t>
            </a:r>
            <a:r>
              <a:rPr lang="en-GB" dirty="0" err="1"/>
              <a:t>ľahšie</a:t>
            </a:r>
            <a:r>
              <a:rPr lang="en-GB" dirty="0"/>
              <a:t> </a:t>
            </a:r>
            <a:r>
              <a:rPr lang="en-GB" dirty="0" err="1"/>
              <a:t>pracujú</a:t>
            </a:r>
            <a:r>
              <a:rPr lang="en-GB" dirty="0"/>
              <a:t>.</a:t>
            </a:r>
          </a:p>
          <a:p>
            <a:pPr>
              <a:defRPr sz="1500">
                <a:solidFill>
                  <a:srgbClr val="091F63"/>
                </a:solidFill>
                <a:latin typeface="Gilroy Regular"/>
                <a:ea typeface="Gilroy Regular"/>
                <a:cs typeface="Gilroy Regular"/>
                <a:sym typeface="Gilroy Regular"/>
              </a:defRPr>
            </a:pPr>
            <a:endParaRPr lang="en-GB" dirty="0"/>
          </a:p>
          <a:p>
            <a:pPr>
              <a:defRPr sz="1500">
                <a:solidFill>
                  <a:srgbClr val="091F63"/>
                </a:solidFill>
                <a:latin typeface="Gilroy Regular"/>
                <a:ea typeface="Gilroy Regular"/>
                <a:cs typeface="Gilroy Regular"/>
                <a:sym typeface="Gilroy Regular"/>
              </a:defRPr>
            </a:pPr>
            <a:r>
              <a:rPr lang="en-GB" dirty="0" err="1"/>
              <a:t>Obzvlášť</a:t>
            </a:r>
            <a:r>
              <a:rPr lang="en-GB" dirty="0"/>
              <a:t> </a:t>
            </a:r>
            <a:r>
              <a:rPr lang="en-GB" dirty="0" err="1"/>
              <a:t>dôležité</a:t>
            </a:r>
            <a:r>
              <a:rPr lang="en-GB" dirty="0"/>
              <a:t> je to pre </a:t>
            </a:r>
            <a:r>
              <a:rPr lang="en-GB" dirty="0" err="1"/>
              <a:t>ľudí</a:t>
            </a:r>
            <a:r>
              <a:rPr lang="en-GB" dirty="0"/>
              <a:t>, </a:t>
            </a:r>
            <a:r>
              <a:rPr lang="en-GB" dirty="0" err="1"/>
              <a:t>ktorí</a:t>
            </a:r>
            <a:r>
              <a:rPr lang="en-GB" dirty="0"/>
              <a:t> s </a:t>
            </a:r>
            <a:r>
              <a:rPr lang="en-GB" dirty="0" err="1"/>
              <a:t>doplnkami</a:t>
            </a:r>
            <a:r>
              <a:rPr lang="en-GB" dirty="0"/>
              <a:t> Omega-3 PUFA </a:t>
            </a:r>
            <a:r>
              <a:rPr lang="en-GB" dirty="0" err="1"/>
              <a:t>začínajú</a:t>
            </a:r>
            <a:r>
              <a:rPr lang="en-GB" dirty="0"/>
              <a:t>.</a:t>
            </a:r>
            <a:endParaRPr dirty="0"/>
          </a:p>
        </p:txBody>
      </p:sp>
      <p:sp>
        <p:nvSpPr>
          <p:cNvPr id="289" name="Восстановленная триглицеридная форма —  лучший способ повысить концентрацию  ЭПК и ДГК"/>
          <p:cNvSpPr txBox="1"/>
          <p:nvPr/>
        </p:nvSpPr>
        <p:spPr>
          <a:xfrm>
            <a:off x="406399" y="414841"/>
            <a:ext cx="5564910" cy="1121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091F63"/>
                </a:solidFill>
                <a:latin typeface="Gilroy Bold"/>
                <a:ea typeface="Gilroy Bold"/>
                <a:cs typeface="Gilroy Bold"/>
                <a:sym typeface="Gilroy Bold"/>
              </a:defRPr>
            </a:pPr>
            <a:r>
              <a:rPr lang="en-GB" dirty="0" err="1"/>
              <a:t>Redukovaná</a:t>
            </a:r>
            <a:r>
              <a:rPr lang="en-GB" dirty="0"/>
              <a:t> </a:t>
            </a:r>
            <a:r>
              <a:rPr lang="en-GB" dirty="0" err="1"/>
              <a:t>triglyceridová</a:t>
            </a:r>
            <a:r>
              <a:rPr lang="en-GB" dirty="0"/>
              <a:t> forma Omega-3 je </a:t>
            </a:r>
            <a:r>
              <a:rPr lang="en-GB" dirty="0" err="1"/>
              <a:t>svojou</a:t>
            </a:r>
            <a:r>
              <a:rPr lang="en-GB" dirty="0"/>
              <a:t> </a:t>
            </a:r>
            <a:r>
              <a:rPr lang="en-GB" dirty="0" err="1"/>
              <a:t>štruktúrou</a:t>
            </a:r>
            <a:r>
              <a:rPr lang="en-GB" dirty="0"/>
              <a:t> </a:t>
            </a:r>
            <a:r>
              <a:rPr lang="en-GB" dirty="0" err="1"/>
              <a:t>blízka</a:t>
            </a:r>
            <a:r>
              <a:rPr lang="en-GB" dirty="0"/>
              <a:t> </a:t>
            </a:r>
            <a:r>
              <a:rPr lang="en-GB" dirty="0" err="1"/>
              <a:t>tej</a:t>
            </a:r>
            <a:r>
              <a:rPr lang="en-GB" dirty="0"/>
              <a:t> </a:t>
            </a:r>
            <a:r>
              <a:rPr lang="en-GB" dirty="0" err="1"/>
              <a:t>prirodzenej</a:t>
            </a:r>
            <a:r>
              <a:rPr lang="en-GB" dirty="0"/>
              <a:t>.</a:t>
            </a:r>
            <a:endParaRPr dirty="0"/>
          </a:p>
        </p:txBody>
      </p:sp>
      <p:sp>
        <p:nvSpPr>
          <p:cNvPr id="290" name="Триглицеридная форма  ЭПК и ДГК более привычна  для организма, поэтому пищеварительным ферментам легче работать с ней."/>
          <p:cNvSpPr txBox="1"/>
          <p:nvPr/>
        </p:nvSpPr>
        <p:spPr>
          <a:xfrm>
            <a:off x="4940300" y="2679216"/>
            <a:ext cx="6393442" cy="127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000">
                <a:solidFill>
                  <a:srgbClr val="091F63"/>
                </a:solidFill>
                <a:latin typeface="Gilroy Regular"/>
                <a:ea typeface="Gilroy Regular"/>
                <a:cs typeface="Gilroy Regular"/>
                <a:sym typeface="Gilroy Regular"/>
              </a:defRPr>
            </a:lvl1pPr>
          </a:lstStyle>
          <a:p>
            <a:r>
              <a:t>[8,9] </a:t>
            </a:r>
          </a:p>
        </p:txBody>
      </p:sp>
      <p:grpSp>
        <p:nvGrpSpPr>
          <p:cNvPr id="293" name="Группа"/>
          <p:cNvGrpSpPr/>
          <p:nvPr/>
        </p:nvGrpSpPr>
        <p:grpSpPr>
          <a:xfrm>
            <a:off x="406399" y="4795520"/>
            <a:ext cx="8407401" cy="158275"/>
            <a:chOff x="0" y="0"/>
            <a:chExt cx="8407400" cy="158274"/>
          </a:xfrm>
        </p:grpSpPr>
        <p:sp>
          <p:nvSpPr>
            <p:cNvPr id="291"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292" name="Безымянный-1-44.png" descr="Безымянный-1-44.png"/>
            <p:cNvPicPr>
              <a:picLocks noChangeAspect="1"/>
            </p:cNvPicPr>
            <p:nvPr/>
          </p:nvPicPr>
          <p:blipFill>
            <a:blip r:embed="rId6"/>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 name="shutt.jpg" descr="shutt.jpg"/>
          <p:cNvPicPr>
            <a:picLocks noChangeAspect="1"/>
          </p:cNvPicPr>
          <p:nvPr/>
        </p:nvPicPr>
        <p:blipFill>
          <a:blip r:embed="rId3"/>
          <a:srcRect l="640" t="6181" r="7170" b="1628"/>
          <a:stretch>
            <a:fillRect/>
          </a:stretch>
        </p:blipFill>
        <p:spPr>
          <a:xfrm>
            <a:off x="0" y="-1"/>
            <a:ext cx="9144000" cy="5143501"/>
          </a:xfrm>
          <a:prstGeom prst="rect">
            <a:avLst/>
          </a:prstGeom>
          <a:ln w="12700">
            <a:miter lim="400000"/>
          </a:ln>
        </p:spPr>
      </p:pic>
      <p:sp>
        <p:nvSpPr>
          <p:cNvPr id="29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299" name="Объединяя инновации  и лучшие традиции  заботы о здоровье"/>
          <p:cNvSpPr txBox="1"/>
          <p:nvPr/>
        </p:nvSpPr>
        <p:spPr>
          <a:xfrm>
            <a:off x="436033" y="660400"/>
            <a:ext cx="3817312" cy="1661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000">
                <a:solidFill>
                  <a:srgbClr val="001F67"/>
                </a:solidFill>
                <a:latin typeface="Gilroy Bold"/>
                <a:ea typeface="Gilroy Bold"/>
                <a:cs typeface="Gilroy Bold"/>
                <a:sym typeface="Gilroy Bold"/>
              </a:defRPr>
            </a:pPr>
            <a:r>
              <a:rPr lang="en-GB" dirty="0" err="1"/>
              <a:t>Spojením</a:t>
            </a:r>
            <a:r>
              <a:rPr lang="en-GB" dirty="0"/>
              <a:t> </a:t>
            </a:r>
            <a:r>
              <a:rPr lang="en-GB" dirty="0" err="1"/>
              <a:t>inovácií</a:t>
            </a:r>
            <a:r>
              <a:rPr lang="en-GB" dirty="0"/>
              <a:t> a </a:t>
            </a:r>
            <a:r>
              <a:rPr lang="en-GB" dirty="0" err="1"/>
              <a:t>najlepších</a:t>
            </a:r>
            <a:r>
              <a:rPr lang="en-GB" dirty="0"/>
              <a:t> </a:t>
            </a:r>
            <a:r>
              <a:rPr lang="en-GB" dirty="0" err="1"/>
              <a:t>tradícií</a:t>
            </a:r>
            <a:r>
              <a:rPr lang="en-GB" dirty="0"/>
              <a:t> v </a:t>
            </a:r>
            <a:r>
              <a:rPr lang="en-GB" dirty="0" err="1"/>
              <a:t>starostlivosti</a:t>
            </a:r>
            <a:r>
              <a:rPr lang="en-GB" dirty="0"/>
              <a:t> o </a:t>
            </a:r>
            <a:r>
              <a:rPr lang="en-GB" dirty="0" err="1"/>
              <a:t>zdravie</a:t>
            </a:r>
            <a:endParaRPr lang="en-GB" dirty="0"/>
          </a:p>
          <a:p>
            <a:pPr>
              <a:lnSpc>
                <a:spcPct val="90000"/>
              </a:lnSpc>
              <a:defRPr sz="2000">
                <a:solidFill>
                  <a:srgbClr val="001F67"/>
                </a:solidFill>
                <a:latin typeface="Gilroy Bold"/>
                <a:ea typeface="Gilroy Bold"/>
                <a:cs typeface="Gilroy Bold"/>
                <a:sym typeface="Gilroy Bold"/>
              </a:defRPr>
            </a:pPr>
            <a:r>
              <a:rPr lang="en-GB" dirty="0" err="1"/>
              <a:t>sme</a:t>
            </a:r>
            <a:r>
              <a:rPr lang="en-GB" dirty="0"/>
              <a:t> </a:t>
            </a:r>
            <a:r>
              <a:rPr lang="en-GB" dirty="0" err="1"/>
              <a:t>vytvorili</a:t>
            </a:r>
            <a:r>
              <a:rPr lang="en-GB" dirty="0"/>
              <a:t> pre </a:t>
            </a:r>
            <a:r>
              <a:rPr lang="en-GB" dirty="0" err="1"/>
              <a:t>vás</a:t>
            </a:r>
            <a:endParaRPr lang="en-GB" dirty="0"/>
          </a:p>
          <a:p>
            <a:pPr>
              <a:lnSpc>
                <a:spcPct val="90000"/>
              </a:lnSpc>
              <a:defRPr sz="2000">
                <a:solidFill>
                  <a:srgbClr val="001F67"/>
                </a:solidFill>
                <a:latin typeface="Gilroy Bold"/>
                <a:ea typeface="Gilroy Bold"/>
                <a:cs typeface="Gilroy Bold"/>
                <a:sym typeface="Gilroy Bold"/>
              </a:defRPr>
            </a:pPr>
            <a:r>
              <a:rPr lang="en-GB" dirty="0"/>
              <a:t>O!Mega-3 TG - </a:t>
            </a:r>
            <a:r>
              <a:rPr lang="en-GB" dirty="0" err="1"/>
              <a:t>produkt</a:t>
            </a:r>
            <a:r>
              <a:rPr lang="en-GB" dirty="0"/>
              <a:t> pre </a:t>
            </a:r>
            <a:r>
              <a:rPr lang="en-GB" dirty="0" err="1"/>
              <a:t>účinnú</a:t>
            </a:r>
            <a:r>
              <a:rPr lang="en-GB" dirty="0"/>
              <a:t> </a:t>
            </a:r>
            <a:r>
              <a:rPr lang="en-GB" dirty="0" err="1"/>
              <a:t>podporu</a:t>
            </a:r>
            <a:r>
              <a:rPr lang="en-GB" dirty="0"/>
              <a:t> </a:t>
            </a:r>
            <a:r>
              <a:rPr lang="en-GB" dirty="0" err="1"/>
              <a:t>srdca</a:t>
            </a:r>
            <a:r>
              <a:rPr lang="en-GB" dirty="0"/>
              <a:t>, </a:t>
            </a:r>
            <a:r>
              <a:rPr lang="en-GB" dirty="0" err="1"/>
              <a:t>ciev</a:t>
            </a:r>
            <a:r>
              <a:rPr lang="en-GB" dirty="0"/>
              <a:t> a </a:t>
            </a:r>
            <a:r>
              <a:rPr lang="en-GB" dirty="0" err="1"/>
              <a:t>zraku</a:t>
            </a:r>
            <a:endParaRPr dirty="0"/>
          </a:p>
        </p:txBody>
      </p:sp>
      <p:pic>
        <p:nvPicPr>
          <p:cNvPr id="300"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05" name="shutterstock_2079638494.jpg" descr="shutterstock_2079638494.jpg"/>
          <p:cNvPicPr>
            <a:picLocks noChangeAspect="1"/>
          </p:cNvPicPr>
          <p:nvPr/>
        </p:nvPicPr>
        <p:blipFill>
          <a:blip r:embed="rId4"/>
          <a:srcRect t="3613" b="3613"/>
          <a:stretch>
            <a:fillRect/>
          </a:stretch>
        </p:blipFill>
        <p:spPr>
          <a:xfrm>
            <a:off x="-1307" y="1586"/>
            <a:ext cx="9144002" cy="5156203"/>
          </a:xfrm>
          <a:prstGeom prst="rect">
            <a:avLst/>
          </a:prstGeom>
          <a:ln w="12700">
            <a:miter lim="400000"/>
          </a:ln>
        </p:spPr>
      </p:pic>
      <p:grpSp>
        <p:nvGrpSpPr>
          <p:cNvPr id="308" name="М"/>
          <p:cNvGrpSpPr/>
          <p:nvPr/>
        </p:nvGrpSpPr>
        <p:grpSpPr>
          <a:xfrm>
            <a:off x="-273050" y="-266700"/>
            <a:ext cx="9690100" cy="5651500"/>
            <a:chOff x="0" y="0"/>
            <a:chExt cx="9690100" cy="5651500"/>
          </a:xfrm>
        </p:grpSpPr>
        <p:sp>
          <p:nvSpPr>
            <p:cNvPr id="306" name="Прямоугольник"/>
            <p:cNvSpPr/>
            <p:nvPr/>
          </p:nvSpPr>
          <p:spPr>
            <a:xfrm>
              <a:off x="0" y="0"/>
              <a:ext cx="9690100" cy="5651500"/>
            </a:xfrm>
            <a:prstGeom prst="rect">
              <a:avLst/>
            </a:prstGeom>
            <a:solidFill>
              <a:srgbClr val="000000">
                <a:alpha val="47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07" name="М"/>
            <p:cNvSpPr txBox="1"/>
            <p:nvPr/>
          </p:nvSpPr>
          <p:spPr>
            <a:xfrm>
              <a:off x="0" y="0"/>
              <a:ext cx="969010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09"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10"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11" name="O!Mega-3 TG"/>
          <p:cNvSpPr txBox="1"/>
          <p:nvPr/>
        </p:nvSpPr>
        <p:spPr>
          <a:xfrm>
            <a:off x="406400" y="406400"/>
            <a:ext cx="2169199" cy="3374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t>O!Mega-3 TG</a:t>
            </a:r>
          </a:p>
        </p:txBody>
      </p:sp>
      <p:sp>
        <p:nvSpPr>
          <p:cNvPr id="312" name="Содержание активных веществ в 1 капсуле"/>
          <p:cNvSpPr txBox="1"/>
          <p:nvPr/>
        </p:nvSpPr>
        <p:spPr>
          <a:xfrm>
            <a:off x="406399" y="977900"/>
            <a:ext cx="2939907"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Regular"/>
                <a:ea typeface="Gilroy Regular"/>
                <a:cs typeface="Gilroy Regular"/>
                <a:sym typeface="Gilroy Regular"/>
              </a:defRPr>
            </a:lvl1pPr>
          </a:lstStyle>
          <a:p>
            <a:r>
              <a:rPr lang="en-GB" dirty="0" err="1"/>
              <a:t>Obsah</a:t>
            </a:r>
            <a:r>
              <a:rPr lang="en-GB" dirty="0"/>
              <a:t> </a:t>
            </a:r>
            <a:r>
              <a:rPr lang="en-GB" dirty="0" err="1"/>
              <a:t>účinných</a:t>
            </a:r>
            <a:r>
              <a:rPr lang="en-GB" dirty="0"/>
              <a:t> </a:t>
            </a:r>
            <a:r>
              <a:rPr lang="en-GB" dirty="0" err="1"/>
              <a:t>látok</a:t>
            </a:r>
            <a:r>
              <a:rPr lang="en-GB" dirty="0"/>
              <a:t> v 1 </a:t>
            </a:r>
            <a:r>
              <a:rPr lang="en-GB" dirty="0" err="1"/>
              <a:t>kapsule</a:t>
            </a:r>
            <a:endParaRPr dirty="0"/>
          </a:p>
        </p:txBody>
      </p:sp>
      <p:pic>
        <p:nvPicPr>
          <p:cNvPr id="313" name="Безымянный-1-14.png" descr="Безымянный-1-14.png"/>
          <p:cNvPicPr>
            <a:picLocks noChangeAspect="1"/>
          </p:cNvPicPr>
          <p:nvPr/>
        </p:nvPicPr>
        <p:blipFill>
          <a:blip r:embed="rId6"/>
          <a:srcRect t="1392" b="1391"/>
          <a:stretch>
            <a:fillRect/>
          </a:stretch>
        </p:blipFill>
        <p:spPr>
          <a:xfrm>
            <a:off x="3072857" y="3009898"/>
            <a:ext cx="1388037" cy="254003"/>
          </a:xfrm>
          <a:prstGeom prst="rect">
            <a:avLst/>
          </a:prstGeom>
          <a:ln w="12700">
            <a:miter lim="400000"/>
          </a:ln>
        </p:spPr>
      </p:pic>
      <p:pic>
        <p:nvPicPr>
          <p:cNvPr id="314" name="Безымянный-1-12.png" descr="Безымянный-1-12.png"/>
          <p:cNvPicPr>
            <a:picLocks noChangeAspect="1"/>
          </p:cNvPicPr>
          <p:nvPr/>
        </p:nvPicPr>
        <p:blipFill>
          <a:blip r:embed="rId7"/>
          <a:srcRect t="715" b="715"/>
          <a:stretch>
            <a:fillRect/>
          </a:stretch>
        </p:blipFill>
        <p:spPr>
          <a:xfrm>
            <a:off x="1348756" y="2965449"/>
            <a:ext cx="1523851" cy="342902"/>
          </a:xfrm>
          <a:prstGeom prst="rect">
            <a:avLst/>
          </a:prstGeom>
          <a:ln w="12700">
            <a:miter lim="400000"/>
          </a:ln>
        </p:spPr>
      </p:pic>
      <p:sp>
        <p:nvSpPr>
          <p:cNvPr id="315" name="ЭПК  — 360 мг"/>
          <p:cNvSpPr txBox="1"/>
          <p:nvPr/>
        </p:nvSpPr>
        <p:spPr>
          <a:xfrm>
            <a:off x="1492848" y="3031616"/>
            <a:ext cx="1210267"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en-GB" dirty="0"/>
              <a:t>EPA - 360 mg</a:t>
            </a:r>
            <a:endParaRPr dirty="0"/>
          </a:p>
        </p:txBody>
      </p:sp>
      <p:sp>
        <p:nvSpPr>
          <p:cNvPr id="316" name="как в ~ 92 г лосося  свободного вылова на пару"/>
          <p:cNvSpPr txBox="1"/>
          <p:nvPr/>
        </p:nvSpPr>
        <p:spPr>
          <a:xfrm>
            <a:off x="4625359" y="2908299"/>
            <a:ext cx="3548824"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i="1">
                <a:solidFill>
                  <a:srgbClr val="FFFFFF"/>
                </a:solidFill>
                <a:latin typeface="Gilroy Regular"/>
                <a:ea typeface="Gilroy Regular"/>
                <a:cs typeface="Gilroy Regular"/>
                <a:sym typeface="Gilroy Regular"/>
              </a:defRPr>
            </a:pPr>
            <a:r>
              <a:rPr lang="en-GB" dirty="0" err="1"/>
              <a:t>ako</a:t>
            </a:r>
            <a:r>
              <a:rPr lang="en-GB" dirty="0"/>
              <a:t> v </a:t>
            </a:r>
            <a:r>
              <a:rPr lang="en-GB" dirty="0" err="1"/>
              <a:t>prípade</a:t>
            </a:r>
            <a:r>
              <a:rPr lang="en-GB" dirty="0"/>
              <a:t> ~92 g </a:t>
            </a:r>
            <a:r>
              <a:rPr lang="en-GB" dirty="0" err="1"/>
              <a:t>duseného</a:t>
            </a:r>
            <a:r>
              <a:rPr lang="en-GB" dirty="0"/>
              <a:t> </a:t>
            </a:r>
            <a:r>
              <a:rPr lang="en-GB" dirty="0" err="1"/>
              <a:t>lososa</a:t>
            </a:r>
            <a:r>
              <a:rPr lang="en-GB" dirty="0"/>
              <a:t> z </a:t>
            </a:r>
            <a:r>
              <a:rPr lang="en-GB" dirty="0" err="1"/>
              <a:t>voľného</a:t>
            </a:r>
            <a:r>
              <a:rPr lang="en-GB" dirty="0"/>
              <a:t> </a:t>
            </a:r>
            <a:r>
              <a:rPr lang="en-GB" dirty="0" err="1"/>
              <a:t>chovu</a:t>
            </a:r>
            <a:endParaRPr dirty="0"/>
          </a:p>
        </p:txBody>
      </p:sp>
      <p:sp>
        <p:nvSpPr>
          <p:cNvPr id="317" name="как в ~ 201 г лосося  свободного вылова на пару"/>
          <p:cNvSpPr txBox="1"/>
          <p:nvPr/>
        </p:nvSpPr>
        <p:spPr>
          <a:xfrm>
            <a:off x="4660982" y="3721098"/>
            <a:ext cx="3513201"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i="1">
                <a:solidFill>
                  <a:srgbClr val="FFFFFF"/>
                </a:solidFill>
                <a:latin typeface="Gilroy Regular"/>
                <a:ea typeface="Gilroy Regular"/>
                <a:cs typeface="Gilroy Regular"/>
                <a:sym typeface="Gilroy Regular"/>
              </a:defRPr>
            </a:pPr>
            <a:r>
              <a:rPr lang="en-GB" dirty="0" err="1"/>
              <a:t>ako</a:t>
            </a:r>
            <a:r>
              <a:rPr lang="en-GB" dirty="0"/>
              <a:t> v </a:t>
            </a:r>
            <a:r>
              <a:rPr lang="en-GB" dirty="0" err="1"/>
              <a:t>prípade</a:t>
            </a:r>
            <a:r>
              <a:rPr lang="en-GB" dirty="0"/>
              <a:t> ~201 g </a:t>
            </a:r>
            <a:r>
              <a:rPr lang="en-GB" dirty="0" err="1"/>
              <a:t>duseného</a:t>
            </a:r>
            <a:r>
              <a:rPr lang="en-GB" dirty="0"/>
              <a:t> </a:t>
            </a:r>
            <a:r>
              <a:rPr lang="en-GB" dirty="0" err="1"/>
              <a:t>lososa</a:t>
            </a:r>
            <a:r>
              <a:rPr lang="en-GB" dirty="0"/>
              <a:t> z </a:t>
            </a:r>
            <a:r>
              <a:rPr lang="en-GB" dirty="0" err="1"/>
              <a:t>voľného</a:t>
            </a:r>
            <a:r>
              <a:rPr lang="en-GB" dirty="0"/>
              <a:t> </a:t>
            </a:r>
            <a:r>
              <a:rPr lang="en-GB" dirty="0" err="1"/>
              <a:t>chovu</a:t>
            </a:r>
            <a:endParaRPr dirty="0"/>
          </a:p>
        </p:txBody>
      </p:sp>
      <p:pic>
        <p:nvPicPr>
          <p:cNvPr id="318" name="Безымянный-1-14.png" descr="Безымянный-1-14.png"/>
          <p:cNvPicPr>
            <a:picLocks noChangeAspect="1"/>
          </p:cNvPicPr>
          <p:nvPr/>
        </p:nvPicPr>
        <p:blipFill>
          <a:blip r:embed="rId6"/>
          <a:srcRect t="1392" b="1391"/>
          <a:stretch>
            <a:fillRect/>
          </a:stretch>
        </p:blipFill>
        <p:spPr>
          <a:xfrm>
            <a:off x="3072857" y="3822698"/>
            <a:ext cx="1388038" cy="254003"/>
          </a:xfrm>
          <a:prstGeom prst="rect">
            <a:avLst/>
          </a:prstGeom>
          <a:ln w="12700">
            <a:miter lim="400000"/>
          </a:ln>
        </p:spPr>
      </p:pic>
      <p:sp>
        <p:nvSpPr>
          <p:cNvPr id="319" name="ДГК — 240 мг"/>
          <p:cNvSpPr txBox="1"/>
          <p:nvPr/>
        </p:nvSpPr>
        <p:spPr>
          <a:xfrm>
            <a:off x="1462391" y="3851959"/>
            <a:ext cx="1271182"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FFFFFF"/>
                </a:solidFill>
                <a:latin typeface="Gilroy Regular"/>
                <a:ea typeface="Gilroy Regular"/>
                <a:cs typeface="Gilroy Regular"/>
                <a:sym typeface="Gilroy Regular"/>
              </a:defRPr>
            </a:lvl1pPr>
          </a:lstStyle>
          <a:p>
            <a:r>
              <a:rPr lang="en-GB" dirty="0"/>
              <a:t>DHA - 240 mg</a:t>
            </a:r>
            <a:endParaRPr dirty="0"/>
          </a:p>
        </p:txBody>
      </p:sp>
      <p:pic>
        <p:nvPicPr>
          <p:cNvPr id="320" name="Безымянный-1-12.png" descr="Безымянный-1-12.png"/>
          <p:cNvPicPr>
            <a:picLocks noChangeAspect="1"/>
          </p:cNvPicPr>
          <p:nvPr/>
        </p:nvPicPr>
        <p:blipFill>
          <a:blip r:embed="rId7"/>
          <a:srcRect t="715" b="715"/>
          <a:stretch>
            <a:fillRect/>
          </a:stretch>
        </p:blipFill>
        <p:spPr>
          <a:xfrm>
            <a:off x="1336055" y="3789374"/>
            <a:ext cx="1523851" cy="342902"/>
          </a:xfrm>
          <a:prstGeom prst="rect">
            <a:avLst/>
          </a:prstGeom>
          <a:ln w="12700">
            <a:miter lim="400000"/>
          </a:ln>
        </p:spPr>
      </p:pic>
      <p:grpSp>
        <p:nvGrpSpPr>
          <p:cNvPr id="324" name="Группа"/>
          <p:cNvGrpSpPr/>
          <p:nvPr/>
        </p:nvGrpSpPr>
        <p:grpSpPr>
          <a:xfrm>
            <a:off x="660400" y="1708952"/>
            <a:ext cx="3148967" cy="879061"/>
            <a:chOff x="0" y="0"/>
            <a:chExt cx="3148966" cy="879060"/>
          </a:xfrm>
        </p:grpSpPr>
        <p:sp>
          <p:nvSpPr>
            <p:cNvPr id="321" name="Рыбный жир — 1000 мг"/>
            <p:cNvSpPr txBox="1"/>
            <p:nvPr/>
          </p:nvSpPr>
          <p:spPr>
            <a:xfrm>
              <a:off x="396257" y="30947"/>
              <a:ext cx="1718419"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en-GB" dirty="0" err="1"/>
                <a:t>Rybí</a:t>
              </a:r>
              <a:r>
                <a:rPr lang="en-GB" dirty="0"/>
                <a:t> </a:t>
              </a:r>
              <a:r>
                <a:rPr lang="en-GB" dirty="0" err="1"/>
                <a:t>olej</a:t>
              </a:r>
              <a:r>
                <a:rPr lang="en-GB" dirty="0"/>
                <a:t> - 1000 mg</a:t>
              </a:r>
              <a:endParaRPr dirty="0"/>
            </a:p>
          </p:txBody>
        </p:sp>
        <p:sp>
          <p:nvSpPr>
            <p:cNvPr id="322" name="Омега-3 — 650 мг, в том числе:"/>
            <p:cNvSpPr txBox="1"/>
            <p:nvPr/>
          </p:nvSpPr>
          <p:spPr>
            <a:xfrm>
              <a:off x="688357" y="640547"/>
              <a:ext cx="2460609"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Bold"/>
                  <a:ea typeface="Gilroy Bold"/>
                  <a:cs typeface="Gilroy Bold"/>
                  <a:sym typeface="Gilroy Bold"/>
                </a:defRPr>
              </a:lvl1pPr>
            </a:lstStyle>
            <a:p>
              <a:r>
                <a:rPr lang="en-GB" dirty="0"/>
                <a:t>Omega-3 - 650 mg, z toho:</a:t>
              </a:r>
              <a:endParaRPr dirty="0"/>
            </a:p>
          </p:txBody>
        </p:sp>
        <p:pic>
          <p:nvPicPr>
            <p:cNvPr id="323" name="Безымянный-1-46.png" descr="Безымянный-1-46.png"/>
            <p:cNvPicPr>
              <a:picLocks noChangeAspect="1"/>
            </p:cNvPicPr>
            <p:nvPr/>
          </p:nvPicPr>
          <p:blipFill>
            <a:blip r:embed="rId8"/>
            <a:srcRect t="312"/>
            <a:stretch>
              <a:fillRect/>
            </a:stretch>
          </p:blipFill>
          <p:spPr>
            <a:xfrm>
              <a:off x="0" y="0"/>
              <a:ext cx="578116" cy="879060"/>
            </a:xfrm>
            <a:prstGeom prst="rect">
              <a:avLst/>
            </a:prstGeom>
            <a:ln w="12700" cap="flat">
              <a:noFill/>
              <a:miter lim="400000"/>
            </a:ln>
            <a:effectLst/>
          </p:spPr>
        </p:pic>
      </p:gr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29" name="shutterstock_1444306760.jpg" descr="shutterstock_1444306760.jpg"/>
          <p:cNvPicPr>
            <a:picLocks noChangeAspect="1"/>
          </p:cNvPicPr>
          <p:nvPr/>
        </p:nvPicPr>
        <p:blipFill>
          <a:blip r:embed="rId4"/>
          <a:srcRect t="15420" b="6"/>
          <a:stretch>
            <a:fillRect/>
          </a:stretch>
        </p:blipFill>
        <p:spPr>
          <a:xfrm rot="10800000" flipH="1">
            <a:off x="-1307" y="1587"/>
            <a:ext cx="9144002" cy="5156202"/>
          </a:xfrm>
          <a:prstGeom prst="rect">
            <a:avLst/>
          </a:prstGeom>
          <a:ln w="12700">
            <a:miter lim="400000"/>
          </a:ln>
        </p:spPr>
      </p:pic>
      <p:grpSp>
        <p:nvGrpSpPr>
          <p:cNvPr id="332" name="ZZZZ"/>
          <p:cNvGrpSpPr/>
          <p:nvPr/>
        </p:nvGrpSpPr>
        <p:grpSpPr>
          <a:xfrm>
            <a:off x="-273050" y="-254000"/>
            <a:ext cx="9690100" cy="5651500"/>
            <a:chOff x="0" y="0"/>
            <a:chExt cx="9690100" cy="5651500"/>
          </a:xfrm>
        </p:grpSpPr>
        <p:sp>
          <p:nvSpPr>
            <p:cNvPr id="330" name="Прямоугольник"/>
            <p:cNvSpPr/>
            <p:nvPr/>
          </p:nvSpPr>
          <p:spPr>
            <a:xfrm>
              <a:off x="0" y="0"/>
              <a:ext cx="9690100" cy="5651500"/>
            </a:xfrm>
            <a:prstGeom prst="rect">
              <a:avLst/>
            </a:prstGeom>
            <a:solidFill>
              <a:srgbClr val="000000">
                <a:alpha val="40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31" name="ZZZZ"/>
            <p:cNvSpPr txBox="1"/>
            <p:nvPr/>
          </p:nvSpPr>
          <p:spPr>
            <a:xfrm>
              <a:off x="0" y="0"/>
              <a:ext cx="969010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33"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34" name="O!Mega-3 TG: та самая — восстановленная…"/>
          <p:cNvSpPr txBox="1"/>
          <p:nvPr/>
        </p:nvSpPr>
        <p:spPr>
          <a:xfrm>
            <a:off x="406399" y="406400"/>
            <a:ext cx="8003310"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FFFFFF"/>
                </a:solidFill>
                <a:latin typeface="Gilroy Bold"/>
                <a:ea typeface="Gilroy Bold"/>
                <a:cs typeface="Gilroy Bold"/>
                <a:sym typeface="Gilroy Bold"/>
              </a:defRPr>
            </a:pPr>
            <a:r>
              <a:rPr lang="en-GB" dirty="0"/>
              <a:t>O!Mega-3 TG: </a:t>
            </a:r>
            <a:r>
              <a:rPr lang="en-GB" dirty="0" err="1"/>
              <a:t>tá</a:t>
            </a:r>
            <a:r>
              <a:rPr lang="en-GB" dirty="0"/>
              <a:t> </a:t>
            </a:r>
            <a:r>
              <a:rPr lang="en-GB" dirty="0" err="1"/>
              <a:t>istá</a:t>
            </a:r>
            <a:r>
              <a:rPr lang="en-GB" dirty="0"/>
              <a:t> - </a:t>
            </a:r>
            <a:r>
              <a:rPr lang="en-GB" dirty="0" err="1"/>
              <a:t>obnovená</a:t>
            </a:r>
            <a:endParaRPr lang="en-GB" dirty="0"/>
          </a:p>
          <a:p>
            <a:pPr>
              <a:lnSpc>
                <a:spcPct val="90000"/>
              </a:lnSpc>
              <a:defRPr sz="2700">
                <a:solidFill>
                  <a:srgbClr val="FFFFFF"/>
                </a:solidFill>
                <a:latin typeface="Gilroy Bold"/>
                <a:ea typeface="Gilroy Bold"/>
                <a:cs typeface="Gilroy Bold"/>
                <a:sym typeface="Gilroy Bold"/>
              </a:defRPr>
            </a:pPr>
            <a:r>
              <a:rPr lang="en-GB" dirty="0" err="1"/>
              <a:t>triglyceridová</a:t>
            </a:r>
            <a:r>
              <a:rPr lang="en-GB" dirty="0"/>
              <a:t> forma</a:t>
            </a:r>
            <a:endParaRPr dirty="0"/>
          </a:p>
        </p:txBody>
      </p:sp>
      <p:sp>
        <p:nvSpPr>
          <p:cNvPr id="33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42" name="Группа"/>
          <p:cNvGrpSpPr/>
          <p:nvPr/>
        </p:nvGrpSpPr>
        <p:grpSpPr>
          <a:xfrm>
            <a:off x="1493766" y="1714498"/>
            <a:ext cx="6156471" cy="2129255"/>
            <a:chOff x="0" y="-1"/>
            <a:chExt cx="6156470" cy="2129254"/>
          </a:xfrm>
        </p:grpSpPr>
        <p:grpSp>
          <p:nvGrpSpPr>
            <p:cNvPr id="338" name="Группа"/>
            <p:cNvGrpSpPr/>
            <p:nvPr/>
          </p:nvGrpSpPr>
          <p:grpSpPr>
            <a:xfrm>
              <a:off x="3368995" y="-1"/>
              <a:ext cx="2787475" cy="1898421"/>
              <a:chOff x="0" y="0"/>
              <a:chExt cx="2787474" cy="1898419"/>
            </a:xfrm>
          </p:grpSpPr>
          <p:sp>
            <p:nvSpPr>
              <p:cNvPr id="336" name="Форма, близкая к природной"/>
              <p:cNvSpPr txBox="1"/>
              <p:nvPr/>
            </p:nvSpPr>
            <p:spPr>
              <a:xfrm>
                <a:off x="0" y="1667587"/>
                <a:ext cx="2787474"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ctr">
                  <a:defRPr sz="1500">
                    <a:solidFill>
                      <a:srgbClr val="FFFFFF"/>
                    </a:solidFill>
                    <a:latin typeface="Gilroy Regular"/>
                    <a:ea typeface="Gilroy Regular"/>
                    <a:cs typeface="Gilroy Regular"/>
                    <a:sym typeface="Gilroy Regular"/>
                  </a:defRPr>
                </a:lvl1pPr>
              </a:lstStyle>
              <a:p>
                <a:r>
                  <a:rPr lang="en-GB" dirty="0"/>
                  <a:t>Forma </a:t>
                </a:r>
                <a:r>
                  <a:rPr lang="en-GB" dirty="0" err="1"/>
                  <a:t>veľmi</a:t>
                </a:r>
                <a:r>
                  <a:rPr lang="en-GB" dirty="0"/>
                  <a:t> </a:t>
                </a:r>
                <a:r>
                  <a:rPr lang="en-GB" dirty="0" err="1"/>
                  <a:t>blízka</a:t>
                </a:r>
                <a:r>
                  <a:rPr lang="en-GB" dirty="0"/>
                  <a:t> </a:t>
                </a:r>
                <a:r>
                  <a:rPr lang="en-GB" dirty="0" err="1"/>
                  <a:t>prirodzenej</a:t>
                </a:r>
                <a:endParaRPr dirty="0"/>
              </a:p>
            </p:txBody>
          </p:sp>
          <p:pic>
            <p:nvPicPr>
              <p:cNvPr id="337" name="Безымянный-1 (1)-09.png" descr="Безымянный-1 (1)-09.png"/>
              <p:cNvPicPr>
                <a:picLocks noChangeAspect="1"/>
              </p:cNvPicPr>
              <p:nvPr/>
            </p:nvPicPr>
            <p:blipFill>
              <a:blip r:embed="rId6"/>
              <a:stretch>
                <a:fillRect/>
              </a:stretch>
            </p:blipFill>
            <p:spPr>
              <a:xfrm>
                <a:off x="626646" y="0"/>
                <a:ext cx="1534182" cy="1534182"/>
              </a:xfrm>
              <a:prstGeom prst="rect">
                <a:avLst/>
              </a:prstGeom>
              <a:ln w="12700" cap="flat">
                <a:noFill/>
                <a:miter lim="400000"/>
              </a:ln>
              <a:effectLst/>
            </p:spPr>
          </p:pic>
        </p:grpSp>
        <p:grpSp>
          <p:nvGrpSpPr>
            <p:cNvPr id="341" name="Группа"/>
            <p:cNvGrpSpPr/>
            <p:nvPr/>
          </p:nvGrpSpPr>
          <p:grpSpPr>
            <a:xfrm>
              <a:off x="0" y="1"/>
              <a:ext cx="2648597" cy="2129252"/>
              <a:chOff x="0" y="0"/>
              <a:chExt cx="2648596" cy="2129251"/>
            </a:xfrm>
          </p:grpSpPr>
          <p:sp>
            <p:nvSpPr>
              <p:cNvPr id="339" name="Повышенная концентрация  ЭПК и ДГК в продукте"/>
              <p:cNvSpPr txBox="1"/>
              <p:nvPr/>
            </p:nvSpPr>
            <p:spPr>
              <a:xfrm>
                <a:off x="0" y="1667586"/>
                <a:ext cx="2648596" cy="46166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lgn="ctr">
                  <a:defRPr sz="1500">
                    <a:solidFill>
                      <a:srgbClr val="FFFFFF"/>
                    </a:solidFill>
                    <a:latin typeface="Gilroy Regular"/>
                    <a:ea typeface="Gilroy Regular"/>
                    <a:cs typeface="Gilroy Regular"/>
                    <a:sym typeface="Gilroy Regular"/>
                  </a:defRPr>
                </a:pPr>
                <a:r>
                  <a:rPr lang="en-GB" dirty="0" err="1"/>
                  <a:t>Zvýšená</a:t>
                </a:r>
                <a:r>
                  <a:rPr lang="en-GB" dirty="0"/>
                  <a:t> </a:t>
                </a:r>
                <a:r>
                  <a:rPr lang="en-GB" dirty="0" err="1"/>
                  <a:t>koncentrácia</a:t>
                </a:r>
                <a:r>
                  <a:rPr lang="en-GB" dirty="0"/>
                  <a:t> EPA a DHA v </a:t>
                </a:r>
                <a:r>
                  <a:rPr lang="en-GB" dirty="0" err="1"/>
                  <a:t>produkte</a:t>
                </a:r>
                <a:endParaRPr dirty="0"/>
              </a:p>
            </p:txBody>
          </p:sp>
          <p:pic>
            <p:nvPicPr>
              <p:cNvPr id="340" name="Безымянный-1-16.png" descr="Безымянный-1-16.png"/>
              <p:cNvPicPr>
                <a:picLocks noChangeAspect="1"/>
              </p:cNvPicPr>
              <p:nvPr/>
            </p:nvPicPr>
            <p:blipFill>
              <a:blip r:embed="rId7"/>
              <a:stretch>
                <a:fillRect/>
              </a:stretch>
            </p:blipFill>
            <p:spPr>
              <a:xfrm>
                <a:off x="557207" y="0"/>
                <a:ext cx="1534182" cy="1534181"/>
              </a:xfrm>
              <a:prstGeom prst="rect">
                <a:avLst/>
              </a:prstGeom>
              <a:ln w="12700" cap="flat">
                <a:noFill/>
                <a:miter lim="400000"/>
              </a:ln>
              <a:effectLst/>
            </p:spPr>
          </p:pic>
        </p:grpSp>
      </p:gr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47" name="pexels-garrison-gao-8903205.jpg" descr="pexels-garrison-gao-8903205.jpg"/>
          <p:cNvPicPr>
            <a:picLocks noChangeAspect="1"/>
          </p:cNvPicPr>
          <p:nvPr/>
        </p:nvPicPr>
        <p:blipFill>
          <a:blip r:embed="rId4"/>
          <a:srcRect t="31205" b="31205"/>
          <a:stretch>
            <a:fillRect/>
          </a:stretch>
        </p:blipFill>
        <p:spPr>
          <a:xfrm rot="10800000" flipH="1">
            <a:off x="-1307" y="1586"/>
            <a:ext cx="9144002" cy="5156202"/>
          </a:xfrm>
          <a:prstGeom prst="rect">
            <a:avLst/>
          </a:prstGeom>
          <a:ln w="12700">
            <a:miter lim="400000"/>
          </a:ln>
        </p:spPr>
      </p:pic>
      <p:grpSp>
        <p:nvGrpSpPr>
          <p:cNvPr id="350" name="ZZZZ"/>
          <p:cNvGrpSpPr/>
          <p:nvPr/>
        </p:nvGrpSpPr>
        <p:grpSpPr>
          <a:xfrm>
            <a:off x="-273050" y="-215900"/>
            <a:ext cx="9690100" cy="5651500"/>
            <a:chOff x="0" y="0"/>
            <a:chExt cx="9690100" cy="5651500"/>
          </a:xfrm>
        </p:grpSpPr>
        <p:sp>
          <p:nvSpPr>
            <p:cNvPr id="348" name="Прямоугольник"/>
            <p:cNvSpPr/>
            <p:nvPr/>
          </p:nvSpPr>
          <p:spPr>
            <a:xfrm>
              <a:off x="0" y="0"/>
              <a:ext cx="9690100" cy="5651500"/>
            </a:xfrm>
            <a:prstGeom prst="rect">
              <a:avLst/>
            </a:prstGeom>
            <a:solidFill>
              <a:srgbClr val="000000">
                <a:alpha val="46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49" name="ZZZZ"/>
            <p:cNvSpPr txBox="1"/>
            <p:nvPr/>
          </p:nvSpPr>
          <p:spPr>
            <a:xfrm>
              <a:off x="0" y="0"/>
              <a:ext cx="969010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51"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52" name="O!Mega-3 TG: богатство Тихого  и Атлантического океанов"/>
          <p:cNvSpPr txBox="1"/>
          <p:nvPr/>
        </p:nvSpPr>
        <p:spPr>
          <a:xfrm>
            <a:off x="406401" y="406400"/>
            <a:ext cx="8224982"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FFFFFF"/>
                </a:solidFill>
                <a:latin typeface="Gilroy Bold"/>
                <a:ea typeface="Gilroy Bold"/>
                <a:cs typeface="Gilroy Bold"/>
                <a:sym typeface="Gilroy Bold"/>
              </a:defRPr>
            </a:pPr>
            <a:r>
              <a:rPr lang="en-GB" dirty="0"/>
              <a:t>O!Mega-3 TG: </a:t>
            </a:r>
            <a:r>
              <a:rPr lang="en-GB" dirty="0" err="1"/>
              <a:t>bohatstvo</a:t>
            </a:r>
            <a:r>
              <a:rPr lang="en-GB" dirty="0"/>
              <a:t> </a:t>
            </a:r>
            <a:r>
              <a:rPr lang="en-GB" dirty="0" err="1"/>
              <a:t>Tichého</a:t>
            </a:r>
            <a:r>
              <a:rPr lang="en-GB" dirty="0"/>
              <a:t> a </a:t>
            </a:r>
            <a:r>
              <a:rPr lang="en-GB" dirty="0" err="1"/>
              <a:t>Atlantického</a:t>
            </a:r>
            <a:r>
              <a:rPr lang="en-GB" dirty="0"/>
              <a:t> </a:t>
            </a:r>
            <a:r>
              <a:rPr lang="en-GB" dirty="0" err="1"/>
              <a:t>oceánu</a:t>
            </a:r>
            <a:endParaRPr dirty="0"/>
          </a:p>
        </p:txBody>
      </p:sp>
      <p:sp>
        <p:nvSpPr>
          <p:cNvPr id="353"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54" name="Рыбный жир для производства продукта добывают…"/>
          <p:cNvSpPr txBox="1"/>
          <p:nvPr/>
        </p:nvSpPr>
        <p:spPr>
          <a:xfrm>
            <a:off x="406399" y="1524000"/>
            <a:ext cx="483061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FFFFFF"/>
                </a:solidFill>
                <a:latin typeface="Gilroy Regular"/>
                <a:ea typeface="Gilroy Regular"/>
                <a:cs typeface="Gilroy Regular"/>
                <a:sym typeface="Gilroy Regular"/>
              </a:defRPr>
            </a:pPr>
            <a:r>
              <a:rPr lang="en-GB" dirty="0"/>
              <a:t>Na </a:t>
            </a:r>
            <a:r>
              <a:rPr lang="en-GB" dirty="0" err="1"/>
              <a:t>výrobu</a:t>
            </a:r>
            <a:r>
              <a:rPr lang="en-GB" dirty="0"/>
              <a:t> </a:t>
            </a:r>
            <a:r>
              <a:rPr lang="en-GB" dirty="0" err="1"/>
              <a:t>produktu</a:t>
            </a:r>
            <a:r>
              <a:rPr lang="en-GB" dirty="0"/>
              <a:t> </a:t>
            </a:r>
            <a:r>
              <a:rPr lang="en-GB" dirty="0" err="1"/>
              <a:t>sa</a:t>
            </a:r>
            <a:r>
              <a:rPr lang="en-GB" dirty="0"/>
              <a:t> </a:t>
            </a:r>
            <a:r>
              <a:rPr lang="en-GB" dirty="0" err="1"/>
              <a:t>používa</a:t>
            </a:r>
            <a:r>
              <a:rPr lang="en-GB" dirty="0"/>
              <a:t> </a:t>
            </a:r>
            <a:r>
              <a:rPr lang="en-GB" dirty="0" err="1"/>
              <a:t>rybí</a:t>
            </a:r>
            <a:r>
              <a:rPr lang="en-GB" dirty="0"/>
              <a:t> </a:t>
            </a:r>
            <a:r>
              <a:rPr lang="en-GB" dirty="0" err="1"/>
              <a:t>olej</a:t>
            </a:r>
            <a:endParaRPr lang="en-GB" dirty="0"/>
          </a:p>
          <a:p>
            <a:pPr>
              <a:defRPr sz="1500">
                <a:solidFill>
                  <a:srgbClr val="FFFFFF"/>
                </a:solidFill>
                <a:latin typeface="Gilroy Regular"/>
                <a:ea typeface="Gilroy Regular"/>
                <a:cs typeface="Gilroy Regular"/>
                <a:sym typeface="Gilroy Regular"/>
              </a:defRPr>
            </a:pPr>
            <a:r>
              <a:rPr lang="en-GB" dirty="0"/>
              <a:t>zo </a:t>
            </a:r>
            <a:r>
              <a:rPr lang="en-GB" dirty="0" err="1"/>
              <a:t>studenovodných</a:t>
            </a:r>
            <a:r>
              <a:rPr lang="en-GB" dirty="0"/>
              <a:t> </a:t>
            </a:r>
            <a:r>
              <a:rPr lang="en-GB" dirty="0" err="1"/>
              <a:t>oceánskych</a:t>
            </a:r>
            <a:r>
              <a:rPr lang="en-GB" dirty="0"/>
              <a:t> </a:t>
            </a:r>
            <a:r>
              <a:rPr lang="en-GB" dirty="0" err="1"/>
              <a:t>druhov</a:t>
            </a:r>
            <a:r>
              <a:rPr lang="en-GB" dirty="0"/>
              <a:t> </a:t>
            </a:r>
            <a:r>
              <a:rPr lang="en-GB" dirty="0" err="1"/>
              <a:t>rýb</a:t>
            </a:r>
            <a:endParaRPr dirty="0"/>
          </a:p>
        </p:txBody>
      </p:sp>
      <p:sp>
        <p:nvSpPr>
          <p:cNvPr id="355" name="анчоусов…"/>
          <p:cNvSpPr txBox="1"/>
          <p:nvPr/>
        </p:nvSpPr>
        <p:spPr>
          <a:xfrm>
            <a:off x="406399" y="2159000"/>
            <a:ext cx="1043234"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marL="150394" indent="-150394">
              <a:buSzPct val="100000"/>
              <a:buChar char="•"/>
              <a:defRPr sz="1500">
                <a:solidFill>
                  <a:srgbClr val="FFFFFF"/>
                </a:solidFill>
                <a:latin typeface="Gilroy Regular"/>
                <a:ea typeface="Gilroy Regular"/>
                <a:cs typeface="Gilroy Regular"/>
                <a:sym typeface="Gilroy Regular"/>
              </a:defRPr>
            </a:pPr>
            <a:r>
              <a:rPr lang="en-GB" dirty="0" err="1"/>
              <a:t>ančovičky</a:t>
            </a:r>
            <a:endParaRPr lang="en-GB" dirty="0"/>
          </a:p>
          <a:p>
            <a:pPr marL="150394" indent="-150394">
              <a:buSzPct val="100000"/>
              <a:buChar char="•"/>
              <a:defRPr sz="1500">
                <a:solidFill>
                  <a:srgbClr val="FFFFFF"/>
                </a:solidFill>
                <a:latin typeface="Gilroy Regular"/>
                <a:ea typeface="Gilroy Regular"/>
                <a:cs typeface="Gilroy Regular"/>
                <a:sym typeface="Gilroy Regular"/>
              </a:defRPr>
            </a:pPr>
            <a:r>
              <a:rPr lang="en-GB" dirty="0" err="1"/>
              <a:t>sardinky</a:t>
            </a:r>
            <a:endParaRPr lang="en-GB" dirty="0"/>
          </a:p>
          <a:p>
            <a:pPr marL="150394" indent="-150394">
              <a:buSzPct val="100000"/>
              <a:buChar char="•"/>
              <a:defRPr sz="1500">
                <a:solidFill>
                  <a:srgbClr val="FFFFFF"/>
                </a:solidFill>
                <a:latin typeface="Gilroy Regular"/>
                <a:ea typeface="Gilroy Regular"/>
                <a:cs typeface="Gilroy Regular"/>
                <a:sym typeface="Gilroy Regular"/>
              </a:defRPr>
            </a:pPr>
            <a:r>
              <a:rPr lang="en-GB" dirty="0" err="1"/>
              <a:t>makrela</a:t>
            </a:r>
            <a:endParaRPr lang="en-GB" dirty="0"/>
          </a:p>
          <a:p>
            <a:pPr marL="150394" indent="-150394">
              <a:buSzPct val="100000"/>
              <a:buChar char="•"/>
              <a:defRPr sz="1500">
                <a:solidFill>
                  <a:srgbClr val="FFFFFF"/>
                </a:solidFill>
                <a:latin typeface="Gilroy Regular"/>
                <a:ea typeface="Gilroy Regular"/>
                <a:cs typeface="Gilroy Regular"/>
                <a:sym typeface="Gilroy Regular"/>
              </a:defRPr>
            </a:pPr>
            <a:r>
              <a:rPr lang="en-GB" dirty="0" err="1"/>
              <a:t>tuniak</a:t>
            </a:r>
            <a:endParaRPr dirty="0"/>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60" name="pexels-luis-quintero-1559700.jpg" descr="pexels-luis-quintero-1559700.jpg"/>
          <p:cNvPicPr>
            <a:picLocks noChangeAspect="1"/>
          </p:cNvPicPr>
          <p:nvPr/>
        </p:nvPicPr>
        <p:blipFill>
          <a:blip r:embed="rId4"/>
          <a:srcRect t="4" b="15418"/>
          <a:stretch>
            <a:fillRect/>
          </a:stretch>
        </p:blipFill>
        <p:spPr>
          <a:xfrm>
            <a:off x="-1307" y="1587"/>
            <a:ext cx="9144002" cy="5156202"/>
          </a:xfrm>
          <a:prstGeom prst="rect">
            <a:avLst/>
          </a:prstGeom>
          <a:ln w="12700">
            <a:miter lim="400000"/>
          </a:ln>
        </p:spPr>
      </p:pic>
      <p:grpSp>
        <p:nvGrpSpPr>
          <p:cNvPr id="363" name="ZZZZ"/>
          <p:cNvGrpSpPr/>
          <p:nvPr/>
        </p:nvGrpSpPr>
        <p:grpSpPr>
          <a:xfrm>
            <a:off x="-247650" y="-254000"/>
            <a:ext cx="9690100" cy="5651500"/>
            <a:chOff x="0" y="0"/>
            <a:chExt cx="9690100" cy="5651500"/>
          </a:xfrm>
        </p:grpSpPr>
        <p:sp>
          <p:nvSpPr>
            <p:cNvPr id="361" name="Прямоугольник"/>
            <p:cNvSpPr/>
            <p:nvPr/>
          </p:nvSpPr>
          <p:spPr>
            <a:xfrm>
              <a:off x="0" y="0"/>
              <a:ext cx="9690100" cy="5651500"/>
            </a:xfrm>
            <a:prstGeom prst="rect">
              <a:avLst/>
            </a:prstGeom>
            <a:solidFill>
              <a:srgbClr val="000000">
                <a:alpha val="38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62" name="ZZZZ"/>
            <p:cNvSpPr txBox="1"/>
            <p:nvPr/>
          </p:nvSpPr>
          <p:spPr>
            <a:xfrm>
              <a:off x="0" y="0"/>
              <a:ext cx="969010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64"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65" name="Производство O!Mega-3 TG из солнечной  Испании: качественно и бережно"/>
          <p:cNvSpPr txBox="1"/>
          <p:nvPr/>
        </p:nvSpPr>
        <p:spPr>
          <a:xfrm>
            <a:off x="406400" y="406400"/>
            <a:ext cx="7338291"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FFFFFF"/>
                </a:solidFill>
                <a:latin typeface="Gilroy Bold"/>
                <a:ea typeface="Gilroy Bold"/>
                <a:cs typeface="Gilroy Bold"/>
                <a:sym typeface="Gilroy Bold"/>
              </a:defRPr>
            </a:pPr>
            <a:r>
              <a:rPr lang="en-GB" dirty="0" err="1"/>
              <a:t>Výroba</a:t>
            </a:r>
            <a:r>
              <a:rPr lang="en-GB" dirty="0"/>
              <a:t> O!Mega-3 TG v </a:t>
            </a:r>
            <a:r>
              <a:rPr lang="en-GB" dirty="0" err="1"/>
              <a:t>slnečnom</a:t>
            </a:r>
            <a:r>
              <a:rPr lang="en-GB" dirty="0"/>
              <a:t> </a:t>
            </a:r>
            <a:r>
              <a:rPr lang="en-GB" dirty="0" err="1"/>
              <a:t>Španielska</a:t>
            </a:r>
            <a:r>
              <a:rPr lang="en-GB" dirty="0"/>
              <a:t>: s </a:t>
            </a:r>
            <a:r>
              <a:rPr lang="en-GB" dirty="0" err="1"/>
              <a:t>vysokou</a:t>
            </a:r>
            <a:r>
              <a:rPr lang="en-GB" dirty="0"/>
              <a:t> </a:t>
            </a:r>
            <a:r>
              <a:rPr lang="en-GB" dirty="0" err="1"/>
              <a:t>kvalitou</a:t>
            </a:r>
            <a:r>
              <a:rPr lang="en-GB" dirty="0"/>
              <a:t> a </a:t>
            </a:r>
            <a:r>
              <a:rPr lang="en-GB" dirty="0" err="1"/>
              <a:t>starostlivosťou</a:t>
            </a:r>
            <a:endParaRPr dirty="0"/>
          </a:p>
        </p:txBody>
      </p:sp>
      <p:sp>
        <p:nvSpPr>
          <p:cNvPr id="36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376" name="Группа"/>
          <p:cNvGrpSpPr/>
          <p:nvPr/>
        </p:nvGrpSpPr>
        <p:grpSpPr>
          <a:xfrm>
            <a:off x="1134672" y="1435100"/>
            <a:ext cx="7691829" cy="3060703"/>
            <a:chOff x="-1" y="0"/>
            <a:chExt cx="7691826" cy="3060702"/>
          </a:xfrm>
        </p:grpSpPr>
        <p:grpSp>
          <p:nvGrpSpPr>
            <p:cNvPr id="371" name="Группа"/>
            <p:cNvGrpSpPr/>
            <p:nvPr/>
          </p:nvGrpSpPr>
          <p:grpSpPr>
            <a:xfrm>
              <a:off x="3727845" y="0"/>
              <a:ext cx="3963980" cy="2659523"/>
              <a:chOff x="0" y="0"/>
              <a:chExt cx="3963977" cy="2659523"/>
            </a:xfrm>
          </p:grpSpPr>
          <p:sp>
            <p:nvSpPr>
              <p:cNvPr id="368" name="Сырье обрабатывается с применением  технологии Flutex — без использования  токсичных органических растворителей  и высоких температур."/>
              <p:cNvSpPr txBox="1"/>
              <p:nvPr/>
            </p:nvSpPr>
            <p:spPr>
              <a:xfrm>
                <a:off x="0" y="977900"/>
                <a:ext cx="3963977" cy="55399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FFFFF"/>
                    </a:solidFill>
                    <a:latin typeface="Gilroy Bold"/>
                    <a:ea typeface="Gilroy Bold"/>
                    <a:cs typeface="Gilroy Bold"/>
                    <a:sym typeface="Gilroy Bold"/>
                  </a:defRPr>
                </a:pPr>
                <a:r>
                  <a:rPr lang="en-GB" dirty="0" err="1"/>
                  <a:t>Suroviny</a:t>
                </a:r>
                <a:r>
                  <a:rPr lang="en-GB" dirty="0"/>
                  <a:t> </a:t>
                </a:r>
                <a:r>
                  <a:rPr lang="en-GB" dirty="0" err="1"/>
                  <a:t>sú</a:t>
                </a:r>
                <a:r>
                  <a:rPr lang="en-GB" dirty="0"/>
                  <a:t> </a:t>
                </a:r>
                <a:r>
                  <a:rPr lang="en-GB" dirty="0" err="1"/>
                  <a:t>spracovávané</a:t>
                </a:r>
                <a:r>
                  <a:rPr lang="en-GB" dirty="0"/>
                  <a:t> </a:t>
                </a:r>
                <a:r>
                  <a:rPr lang="en-GB" dirty="0" err="1"/>
                  <a:t>technológiou</a:t>
                </a:r>
                <a:r>
                  <a:rPr lang="en-GB" dirty="0"/>
                  <a:t> </a:t>
                </a:r>
                <a:r>
                  <a:rPr lang="en-GB" dirty="0" err="1"/>
                  <a:t>Flutex</a:t>
                </a:r>
                <a:r>
                  <a:rPr lang="en-GB" dirty="0"/>
                  <a:t> – bez </a:t>
                </a:r>
                <a:r>
                  <a:rPr lang="en-GB" dirty="0" err="1"/>
                  <a:t>použitia</a:t>
                </a:r>
                <a:r>
                  <a:rPr lang="en-GB" dirty="0"/>
                  <a:t> </a:t>
                </a:r>
                <a:r>
                  <a:rPr lang="en-GB" dirty="0" err="1"/>
                  <a:t>toxických</a:t>
                </a:r>
                <a:r>
                  <a:rPr lang="en-GB" dirty="0"/>
                  <a:t> </a:t>
                </a:r>
                <a:r>
                  <a:rPr lang="en-GB" dirty="0" err="1"/>
                  <a:t>organických</a:t>
                </a:r>
                <a:r>
                  <a:rPr lang="en-GB" dirty="0"/>
                  <a:t> </a:t>
                </a:r>
                <a:r>
                  <a:rPr lang="en-GB" dirty="0" err="1"/>
                  <a:t>rozpúšťadiel</a:t>
                </a:r>
                <a:r>
                  <a:rPr lang="en-GB" dirty="0"/>
                  <a:t> a </a:t>
                </a:r>
                <a:r>
                  <a:rPr lang="en-GB" dirty="0" err="1"/>
                  <a:t>vysokých</a:t>
                </a:r>
                <a:r>
                  <a:rPr lang="en-GB" dirty="0"/>
                  <a:t> </a:t>
                </a:r>
                <a:r>
                  <a:rPr lang="en-GB" dirty="0" err="1"/>
                  <a:t>teplôt</a:t>
                </a:r>
                <a:r>
                  <a:rPr lang="en-GB" dirty="0"/>
                  <a:t>.</a:t>
                </a:r>
                <a:endParaRPr dirty="0"/>
              </a:p>
            </p:txBody>
          </p:sp>
          <p:sp>
            <p:nvSpPr>
              <p:cNvPr id="369" name="02"/>
              <p:cNvSpPr txBox="1"/>
              <p:nvPr/>
            </p:nvSpPr>
            <p:spPr>
              <a:xfrm>
                <a:off x="0" y="0"/>
                <a:ext cx="912699"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02</a:t>
                </a:r>
              </a:p>
            </p:txBody>
          </p:sp>
          <p:pic>
            <p:nvPicPr>
              <p:cNvPr id="370" name="Безымянный-1-20.png" descr="Безымянный-1-20.png"/>
              <p:cNvPicPr>
                <a:picLocks noChangeAspect="1"/>
              </p:cNvPicPr>
              <p:nvPr/>
            </p:nvPicPr>
            <p:blipFill>
              <a:blip r:embed="rId6"/>
              <a:stretch>
                <a:fillRect/>
              </a:stretch>
            </p:blipFill>
            <p:spPr>
              <a:xfrm>
                <a:off x="0" y="1874911"/>
                <a:ext cx="1866902" cy="784612"/>
              </a:xfrm>
              <a:prstGeom prst="rect">
                <a:avLst/>
              </a:prstGeom>
              <a:ln w="12700" cap="flat">
                <a:noFill/>
                <a:miter lim="400000"/>
              </a:ln>
              <a:effectLst/>
            </p:spPr>
          </p:pic>
        </p:grpSp>
        <p:grpSp>
          <p:nvGrpSpPr>
            <p:cNvPr id="375" name="Группа"/>
            <p:cNvGrpSpPr/>
            <p:nvPr/>
          </p:nvGrpSpPr>
          <p:grpSpPr>
            <a:xfrm>
              <a:off x="-1" y="0"/>
              <a:ext cx="3146810" cy="3060702"/>
              <a:chOff x="0" y="0"/>
              <a:chExt cx="3146808" cy="3060700"/>
            </a:xfrm>
          </p:grpSpPr>
          <p:sp>
            <p:nvSpPr>
              <p:cNvPr id="372" name="Продукт выпускается на производстве,  которое соответствует международному стандарту GMP."/>
              <p:cNvSpPr txBox="1"/>
              <p:nvPr/>
            </p:nvSpPr>
            <p:spPr>
              <a:xfrm>
                <a:off x="1" y="977900"/>
                <a:ext cx="3146807"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FFFFF"/>
                    </a:solidFill>
                    <a:latin typeface="Gilroy Bold"/>
                    <a:ea typeface="Gilroy Bold"/>
                    <a:cs typeface="Gilroy Bold"/>
                    <a:sym typeface="Gilroy Bold"/>
                  </a:defRPr>
                </a:pPr>
                <a:r>
                  <a:rPr lang="en-GB" dirty="0" err="1"/>
                  <a:t>Produkt</a:t>
                </a:r>
                <a:r>
                  <a:rPr lang="en-GB" dirty="0"/>
                  <a:t> je </a:t>
                </a:r>
                <a:r>
                  <a:rPr lang="en-GB" dirty="0" err="1"/>
                  <a:t>vyrobený</a:t>
                </a:r>
                <a:r>
                  <a:rPr lang="en-GB" dirty="0"/>
                  <a:t> v </a:t>
                </a:r>
                <a:r>
                  <a:rPr lang="en-GB" dirty="0" err="1"/>
                  <a:t>súlade</a:t>
                </a:r>
                <a:r>
                  <a:rPr lang="en-GB" dirty="0"/>
                  <a:t> s </a:t>
                </a:r>
                <a:r>
                  <a:rPr lang="en-GB" dirty="0" err="1"/>
                  <a:t>medzinárodným</a:t>
                </a:r>
                <a:r>
                  <a:rPr lang="en-GB" dirty="0"/>
                  <a:t> </a:t>
                </a:r>
                <a:r>
                  <a:rPr lang="en-GB" dirty="0" err="1"/>
                  <a:t>štandardom</a:t>
                </a:r>
                <a:r>
                  <a:rPr lang="en-GB" dirty="0"/>
                  <a:t> GMP.</a:t>
                </a:r>
                <a:endParaRPr dirty="0"/>
              </a:p>
            </p:txBody>
          </p:sp>
          <p:sp>
            <p:nvSpPr>
              <p:cNvPr id="373" name="01"/>
              <p:cNvSpPr txBox="1"/>
              <p:nvPr/>
            </p:nvSpPr>
            <p:spPr>
              <a:xfrm>
                <a:off x="0" y="0"/>
                <a:ext cx="797738" cy="79049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6200">
                    <a:solidFill>
                      <a:srgbClr val="FFFFFF"/>
                    </a:solidFill>
                    <a:latin typeface="Gilroy Bold"/>
                    <a:ea typeface="Gilroy Bold"/>
                    <a:cs typeface="Gilroy Bold"/>
                    <a:sym typeface="Gilroy Bold"/>
                  </a:defRPr>
                </a:lvl1pPr>
              </a:lstStyle>
              <a:p>
                <a:r>
                  <a:t>01</a:t>
                </a:r>
              </a:p>
            </p:txBody>
          </p:sp>
          <p:pic>
            <p:nvPicPr>
              <p:cNvPr id="374" name="Безымянный-1 (1)-52.png" descr="Безымянный-1 (1)-52.png"/>
              <p:cNvPicPr>
                <a:picLocks noChangeAspect="1"/>
              </p:cNvPicPr>
              <p:nvPr/>
            </p:nvPicPr>
            <p:blipFill>
              <a:blip r:embed="rId7"/>
              <a:stretch>
                <a:fillRect/>
              </a:stretch>
            </p:blipFill>
            <p:spPr>
              <a:xfrm>
                <a:off x="0" y="1689100"/>
                <a:ext cx="1371601" cy="1371600"/>
              </a:xfrm>
              <a:prstGeom prst="rect">
                <a:avLst/>
              </a:prstGeom>
              <a:ln w="12700" cap="flat">
                <a:noFill/>
                <a:miter lim="400000"/>
              </a:ln>
              <a:effectLst/>
            </p:spPr>
          </p:pic>
        </p:grpSp>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381" name="shutterstock_2031475334.jpg" descr="shutterstock_2031475334.jpg"/>
          <p:cNvPicPr>
            <a:picLocks noChangeAspect="1"/>
          </p:cNvPicPr>
          <p:nvPr/>
        </p:nvPicPr>
        <p:blipFill>
          <a:blip r:embed="rId4"/>
          <a:srcRect l="15820" t="21787" r="5916"/>
          <a:stretch>
            <a:fillRect/>
          </a:stretch>
        </p:blipFill>
        <p:spPr>
          <a:xfrm>
            <a:off x="-1306" y="1587"/>
            <a:ext cx="9144001" cy="5140327"/>
          </a:xfrm>
          <a:prstGeom prst="rect">
            <a:avLst/>
          </a:prstGeom>
          <a:ln w="12700">
            <a:miter lim="400000"/>
          </a:ln>
        </p:spPr>
      </p:pic>
      <p:grpSp>
        <p:nvGrpSpPr>
          <p:cNvPr id="384" name="ZZZZ"/>
          <p:cNvGrpSpPr/>
          <p:nvPr/>
        </p:nvGrpSpPr>
        <p:grpSpPr>
          <a:xfrm>
            <a:off x="-273050" y="-406400"/>
            <a:ext cx="9690100" cy="5651500"/>
            <a:chOff x="0" y="0"/>
            <a:chExt cx="9690100" cy="5651500"/>
          </a:xfrm>
        </p:grpSpPr>
        <p:sp>
          <p:nvSpPr>
            <p:cNvPr id="382" name="Прямоугольник"/>
            <p:cNvSpPr/>
            <p:nvPr/>
          </p:nvSpPr>
          <p:spPr>
            <a:xfrm>
              <a:off x="0" y="0"/>
              <a:ext cx="9690100" cy="5651500"/>
            </a:xfrm>
            <a:prstGeom prst="rect">
              <a:avLst/>
            </a:prstGeom>
            <a:solidFill>
              <a:srgbClr val="000000">
                <a:alpha val="33000"/>
              </a:srgbClr>
            </a:solidFill>
            <a:ln w="12700" cap="flat">
              <a:noFill/>
              <a:miter lim="400000"/>
            </a:ln>
            <a:effectLst/>
          </p:spPr>
          <p:txBody>
            <a:bodyPr wrap="square" lIns="0" tIns="0" rIns="0" bIns="0" numCol="1" anchor="t">
              <a:noAutofit/>
            </a:bodyPr>
            <a:lstStyle/>
            <a:p>
              <a:pPr>
                <a:defRPr>
                  <a:latin typeface="+mn-lt"/>
                  <a:ea typeface="+mn-ea"/>
                  <a:cs typeface="+mn-cs"/>
                  <a:sym typeface="Arial"/>
                </a:defRPr>
              </a:pPr>
              <a:endParaRPr/>
            </a:p>
          </p:txBody>
        </p:sp>
        <p:sp>
          <p:nvSpPr>
            <p:cNvPr id="383" name="ZZZZ"/>
            <p:cNvSpPr txBox="1"/>
            <p:nvPr/>
          </p:nvSpPr>
          <p:spPr>
            <a:xfrm>
              <a:off x="0" y="0"/>
              <a:ext cx="9690100" cy="21544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a:latin typeface="+mn-lt"/>
                  <a:ea typeface="+mn-ea"/>
                  <a:cs typeface="+mn-cs"/>
                  <a:sym typeface="Arial"/>
                </a:defRPr>
              </a:lvl1pPr>
            </a:lstStyle>
            <a:p>
              <a:endParaRPr dirty="0"/>
            </a:p>
          </p:txBody>
        </p:sp>
      </p:grpSp>
      <p:pic>
        <p:nvPicPr>
          <p:cNvPr id="385"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386" name="По 1 капсуле O!Mega-3 TG…"/>
          <p:cNvSpPr txBox="1"/>
          <p:nvPr/>
        </p:nvSpPr>
        <p:spPr>
          <a:xfrm>
            <a:off x="406400" y="1422400"/>
            <a:ext cx="2797241" cy="5539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000">
                <a:solidFill>
                  <a:srgbClr val="FFFFFF"/>
                </a:solidFill>
                <a:latin typeface="Gilroy Regular"/>
                <a:ea typeface="Gilroy Regular"/>
                <a:cs typeface="Gilroy Regular"/>
                <a:sym typeface="Gilroy Regular"/>
              </a:defRPr>
            </a:pPr>
            <a:r>
              <a:rPr lang="en-GB" dirty="0"/>
              <a:t>1 </a:t>
            </a:r>
            <a:r>
              <a:rPr lang="en-GB" dirty="0" err="1"/>
              <a:t>kapsula</a:t>
            </a:r>
            <a:r>
              <a:rPr lang="en-GB" dirty="0"/>
              <a:t> O!Mega-3 TG</a:t>
            </a:r>
          </a:p>
          <a:p>
            <a:pPr>
              <a:lnSpc>
                <a:spcPct val="90000"/>
              </a:lnSpc>
              <a:defRPr sz="2000">
                <a:solidFill>
                  <a:srgbClr val="FFFFFF"/>
                </a:solidFill>
                <a:latin typeface="Gilroy Regular"/>
                <a:ea typeface="Gilroy Regular"/>
                <a:cs typeface="Gilroy Regular"/>
                <a:sym typeface="Gilroy Regular"/>
              </a:defRPr>
            </a:pPr>
            <a:r>
              <a:rPr lang="en-GB" dirty="0"/>
              <a:t>3x </a:t>
            </a:r>
            <a:r>
              <a:rPr lang="en-GB" dirty="0" err="1"/>
              <a:t>denne</a:t>
            </a:r>
            <a:r>
              <a:rPr lang="en-GB" dirty="0"/>
              <a:t> s </a:t>
            </a:r>
            <a:r>
              <a:rPr lang="en-GB" dirty="0" err="1"/>
              <a:t>jedlom</a:t>
            </a:r>
            <a:r>
              <a:rPr lang="en-GB" dirty="0"/>
              <a:t> -</a:t>
            </a:r>
            <a:endParaRPr lang="ru-RU" dirty="0">
              <a:solidFill>
                <a:schemeClr val="bg1"/>
              </a:solidFill>
            </a:endParaRPr>
          </a:p>
        </p:txBody>
      </p:sp>
      <p:sp>
        <p:nvSpPr>
          <p:cNvPr id="3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388" name="и ваш организм легко  ловит ритм здоровья!"/>
          <p:cNvSpPr txBox="1"/>
          <p:nvPr/>
        </p:nvSpPr>
        <p:spPr>
          <a:xfrm>
            <a:off x="406400" y="2105555"/>
            <a:ext cx="4830618" cy="6186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80000"/>
              </a:lnSpc>
              <a:defRPr sz="2500">
                <a:solidFill>
                  <a:srgbClr val="FFFFFF"/>
                </a:solidFill>
                <a:latin typeface="Gilroy Bold"/>
                <a:ea typeface="Gilroy Bold"/>
                <a:cs typeface="Gilroy Bold"/>
                <a:sym typeface="Gilroy Bold"/>
              </a:defRPr>
            </a:pPr>
            <a:r>
              <a:rPr lang="en-GB" dirty="0"/>
              <a:t>a </a:t>
            </a:r>
            <a:r>
              <a:rPr lang="en-GB" dirty="0" err="1"/>
              <a:t>vaše</a:t>
            </a:r>
            <a:r>
              <a:rPr lang="en-GB" dirty="0"/>
              <a:t> </a:t>
            </a:r>
            <a:r>
              <a:rPr lang="en-GB" dirty="0" err="1"/>
              <a:t>telo</a:t>
            </a:r>
            <a:r>
              <a:rPr lang="en-GB" dirty="0"/>
              <a:t> </a:t>
            </a:r>
            <a:r>
              <a:rPr lang="en-GB" dirty="0" err="1"/>
              <a:t>ľahko</a:t>
            </a:r>
            <a:r>
              <a:rPr lang="en-GB" dirty="0"/>
              <a:t> </a:t>
            </a:r>
            <a:r>
              <a:rPr lang="en-GB" dirty="0" err="1"/>
              <a:t>zachytí</a:t>
            </a:r>
            <a:r>
              <a:rPr lang="en-GB" dirty="0"/>
              <a:t> </a:t>
            </a:r>
            <a:r>
              <a:rPr lang="en-GB" dirty="0" err="1"/>
              <a:t>rytmus</a:t>
            </a:r>
            <a:r>
              <a:rPr lang="en-GB" dirty="0"/>
              <a:t> </a:t>
            </a:r>
            <a:r>
              <a:rPr lang="en-GB" dirty="0" err="1"/>
              <a:t>zdravia</a:t>
            </a:r>
            <a:r>
              <a:rPr lang="en-GB" dirty="0"/>
              <a:t>!</a:t>
            </a:r>
            <a:endParaRPr dirty="0"/>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 name="13_omega копия-восстановлено.jpg" descr="13_omega копия-восстановлено.jpg"/>
          <p:cNvPicPr>
            <a:picLocks noChangeAspect="1"/>
          </p:cNvPicPr>
          <p:nvPr/>
        </p:nvPicPr>
        <p:blipFill>
          <a:blip r:embed="rId3"/>
          <a:srcRect l="13943" t="4161" r="2432" b="12214"/>
          <a:stretch>
            <a:fillRect/>
          </a:stretch>
        </p:blipFill>
        <p:spPr>
          <a:xfrm>
            <a:off x="0" y="-69511"/>
            <a:ext cx="9144000" cy="5143500"/>
          </a:xfrm>
          <a:prstGeom prst="rect">
            <a:avLst/>
          </a:prstGeom>
          <a:ln w="12700">
            <a:miter lim="400000"/>
          </a:ln>
        </p:spPr>
      </p:pic>
      <p:sp>
        <p:nvSpPr>
          <p:cNvPr id="393" name="O!Mega-3 TG"/>
          <p:cNvSpPr txBox="1"/>
          <p:nvPr/>
        </p:nvSpPr>
        <p:spPr>
          <a:xfrm>
            <a:off x="406400" y="406400"/>
            <a:ext cx="2249069" cy="35986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dirty="0"/>
              <a:t>O!Mega-3 TG</a:t>
            </a:r>
          </a:p>
        </p:txBody>
      </p:sp>
      <p:sp>
        <p:nvSpPr>
          <p:cNvPr id="39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407" name="Группа"/>
          <p:cNvGrpSpPr/>
          <p:nvPr/>
        </p:nvGrpSpPr>
        <p:grpSpPr>
          <a:xfrm>
            <a:off x="406397" y="1168397"/>
            <a:ext cx="3860513" cy="2111809"/>
            <a:chOff x="-2" y="-1"/>
            <a:chExt cx="3860511" cy="2111807"/>
          </a:xfrm>
        </p:grpSpPr>
        <p:pic>
          <p:nvPicPr>
            <p:cNvPr id="395" name="Безымянный-1-20.png" descr="Безымянный-1-20.png"/>
            <p:cNvPicPr>
              <a:picLocks noChangeAspect="1"/>
            </p:cNvPicPr>
            <p:nvPr/>
          </p:nvPicPr>
          <p:blipFill>
            <a:blip r:embed="rId4"/>
            <a:srcRect t="26" b="26"/>
            <a:stretch>
              <a:fillRect/>
            </a:stretch>
          </p:blipFill>
          <p:spPr>
            <a:xfrm>
              <a:off x="0" y="1667540"/>
              <a:ext cx="444501" cy="444266"/>
            </a:xfrm>
            <a:prstGeom prst="rect">
              <a:avLst/>
            </a:prstGeom>
            <a:ln w="12700" cap="flat">
              <a:noFill/>
              <a:miter lim="400000"/>
            </a:ln>
            <a:effectLst/>
          </p:spPr>
        </p:pic>
        <p:grpSp>
          <p:nvGrpSpPr>
            <p:cNvPr id="406" name="Группа"/>
            <p:cNvGrpSpPr/>
            <p:nvPr/>
          </p:nvGrpSpPr>
          <p:grpSpPr>
            <a:xfrm>
              <a:off x="-2" y="-1"/>
              <a:ext cx="3860511" cy="2015224"/>
              <a:chOff x="-1" y="0"/>
              <a:chExt cx="3860509" cy="2015222"/>
            </a:xfrm>
          </p:grpSpPr>
          <p:grpSp>
            <p:nvGrpSpPr>
              <p:cNvPr id="398" name="Группа"/>
              <p:cNvGrpSpPr/>
              <p:nvPr/>
            </p:nvGrpSpPr>
            <p:grpSpPr>
              <a:xfrm>
                <a:off x="0" y="0"/>
                <a:ext cx="3860508" cy="444339"/>
                <a:chOff x="0" y="0"/>
                <a:chExt cx="3860507" cy="444338"/>
              </a:xfrm>
            </p:grpSpPr>
            <p:pic>
              <p:nvPicPr>
                <p:cNvPr id="396" name="Безымянный-1-29.png" descr="Безымянный-1-29.png"/>
                <p:cNvPicPr>
                  <a:picLocks noChangeAspect="1"/>
                </p:cNvPicPr>
                <p:nvPr/>
              </p:nvPicPr>
              <p:blipFill>
                <a:blip r:embed="rId5"/>
                <a:srcRect b="36"/>
                <a:stretch>
                  <a:fillRect/>
                </a:stretch>
              </p:blipFill>
              <p:spPr>
                <a:xfrm>
                  <a:off x="0" y="0"/>
                  <a:ext cx="444501" cy="444338"/>
                </a:xfrm>
                <a:prstGeom prst="rect">
                  <a:avLst/>
                </a:prstGeom>
                <a:ln w="12700" cap="flat">
                  <a:noFill/>
                  <a:miter lim="400000"/>
                </a:ln>
                <a:effectLst/>
              </p:spPr>
            </p:pic>
            <p:sp>
              <p:nvSpPr>
                <p:cNvPr id="397" name="поддерживает здоровье сердца,  сосудов и зрения"/>
                <p:cNvSpPr txBox="1"/>
                <p:nvPr/>
              </p:nvSpPr>
              <p:spPr>
                <a:xfrm>
                  <a:off x="518249" y="88207"/>
                  <a:ext cx="3342258"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n-GB" dirty="0" err="1"/>
                    <a:t>podporuje</a:t>
                  </a:r>
                  <a:r>
                    <a:rPr lang="en-GB" dirty="0"/>
                    <a:t> </a:t>
                  </a:r>
                  <a:r>
                    <a:rPr lang="en-GB" dirty="0" err="1"/>
                    <a:t>zdravie</a:t>
                  </a:r>
                  <a:r>
                    <a:rPr lang="en-GB" dirty="0"/>
                    <a:t> </a:t>
                  </a:r>
                  <a:r>
                    <a:rPr lang="en-GB" dirty="0" err="1"/>
                    <a:t>srdca</a:t>
                  </a:r>
                  <a:r>
                    <a:rPr lang="en-GB" dirty="0"/>
                    <a:t>, </a:t>
                  </a:r>
                  <a:r>
                    <a:rPr lang="en-GB" dirty="0" err="1"/>
                    <a:t>ciev</a:t>
                  </a:r>
                  <a:r>
                    <a:rPr lang="en-GB" dirty="0"/>
                    <a:t> a </a:t>
                  </a:r>
                  <a:r>
                    <a:rPr lang="en-GB" dirty="0" err="1"/>
                    <a:t>zraku</a:t>
                  </a:r>
                  <a:endParaRPr dirty="0"/>
                </a:p>
              </p:txBody>
            </p:sp>
          </p:grpSp>
          <p:grpSp>
            <p:nvGrpSpPr>
              <p:cNvPr id="401" name="Группа"/>
              <p:cNvGrpSpPr/>
              <p:nvPr/>
            </p:nvGrpSpPr>
            <p:grpSpPr>
              <a:xfrm>
                <a:off x="-1" y="555225"/>
                <a:ext cx="3685781" cy="445559"/>
                <a:chOff x="0" y="0"/>
                <a:chExt cx="3685779" cy="445557"/>
              </a:xfrm>
            </p:grpSpPr>
            <p:pic>
              <p:nvPicPr>
                <p:cNvPr id="399" name="Безымянный-1-30.png" descr="Безымянный-1-30.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400" name="укрепляет иммунную и нервную системы"/>
                <p:cNvSpPr txBox="1"/>
                <p:nvPr/>
              </p:nvSpPr>
              <p:spPr>
                <a:xfrm>
                  <a:off x="518250" y="117494"/>
                  <a:ext cx="3167529"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posilňuje</a:t>
                  </a:r>
                  <a:r>
                    <a:rPr lang="en-GB" dirty="0"/>
                    <a:t> </a:t>
                  </a:r>
                  <a:r>
                    <a:rPr lang="en-GB" dirty="0" err="1"/>
                    <a:t>imunitný</a:t>
                  </a:r>
                  <a:r>
                    <a:rPr lang="en-GB" dirty="0"/>
                    <a:t> a </a:t>
                  </a:r>
                  <a:r>
                    <a:rPr lang="en-GB" dirty="0" err="1"/>
                    <a:t>nervový</a:t>
                  </a:r>
                  <a:r>
                    <a:rPr lang="en-GB" dirty="0"/>
                    <a:t> </a:t>
                  </a:r>
                  <a:r>
                    <a:rPr lang="en-GB" dirty="0" err="1"/>
                    <a:t>systém</a:t>
                  </a:r>
                  <a:endParaRPr dirty="0"/>
                </a:p>
              </p:txBody>
            </p:sp>
          </p:grpSp>
          <p:grpSp>
            <p:nvGrpSpPr>
              <p:cNvPr id="404" name="Группа"/>
              <p:cNvGrpSpPr/>
              <p:nvPr/>
            </p:nvGrpSpPr>
            <p:grpSpPr>
              <a:xfrm>
                <a:off x="-1" y="1111719"/>
                <a:ext cx="3113510" cy="444241"/>
                <a:chOff x="0" y="0"/>
                <a:chExt cx="3113508" cy="444239"/>
              </a:xfrm>
            </p:grpSpPr>
            <p:pic>
              <p:nvPicPr>
                <p:cNvPr id="402" name="Безымянный-1-28.png" descr="Безымянный-1-28.png"/>
                <p:cNvPicPr>
                  <a:picLocks noChangeAspect="1"/>
                </p:cNvPicPr>
                <p:nvPr/>
              </p:nvPicPr>
              <p:blipFill>
                <a:blip r:embed="rId7"/>
                <a:srcRect t="29" b="28"/>
                <a:stretch>
                  <a:fillRect/>
                </a:stretch>
              </p:blipFill>
              <p:spPr>
                <a:xfrm>
                  <a:off x="0" y="0"/>
                  <a:ext cx="444501" cy="444239"/>
                </a:xfrm>
                <a:prstGeom prst="rect">
                  <a:avLst/>
                </a:prstGeom>
                <a:ln w="12700" cap="flat">
                  <a:noFill/>
                  <a:miter lim="400000"/>
                </a:ln>
                <a:effectLst/>
              </p:spPr>
            </p:pic>
            <p:sp>
              <p:nvSpPr>
                <p:cNvPr id="403" name="помогает улучшить состояние кожи"/>
                <p:cNvSpPr txBox="1"/>
                <p:nvPr/>
              </p:nvSpPr>
              <p:spPr>
                <a:xfrm>
                  <a:off x="518250" y="116835"/>
                  <a:ext cx="2595258" cy="23083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pomáha</a:t>
                  </a:r>
                  <a:r>
                    <a:rPr lang="en-GB" dirty="0"/>
                    <a:t> </a:t>
                  </a:r>
                  <a:r>
                    <a:rPr lang="en-GB" dirty="0" err="1"/>
                    <a:t>zlepšiť</a:t>
                  </a:r>
                  <a:r>
                    <a:rPr lang="en-GB" dirty="0"/>
                    <a:t> </a:t>
                  </a:r>
                  <a:r>
                    <a:rPr lang="en-GB" dirty="0" err="1"/>
                    <a:t>stav</a:t>
                  </a:r>
                  <a:r>
                    <a:rPr lang="en-GB" dirty="0"/>
                    <a:t> </a:t>
                  </a:r>
                  <a:r>
                    <a:rPr lang="en-GB" dirty="0" err="1"/>
                    <a:t>pokožky</a:t>
                  </a:r>
                  <a:endParaRPr dirty="0"/>
                </a:p>
              </p:txBody>
            </p:sp>
          </p:grpSp>
          <p:sp>
            <p:nvSpPr>
              <p:cNvPr id="405" name="продлевает активное долголетие"/>
              <p:cNvSpPr txBox="1"/>
              <p:nvPr/>
            </p:nvSpPr>
            <p:spPr>
              <a:xfrm>
                <a:off x="518250" y="1784390"/>
                <a:ext cx="2366030"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predlžuje</a:t>
                </a:r>
                <a:r>
                  <a:rPr lang="en-GB" dirty="0"/>
                  <a:t> </a:t>
                </a:r>
                <a:r>
                  <a:rPr lang="en-GB" dirty="0" err="1"/>
                  <a:t>aktívnu</a:t>
                </a:r>
                <a:r>
                  <a:rPr lang="en-GB" dirty="0"/>
                  <a:t> </a:t>
                </a:r>
                <a:r>
                  <a:rPr lang="en-GB" dirty="0" err="1"/>
                  <a:t>životnosť</a:t>
                </a:r>
                <a:endParaRPr dirty="0"/>
              </a:p>
            </p:txBody>
          </p:sp>
        </p:grpSp>
      </p:grpSp>
      <p:pic>
        <p:nvPicPr>
          <p:cNvPr id="408" name="CCI_logo_new_Монтажная область 1.png" descr="CCI_logo_new_Монтажная область 1.png"/>
          <p:cNvPicPr>
            <a:picLocks noChangeAspect="1"/>
          </p:cNvPicPr>
          <p:nvPr/>
        </p:nvPicPr>
        <p:blipFill>
          <a:blip r:embed="rId8"/>
          <a:stretch>
            <a:fillRect/>
          </a:stretch>
        </p:blipFill>
        <p:spPr>
          <a:xfrm>
            <a:off x="8013700" y="4782532"/>
            <a:ext cx="812800" cy="203778"/>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 name="s.jpg" descr="s.jpg"/>
          <p:cNvPicPr>
            <a:picLocks noChangeAspect="1"/>
          </p:cNvPicPr>
          <p:nvPr/>
        </p:nvPicPr>
        <p:blipFill>
          <a:blip r:embed="rId3"/>
          <a:srcRect l="6263" t="12526" r="6263"/>
          <a:stretch>
            <a:fillRect/>
          </a:stretch>
        </p:blipFill>
        <p:spPr>
          <a:xfrm>
            <a:off x="-1" y="0"/>
            <a:ext cx="9144001" cy="5143500"/>
          </a:xfrm>
          <a:prstGeom prst="rect">
            <a:avLst/>
          </a:prstGeom>
          <a:ln w="12700">
            <a:miter lim="400000"/>
          </a:ln>
        </p:spPr>
      </p:pic>
      <p:sp>
        <p:nvSpPr>
          <p:cNvPr id="413" name="O!Mega-3 TG идеален для тех, кто хочет:"/>
          <p:cNvSpPr txBox="1"/>
          <p:nvPr/>
        </p:nvSpPr>
        <p:spPr>
          <a:xfrm>
            <a:off x="406400" y="406400"/>
            <a:ext cx="7330533" cy="34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001445"/>
                </a:solidFill>
                <a:latin typeface="Gilroy Bold"/>
                <a:ea typeface="Gilroy Bold"/>
                <a:cs typeface="Gilroy Bold"/>
                <a:sym typeface="Gilroy Bold"/>
              </a:defRPr>
            </a:lvl1pPr>
          </a:lstStyle>
          <a:p>
            <a:r>
              <a:rPr lang="en-GB" dirty="0"/>
              <a:t>O!Mega-3 TG je </a:t>
            </a:r>
            <a:r>
              <a:rPr lang="en-GB" dirty="0" err="1"/>
              <a:t>ideálny</a:t>
            </a:r>
            <a:r>
              <a:rPr lang="en-GB" dirty="0"/>
              <a:t> pre </a:t>
            </a:r>
            <a:r>
              <a:rPr lang="en-GB" dirty="0" err="1"/>
              <a:t>tých</a:t>
            </a:r>
            <a:r>
              <a:rPr lang="en-GB" dirty="0"/>
              <a:t>, </a:t>
            </a:r>
            <a:r>
              <a:rPr lang="en-GB" dirty="0" err="1"/>
              <a:t>ktorí</a:t>
            </a:r>
            <a:r>
              <a:rPr lang="en-GB" dirty="0"/>
              <a:t> </a:t>
            </a:r>
            <a:r>
              <a:rPr lang="en-GB" dirty="0" err="1"/>
              <a:t>chcú</a:t>
            </a:r>
            <a:r>
              <a:rPr lang="en-GB" dirty="0"/>
              <a:t>:</a:t>
            </a:r>
            <a:endParaRPr dirty="0"/>
          </a:p>
        </p:txBody>
      </p:sp>
      <p:grpSp>
        <p:nvGrpSpPr>
          <p:cNvPr id="416" name="Группа"/>
          <p:cNvGrpSpPr/>
          <p:nvPr/>
        </p:nvGrpSpPr>
        <p:grpSpPr>
          <a:xfrm>
            <a:off x="406400" y="1168400"/>
            <a:ext cx="2741616" cy="444338"/>
            <a:chOff x="0" y="0"/>
            <a:chExt cx="2741615" cy="444337"/>
          </a:xfrm>
        </p:grpSpPr>
        <p:pic>
          <p:nvPicPr>
            <p:cNvPr id="414" name="Безымянный-1-35.png" descr="Безымянный-1-35.png"/>
            <p:cNvPicPr>
              <a:picLocks noChangeAspect="1"/>
            </p:cNvPicPr>
            <p:nvPr/>
          </p:nvPicPr>
          <p:blipFill>
            <a:blip r:embed="rId4"/>
            <a:srcRect b="36"/>
            <a:stretch>
              <a:fillRect/>
            </a:stretch>
          </p:blipFill>
          <p:spPr>
            <a:xfrm>
              <a:off x="0" y="0"/>
              <a:ext cx="444501" cy="444337"/>
            </a:xfrm>
            <a:prstGeom prst="rect">
              <a:avLst/>
            </a:prstGeom>
            <a:ln w="12700" cap="flat">
              <a:noFill/>
              <a:miter lim="400000"/>
            </a:ln>
            <a:effectLst/>
          </p:spPr>
        </p:pic>
        <p:sp>
          <p:nvSpPr>
            <p:cNvPr id="415" name="повысить выносливость  и работоспособность"/>
            <p:cNvSpPr txBox="1"/>
            <p:nvPr/>
          </p:nvSpPr>
          <p:spPr>
            <a:xfrm>
              <a:off x="518250" y="8934"/>
              <a:ext cx="2223365"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n-GB" dirty="0" err="1"/>
                <a:t>zlepšiť</a:t>
              </a:r>
              <a:r>
                <a:rPr lang="en-GB" dirty="0"/>
                <a:t> </a:t>
              </a:r>
              <a:r>
                <a:rPr lang="en-GB" dirty="0" err="1"/>
                <a:t>vytrvalosť</a:t>
              </a:r>
              <a:r>
                <a:rPr lang="en-GB" dirty="0"/>
                <a:t> a </a:t>
              </a:r>
              <a:r>
                <a:rPr lang="en-GB" dirty="0" err="1"/>
                <a:t>výkon</a:t>
              </a:r>
              <a:endParaRPr dirty="0"/>
            </a:p>
          </p:txBody>
        </p:sp>
      </p:grpSp>
      <p:grpSp>
        <p:nvGrpSpPr>
          <p:cNvPr id="419" name="Группа"/>
          <p:cNvGrpSpPr/>
          <p:nvPr/>
        </p:nvGrpSpPr>
        <p:grpSpPr>
          <a:xfrm>
            <a:off x="406400" y="1724104"/>
            <a:ext cx="3495322" cy="471209"/>
            <a:chOff x="0" y="0"/>
            <a:chExt cx="3495320" cy="471208"/>
          </a:xfrm>
        </p:grpSpPr>
        <p:pic>
          <p:nvPicPr>
            <p:cNvPr id="417" name="Безымянный-1-34.png" descr="Безымянный-1-34.png"/>
            <p:cNvPicPr>
              <a:picLocks noChangeAspect="1"/>
            </p:cNvPicPr>
            <p:nvPr/>
          </p:nvPicPr>
          <p:blipFill>
            <a:blip r:embed="rId5"/>
            <a:srcRect l="118" r="117"/>
            <a:stretch>
              <a:fillRect/>
            </a:stretch>
          </p:blipFill>
          <p:spPr>
            <a:xfrm>
              <a:off x="0" y="0"/>
              <a:ext cx="444501" cy="445557"/>
            </a:xfrm>
            <a:prstGeom prst="rect">
              <a:avLst/>
            </a:prstGeom>
            <a:ln w="12700" cap="flat">
              <a:noFill/>
              <a:miter lim="400000"/>
            </a:ln>
            <a:effectLst/>
          </p:spPr>
        </p:pic>
        <p:sp>
          <p:nvSpPr>
            <p:cNvPr id="418" name="справляться с высокими  умственными нагрузками"/>
            <p:cNvSpPr txBox="1"/>
            <p:nvPr/>
          </p:nvSpPr>
          <p:spPr>
            <a:xfrm>
              <a:off x="518250" y="9544"/>
              <a:ext cx="2977070"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en-GB" dirty="0" err="1"/>
                <a:t>vyrovnať</a:t>
              </a:r>
              <a:r>
                <a:rPr lang="en-GB" dirty="0"/>
                <a:t> </a:t>
              </a:r>
              <a:r>
                <a:rPr lang="en-GB" dirty="0" err="1"/>
                <a:t>sa</a:t>
              </a:r>
              <a:r>
                <a:rPr lang="en-GB" dirty="0"/>
                <a:t> s </a:t>
              </a:r>
              <a:r>
                <a:rPr lang="en-GB" dirty="0" err="1"/>
                <a:t>vysokou</a:t>
              </a:r>
              <a:r>
                <a:rPr lang="en-GB" dirty="0"/>
                <a:t> </a:t>
              </a:r>
              <a:r>
                <a:rPr lang="en-GB" dirty="0" err="1"/>
                <a:t>psychickou</a:t>
              </a:r>
              <a:r>
                <a:rPr lang="en-GB" dirty="0"/>
                <a:t> </a:t>
              </a:r>
              <a:r>
                <a:rPr lang="en-GB" dirty="0" err="1"/>
                <a:t>záťažou</a:t>
              </a:r>
              <a:endParaRPr dirty="0"/>
            </a:p>
          </p:txBody>
        </p:sp>
      </p:grpSp>
      <p:grpSp>
        <p:nvGrpSpPr>
          <p:cNvPr id="422" name="Группа"/>
          <p:cNvGrpSpPr/>
          <p:nvPr/>
        </p:nvGrpSpPr>
        <p:grpSpPr>
          <a:xfrm>
            <a:off x="406400" y="2281078"/>
            <a:ext cx="3756316" cy="444240"/>
            <a:chOff x="0" y="0"/>
            <a:chExt cx="3756315" cy="444239"/>
          </a:xfrm>
        </p:grpSpPr>
        <p:pic>
          <p:nvPicPr>
            <p:cNvPr id="420" name="Безымянный-1-31.png" descr="Безымянный-1-31.png"/>
            <p:cNvPicPr>
              <a:picLocks noChangeAspect="1"/>
            </p:cNvPicPr>
            <p:nvPr/>
          </p:nvPicPr>
          <p:blipFill>
            <a:blip r:embed="rId6"/>
            <a:srcRect t="29" b="28"/>
            <a:stretch>
              <a:fillRect/>
            </a:stretch>
          </p:blipFill>
          <p:spPr>
            <a:xfrm>
              <a:off x="0" y="0"/>
              <a:ext cx="444501" cy="444239"/>
            </a:xfrm>
            <a:prstGeom prst="rect">
              <a:avLst/>
            </a:prstGeom>
            <a:ln w="12700" cap="flat">
              <a:noFill/>
              <a:miter lim="400000"/>
            </a:ln>
            <a:effectLst/>
          </p:spPr>
        </p:pic>
        <p:sp>
          <p:nvSpPr>
            <p:cNvPr id="421" name="поддержать здоровье  сердца и сосудов"/>
            <p:cNvSpPr txBox="1"/>
            <p:nvPr/>
          </p:nvSpPr>
          <p:spPr>
            <a:xfrm>
              <a:off x="518250" y="8885"/>
              <a:ext cx="3238065"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500">
                  <a:solidFill>
                    <a:srgbClr val="001445"/>
                  </a:solidFill>
                  <a:latin typeface="Gilroy Regular"/>
                  <a:ea typeface="Gilroy Regular"/>
                  <a:cs typeface="Gilroy Regular"/>
                  <a:sym typeface="Gilroy Regular"/>
                </a:defRPr>
              </a:pPr>
              <a:r>
                <a:rPr lang="en-GB" dirty="0" err="1"/>
                <a:t>podporiť</a:t>
              </a:r>
              <a:r>
                <a:rPr lang="en-GB" dirty="0"/>
                <a:t> </a:t>
              </a:r>
              <a:r>
                <a:rPr lang="en-GB" dirty="0" err="1"/>
                <a:t>zdravie</a:t>
              </a:r>
              <a:r>
                <a:rPr lang="en-GB" dirty="0"/>
                <a:t> </a:t>
              </a:r>
              <a:r>
                <a:rPr lang="en-GB" dirty="0" err="1"/>
                <a:t>svojho</a:t>
              </a:r>
              <a:r>
                <a:rPr lang="en-GB" dirty="0"/>
                <a:t> </a:t>
              </a:r>
              <a:r>
                <a:rPr lang="en-GB" dirty="0" err="1"/>
                <a:t>srdca</a:t>
              </a:r>
              <a:r>
                <a:rPr lang="en-GB" dirty="0"/>
                <a:t> a </a:t>
              </a:r>
              <a:r>
                <a:rPr lang="en-GB" dirty="0" err="1"/>
                <a:t>ciev</a:t>
              </a:r>
              <a:endParaRPr dirty="0"/>
            </a:p>
          </p:txBody>
        </p:sp>
      </p:grpSp>
      <p:grpSp>
        <p:nvGrpSpPr>
          <p:cNvPr id="425" name="Группа"/>
          <p:cNvGrpSpPr/>
          <p:nvPr/>
        </p:nvGrpSpPr>
        <p:grpSpPr>
          <a:xfrm>
            <a:off x="406399" y="2837377"/>
            <a:ext cx="2530019" cy="444268"/>
            <a:chOff x="0" y="0"/>
            <a:chExt cx="2530018" cy="444266"/>
          </a:xfrm>
        </p:grpSpPr>
        <p:pic>
          <p:nvPicPr>
            <p:cNvPr id="423" name="Безымянный-1-33.png" descr="Безымянный-1-33.png"/>
            <p:cNvPicPr>
              <a:picLocks noChangeAspect="1"/>
            </p:cNvPicPr>
            <p:nvPr/>
          </p:nvPicPr>
          <p:blipFill>
            <a:blip r:embed="rId7"/>
            <a:srcRect t="26" b="26"/>
            <a:stretch>
              <a:fillRect/>
            </a:stretch>
          </p:blipFill>
          <p:spPr>
            <a:xfrm>
              <a:off x="0" y="0"/>
              <a:ext cx="444501" cy="444266"/>
            </a:xfrm>
            <a:prstGeom prst="rect">
              <a:avLst/>
            </a:prstGeom>
            <a:ln w="12700" cap="flat">
              <a:noFill/>
              <a:miter lim="400000"/>
            </a:ln>
            <a:effectLst/>
          </p:spPr>
        </p:pic>
        <p:sp>
          <p:nvSpPr>
            <p:cNvPr id="424" name="сохранить острое зрение"/>
            <p:cNvSpPr txBox="1"/>
            <p:nvPr/>
          </p:nvSpPr>
          <p:spPr>
            <a:xfrm>
              <a:off x="518250" y="116849"/>
              <a:ext cx="2011768"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udržiavať</a:t>
              </a:r>
              <a:r>
                <a:rPr lang="en-GB" dirty="0"/>
                <a:t> </a:t>
              </a:r>
              <a:r>
                <a:rPr lang="en-GB" dirty="0" err="1"/>
                <a:t>si</a:t>
              </a:r>
              <a:r>
                <a:rPr lang="en-GB" dirty="0"/>
                <a:t> </a:t>
              </a:r>
              <a:r>
                <a:rPr lang="en-GB" dirty="0" err="1"/>
                <a:t>dobrý</a:t>
              </a:r>
              <a:r>
                <a:rPr lang="en-GB" dirty="0"/>
                <a:t> </a:t>
              </a:r>
              <a:r>
                <a:rPr lang="en-GB" dirty="0" err="1"/>
                <a:t>zrak</a:t>
              </a:r>
              <a:endParaRPr dirty="0"/>
            </a:p>
          </p:txBody>
        </p:sp>
      </p:grpSp>
      <p:grpSp>
        <p:nvGrpSpPr>
          <p:cNvPr id="428" name="Группа"/>
          <p:cNvGrpSpPr/>
          <p:nvPr/>
        </p:nvGrpSpPr>
        <p:grpSpPr>
          <a:xfrm>
            <a:off x="406399" y="3393691"/>
            <a:ext cx="3406861" cy="444268"/>
            <a:chOff x="0" y="-1"/>
            <a:chExt cx="3406860" cy="444267"/>
          </a:xfrm>
        </p:grpSpPr>
        <p:pic>
          <p:nvPicPr>
            <p:cNvPr id="426" name="Безымянный-1-32.png" descr="Безымянный-1-32.png"/>
            <p:cNvPicPr>
              <a:picLocks noChangeAspect="1"/>
            </p:cNvPicPr>
            <p:nvPr/>
          </p:nvPicPr>
          <p:blipFill>
            <a:blip r:embed="rId8"/>
            <a:srcRect t="26" b="26"/>
            <a:stretch>
              <a:fillRect/>
            </a:stretch>
          </p:blipFill>
          <p:spPr>
            <a:xfrm>
              <a:off x="0" y="-1"/>
              <a:ext cx="444501" cy="444267"/>
            </a:xfrm>
            <a:prstGeom prst="rect">
              <a:avLst/>
            </a:prstGeom>
            <a:ln w="12700" cap="flat">
              <a:noFill/>
              <a:miter lim="400000"/>
            </a:ln>
            <a:effectLst/>
          </p:spPr>
        </p:pic>
        <p:sp>
          <p:nvSpPr>
            <p:cNvPr id="427" name="позаботиться о нервной системе"/>
            <p:cNvSpPr txBox="1"/>
            <p:nvPr/>
          </p:nvSpPr>
          <p:spPr>
            <a:xfrm>
              <a:off x="518250" y="116849"/>
              <a:ext cx="2888610"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starať</a:t>
              </a:r>
              <a:r>
                <a:rPr lang="en-GB" dirty="0"/>
                <a:t> </a:t>
              </a:r>
              <a:r>
                <a:rPr lang="en-GB" dirty="0" err="1"/>
                <a:t>sa</a:t>
              </a:r>
              <a:r>
                <a:rPr lang="en-GB" dirty="0"/>
                <a:t> o </a:t>
              </a:r>
              <a:r>
                <a:rPr lang="en-GB" dirty="0" err="1"/>
                <a:t>svoj</a:t>
              </a:r>
              <a:r>
                <a:rPr lang="en-GB" dirty="0"/>
                <a:t> </a:t>
              </a:r>
              <a:r>
                <a:rPr lang="en-GB" dirty="0" err="1"/>
                <a:t>nervový</a:t>
              </a:r>
              <a:r>
                <a:rPr lang="en-GB" dirty="0"/>
                <a:t> </a:t>
              </a:r>
              <a:r>
                <a:rPr lang="en-GB" dirty="0" err="1"/>
                <a:t>systém</a:t>
              </a:r>
              <a:endParaRPr dirty="0"/>
            </a:p>
          </p:txBody>
        </p:sp>
      </p:grpSp>
      <p:grpSp>
        <p:nvGrpSpPr>
          <p:cNvPr id="431" name="Группа"/>
          <p:cNvGrpSpPr/>
          <p:nvPr/>
        </p:nvGrpSpPr>
        <p:grpSpPr>
          <a:xfrm>
            <a:off x="406400" y="3950006"/>
            <a:ext cx="3902364" cy="545682"/>
            <a:chOff x="0" y="0"/>
            <a:chExt cx="3902362" cy="545680"/>
          </a:xfrm>
        </p:grpSpPr>
        <p:pic>
          <p:nvPicPr>
            <p:cNvPr id="429" name="Безымянный-1-36.png" descr="Безымянный-1-36.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430" name="противостоять простудам  в сезон ОРВИ"/>
            <p:cNvSpPr txBox="1"/>
            <p:nvPr/>
          </p:nvSpPr>
          <p:spPr>
            <a:xfrm>
              <a:off x="518250" y="84017"/>
              <a:ext cx="3384112" cy="46166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en-GB" dirty="0" err="1"/>
                <a:t>odolávať</a:t>
              </a:r>
              <a:r>
                <a:rPr lang="en-GB" dirty="0"/>
                <a:t> </a:t>
              </a:r>
              <a:r>
                <a:rPr lang="en-GB" dirty="0" err="1"/>
                <a:t>prechladnutiu</a:t>
              </a:r>
              <a:r>
                <a:rPr lang="en-GB" dirty="0"/>
                <a:t> </a:t>
              </a:r>
              <a:r>
                <a:rPr lang="en-GB" dirty="0" err="1"/>
                <a:t>počas</a:t>
              </a:r>
              <a:r>
                <a:rPr lang="en-GB" dirty="0"/>
                <a:t> </a:t>
              </a:r>
              <a:r>
                <a:rPr lang="en-GB" dirty="0" err="1"/>
                <a:t>chrípkovej</a:t>
              </a:r>
              <a:r>
                <a:rPr lang="en-GB" dirty="0"/>
                <a:t> a SARS </a:t>
              </a:r>
              <a:r>
                <a:rPr lang="en-GB" dirty="0" err="1"/>
                <a:t>sezóny</a:t>
              </a:r>
              <a:endParaRPr dirty="0"/>
            </a:p>
          </p:txBody>
        </p:sp>
      </p:grpSp>
      <p:grpSp>
        <p:nvGrpSpPr>
          <p:cNvPr id="434" name="Группа"/>
          <p:cNvGrpSpPr/>
          <p:nvPr/>
        </p:nvGrpSpPr>
        <p:grpSpPr>
          <a:xfrm>
            <a:off x="406399" y="4795520"/>
            <a:ext cx="8407401" cy="158275"/>
            <a:chOff x="0" y="0"/>
            <a:chExt cx="8407400" cy="158274"/>
          </a:xfrm>
        </p:grpSpPr>
        <p:sp>
          <p:nvSpPr>
            <p:cNvPr id="432"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pic>
          <p:nvPicPr>
            <p:cNvPr id="433" name="Безымянный-1-44.png" descr="Безымянный-1-44.png"/>
            <p:cNvPicPr>
              <a:picLocks noChangeAspect="1"/>
            </p:cNvPicPr>
            <p:nvPr/>
          </p:nvPicPr>
          <p:blipFill>
            <a:blip r:embed="rId10"/>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A263"/>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C8B13BF-48BC-C0DA-787B-99366AD0B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115"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535353"/>
                </a:solidFill>
                <a:latin typeface="Gilroy Bold"/>
                <a:ea typeface="Gilroy Bold"/>
                <a:cs typeface="Gilroy Bold"/>
                <a:sym typeface="Gilroy Bold"/>
              </a:defRPr>
            </a:lvl1pPr>
          </a:lstStyle>
          <a:p>
            <a:r>
              <a:t>O!Mega-3 TG</a:t>
            </a:r>
          </a:p>
        </p:txBody>
      </p:sp>
      <p:pic>
        <p:nvPicPr>
          <p:cNvPr id="116" name="Безымянный-1-45.png" descr="Безымянный-1-45.png"/>
          <p:cNvPicPr>
            <a:picLocks noChangeAspect="1"/>
          </p:cNvPicPr>
          <p:nvPr/>
        </p:nvPicPr>
        <p:blipFill>
          <a:blip r:embed="rId3"/>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 name="shutterstock_1674536527.jpg" descr="shutterstock_1674536527.jpg"/>
          <p:cNvPicPr>
            <a:picLocks noChangeAspect="1"/>
          </p:cNvPicPr>
          <p:nvPr/>
        </p:nvPicPr>
        <p:blipFill>
          <a:blip r:embed="rId3"/>
          <a:srcRect l="9090" t="9034" b="55"/>
          <a:stretch>
            <a:fillRect/>
          </a:stretch>
        </p:blipFill>
        <p:spPr>
          <a:xfrm>
            <a:off x="0" y="0"/>
            <a:ext cx="9144000" cy="5143501"/>
          </a:xfrm>
          <a:prstGeom prst="rect">
            <a:avLst/>
          </a:prstGeom>
          <a:ln w="12700">
            <a:miter lim="400000"/>
          </a:ln>
        </p:spPr>
      </p:pic>
      <p:pic>
        <p:nvPicPr>
          <p:cNvPr id="43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440" name="O!Mega-3 TG"/>
          <p:cNvSpPr txBox="1"/>
          <p:nvPr/>
        </p:nvSpPr>
        <p:spPr>
          <a:xfrm>
            <a:off x="406399" y="406400"/>
            <a:ext cx="2264716" cy="4214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b="1">
                <a:solidFill>
                  <a:srgbClr val="FFFFFF"/>
                </a:solidFill>
                <a:latin typeface="Helvetica Neue"/>
                <a:ea typeface="Helvetica Neue"/>
                <a:cs typeface="Helvetica Neue"/>
                <a:sym typeface="Helvetica Neue"/>
              </a:defRPr>
            </a:lvl1pPr>
          </a:lstStyle>
          <a:p>
            <a:r>
              <a:t>O!Mega-3 TG</a:t>
            </a:r>
          </a:p>
        </p:txBody>
      </p:sp>
      <p:sp>
        <p:nvSpPr>
          <p:cNvPr id="44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
        <p:nvSpPr>
          <p:cNvPr id="442" name="Для здоровья сердца,  сосудов и зрения"/>
          <p:cNvSpPr txBox="1"/>
          <p:nvPr/>
        </p:nvSpPr>
        <p:spPr>
          <a:xfrm>
            <a:off x="787399" y="1193800"/>
            <a:ext cx="269785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defRPr sz="1500">
                <a:solidFill>
                  <a:srgbClr val="FFFFFF"/>
                </a:solidFill>
                <a:latin typeface="Gilroy Regular"/>
                <a:ea typeface="Gilroy Regular"/>
                <a:cs typeface="Gilroy Regular"/>
                <a:sym typeface="Gilroy Regular"/>
              </a:defRPr>
            </a:pPr>
            <a:r>
              <a:rPr lang="en-GB" dirty="0"/>
              <a:t>Pre </a:t>
            </a:r>
            <a:r>
              <a:rPr lang="en-GB" dirty="0" err="1"/>
              <a:t>zdravie</a:t>
            </a:r>
            <a:r>
              <a:rPr lang="en-GB" dirty="0"/>
              <a:t> </a:t>
            </a:r>
            <a:r>
              <a:rPr lang="en-GB" dirty="0" err="1"/>
              <a:t>srdca</a:t>
            </a:r>
            <a:r>
              <a:rPr lang="en-GB" dirty="0"/>
              <a:t>, </a:t>
            </a:r>
            <a:r>
              <a:rPr lang="en-GB" dirty="0" err="1"/>
              <a:t>ciev</a:t>
            </a:r>
            <a:r>
              <a:rPr lang="en-GB" dirty="0"/>
              <a:t> a </a:t>
            </a:r>
            <a:r>
              <a:rPr lang="en-GB" dirty="0" err="1"/>
              <a:t>zraku</a:t>
            </a:r>
            <a:endParaRPr dirty="0"/>
          </a:p>
        </p:txBody>
      </p:sp>
      <p:sp>
        <p:nvSpPr>
          <p:cNvPr id="443" name="Высокая концентрация ПНЖК  омега-3 в каждой капсуле"/>
          <p:cNvSpPr txBox="1"/>
          <p:nvPr/>
        </p:nvSpPr>
        <p:spPr>
          <a:xfrm>
            <a:off x="787400" y="1797050"/>
            <a:ext cx="3276349"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FFFFFF"/>
                </a:solidFill>
                <a:latin typeface="Gilroy Regular"/>
                <a:ea typeface="Gilroy Regular"/>
                <a:cs typeface="Gilroy Regular"/>
                <a:sym typeface="Gilroy Regular"/>
              </a:defRPr>
            </a:pPr>
            <a:r>
              <a:rPr lang="en-GB" dirty="0" err="1"/>
              <a:t>Vysoká</a:t>
            </a:r>
            <a:r>
              <a:rPr lang="en-GB" dirty="0"/>
              <a:t> </a:t>
            </a:r>
            <a:r>
              <a:rPr lang="en-GB" dirty="0" err="1"/>
              <a:t>koncentrácia</a:t>
            </a:r>
            <a:r>
              <a:rPr lang="en-GB" dirty="0"/>
              <a:t> omega-3 PUFA v </a:t>
            </a:r>
            <a:r>
              <a:rPr lang="en-GB" dirty="0" err="1"/>
              <a:t>každej</a:t>
            </a:r>
            <a:r>
              <a:rPr lang="en-GB" dirty="0"/>
              <a:t> </a:t>
            </a:r>
            <a:r>
              <a:rPr lang="en-GB" dirty="0" err="1"/>
              <a:t>kapsule</a:t>
            </a:r>
            <a:endParaRPr dirty="0"/>
          </a:p>
        </p:txBody>
      </p:sp>
      <p:sp>
        <p:nvSpPr>
          <p:cNvPr id="444" name="Подходит для детей с 14 лет  и взрослых"/>
          <p:cNvSpPr txBox="1"/>
          <p:nvPr/>
        </p:nvSpPr>
        <p:spPr>
          <a:xfrm>
            <a:off x="787399" y="2400299"/>
            <a:ext cx="2814112"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FFFFFF"/>
                </a:solidFill>
                <a:latin typeface="Gilroy Regular"/>
                <a:ea typeface="Gilroy Regular"/>
                <a:cs typeface="Gilroy Regular"/>
                <a:sym typeface="Gilroy Regular"/>
              </a:defRPr>
            </a:pPr>
            <a:endParaRPr dirty="0"/>
          </a:p>
        </p:txBody>
      </p:sp>
      <p:sp>
        <p:nvSpPr>
          <p:cNvPr id="445" name="Линия"/>
          <p:cNvSpPr/>
          <p:nvPr/>
        </p:nvSpPr>
        <p:spPr>
          <a:xfrm flipH="1" flipV="1">
            <a:off x="544279" y="1546275"/>
            <a:ext cx="4744" cy="330169"/>
          </a:xfrm>
          <a:prstGeom prst="line">
            <a:avLst/>
          </a:prstGeom>
          <a:ln w="12700">
            <a:solidFill>
              <a:srgbClr val="FFFFFF"/>
            </a:solidFill>
          </a:ln>
        </p:spPr>
        <p:txBody>
          <a:bodyPr lIns="45718" tIns="45718" rIns="45718" bIns="45718"/>
          <a:lstStyle/>
          <a:p>
            <a:endParaRPr/>
          </a:p>
        </p:txBody>
      </p:sp>
      <p:grpSp>
        <p:nvGrpSpPr>
          <p:cNvPr id="448" name="Группа"/>
          <p:cNvGrpSpPr/>
          <p:nvPr/>
        </p:nvGrpSpPr>
        <p:grpSpPr>
          <a:xfrm>
            <a:off x="406400" y="1267333"/>
            <a:ext cx="279400" cy="279403"/>
            <a:chOff x="0" y="0"/>
            <a:chExt cx="279400" cy="279402"/>
          </a:xfrm>
        </p:grpSpPr>
        <p:sp>
          <p:nvSpPr>
            <p:cNvPr id="446"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47" name="1"/>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1</a:t>
              </a:r>
            </a:p>
          </p:txBody>
        </p:sp>
      </p:grpSp>
      <p:grpSp>
        <p:nvGrpSpPr>
          <p:cNvPr id="455" name="Группа"/>
          <p:cNvGrpSpPr/>
          <p:nvPr/>
        </p:nvGrpSpPr>
        <p:grpSpPr>
          <a:xfrm>
            <a:off x="406400" y="1870581"/>
            <a:ext cx="279400" cy="279403"/>
            <a:chOff x="0" y="0"/>
            <a:chExt cx="279400" cy="279402"/>
          </a:xfrm>
        </p:grpSpPr>
        <p:sp>
          <p:nvSpPr>
            <p:cNvPr id="453" name="Кружок"/>
            <p:cNvSpPr/>
            <p:nvPr/>
          </p:nvSpPr>
          <p:spPr>
            <a:xfrm>
              <a:off x="0" y="-1"/>
              <a:ext cx="279400" cy="279404"/>
            </a:xfrm>
            <a:prstGeom prst="ellipse">
              <a:avLst/>
            </a:prstGeom>
            <a:noFill/>
            <a:ln w="12700" cap="flat">
              <a:solidFill>
                <a:srgbClr val="FFFFFF"/>
              </a:solidFill>
              <a:prstDash val="solid"/>
              <a:round/>
            </a:ln>
            <a:effectLst/>
          </p:spPr>
          <p:txBody>
            <a:bodyPr wrap="square" lIns="0" tIns="0" rIns="0" bIns="0" numCol="1" anchor="t">
              <a:noAutofit/>
            </a:bodyPr>
            <a:lstStyle/>
            <a:p>
              <a:pPr>
                <a:defRPr>
                  <a:latin typeface="+mn-lt"/>
                  <a:ea typeface="+mn-ea"/>
                  <a:cs typeface="+mn-cs"/>
                  <a:sym typeface="Arial"/>
                </a:defRPr>
              </a:pPr>
              <a:endParaRPr/>
            </a:p>
          </p:txBody>
        </p:sp>
        <p:sp>
          <p:nvSpPr>
            <p:cNvPr id="454" name="2"/>
            <p:cNvSpPr txBox="1"/>
            <p:nvPr/>
          </p:nvSpPr>
          <p:spPr>
            <a:xfrm>
              <a:off x="76198" y="12700"/>
              <a:ext cx="127001"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gn="ctr">
                <a:defRPr sz="1500">
                  <a:solidFill>
                    <a:srgbClr val="FFFFFF"/>
                  </a:solidFill>
                </a:defRPr>
              </a:lvl1pPr>
            </a:lstStyle>
            <a:p>
              <a:r>
                <a:t>2</a:t>
              </a:r>
            </a:p>
          </p:txBody>
        </p:sp>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 name="12_omega копия-восстановлено30.jpg" descr="12_omega копия-восстановлено30.jpg"/>
          <p:cNvPicPr>
            <a:picLocks noChangeAspect="1"/>
          </p:cNvPicPr>
          <p:nvPr/>
        </p:nvPicPr>
        <p:blipFill>
          <a:blip r:embed="rId3"/>
          <a:srcRect l="5161" r="5161"/>
          <a:stretch>
            <a:fillRect/>
          </a:stretch>
        </p:blipFill>
        <p:spPr>
          <a:xfrm>
            <a:off x="0" y="0"/>
            <a:ext cx="9144000" cy="5143500"/>
          </a:xfrm>
          <a:prstGeom prst="rect">
            <a:avLst/>
          </a:prstGeom>
          <a:ln w="12700">
            <a:miter lim="400000"/>
          </a:ln>
        </p:spPr>
      </p:pic>
      <p:sp>
        <p:nvSpPr>
          <p:cNvPr id="460" name="CustomShape 1"/>
          <p:cNvSpPr txBox="1"/>
          <p:nvPr/>
        </p:nvSpPr>
        <p:spPr>
          <a:xfrm>
            <a:off x="406400" y="406400"/>
            <a:ext cx="4345647"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(30 </a:t>
            </a:r>
            <a:r>
              <a:rPr lang="sk-SK" dirty="0" err="1"/>
              <a:t>kapsul</a:t>
            </a:r>
            <a:r>
              <a:rPr dirty="0"/>
              <a:t>)</a:t>
            </a:r>
          </a:p>
        </p:txBody>
      </p:sp>
      <p:sp>
        <p:nvSpPr>
          <p:cNvPr id="461" name="CustomShape 2"/>
          <p:cNvSpPr txBox="1"/>
          <p:nvPr/>
        </p:nvSpPr>
        <p:spPr>
          <a:xfrm>
            <a:off x="406400" y="1634220"/>
            <a:ext cx="2351511" cy="1788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en-GB" dirty="0"/>
              <a:t>BONUSOVÉ BODY</a:t>
            </a:r>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r>
              <a:rPr lang="en-GB" dirty="0"/>
              <a:t>KLUBOVÁ CENA</a:t>
            </a:r>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r>
              <a:rPr lang="en-GB" dirty="0"/>
              <a:t>MALOOBCHODNÁ CENA</a:t>
            </a:r>
            <a:endParaRPr dirty="0"/>
          </a:p>
        </p:txBody>
      </p:sp>
      <p:sp>
        <p:nvSpPr>
          <p:cNvPr id="462" name="CustomShape 4"/>
          <p:cNvSpPr txBox="1"/>
          <p:nvPr/>
        </p:nvSpPr>
        <p:spPr>
          <a:xfrm>
            <a:off x="2888422" y="2955020"/>
            <a:ext cx="979340"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15,00 </a:t>
            </a:r>
            <a:r>
              <a:rPr lang="sk-SK" dirty="0" err="1"/>
              <a:t>c.u</a:t>
            </a:r>
            <a:r>
              <a:rPr lang="sk-SK" dirty="0"/>
              <a:t>.</a:t>
            </a:r>
            <a:endParaRPr dirty="0"/>
          </a:p>
        </p:txBody>
      </p:sp>
      <p:sp>
        <p:nvSpPr>
          <p:cNvPr id="463" name="CustomShape 5"/>
          <p:cNvSpPr txBox="1"/>
          <p:nvPr/>
        </p:nvSpPr>
        <p:spPr>
          <a:xfrm>
            <a:off x="2888422" y="2294408"/>
            <a:ext cx="976134"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12,00 </a:t>
            </a:r>
            <a:r>
              <a:rPr lang="sk-SK" dirty="0" err="1"/>
              <a:t>c.u</a:t>
            </a:r>
            <a:r>
              <a:rPr dirty="0"/>
              <a:t>.</a:t>
            </a:r>
          </a:p>
        </p:txBody>
      </p:sp>
      <p:sp>
        <p:nvSpPr>
          <p:cNvPr id="464" name="2194"/>
          <p:cNvSpPr txBox="1"/>
          <p:nvPr/>
        </p:nvSpPr>
        <p:spPr>
          <a:xfrm>
            <a:off x="508000" y="939800"/>
            <a:ext cx="392938"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2194</a:t>
            </a:r>
          </a:p>
        </p:txBody>
      </p:sp>
      <p:sp>
        <p:nvSpPr>
          <p:cNvPr id="465"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66" name="7,5"/>
          <p:cNvSpPr txBox="1"/>
          <p:nvPr/>
        </p:nvSpPr>
        <p:spPr>
          <a:xfrm>
            <a:off x="3205250" y="1732741"/>
            <a:ext cx="234824"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7,5</a:t>
            </a:r>
          </a:p>
        </p:txBody>
      </p:sp>
      <p:grpSp>
        <p:nvGrpSpPr>
          <p:cNvPr id="469" name="Группа"/>
          <p:cNvGrpSpPr/>
          <p:nvPr/>
        </p:nvGrpSpPr>
        <p:grpSpPr>
          <a:xfrm>
            <a:off x="406399" y="4795520"/>
            <a:ext cx="8407401" cy="158275"/>
            <a:chOff x="0" y="0"/>
            <a:chExt cx="8407400" cy="158274"/>
          </a:xfrm>
        </p:grpSpPr>
        <p:sp>
          <p:nvSpPr>
            <p:cNvPr id="467" name="O!Mega-3 TG"/>
            <p:cNvSpPr txBox="1"/>
            <p:nvPr/>
          </p:nvSpPr>
          <p:spPr>
            <a:xfrm>
              <a:off x="0" y="0"/>
              <a:ext cx="97114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68" name="Безымянный-1-44.png" descr="Безымянный-1-44.png"/>
            <p:cNvPicPr>
              <a:picLocks noChangeAspect="1"/>
            </p:cNvPicPr>
            <p:nvPr/>
          </p:nvPicPr>
          <p:blipFill>
            <a:blip r:embed="rId4"/>
            <a:stretch>
              <a:fillRect/>
            </a:stretch>
          </p:blipFill>
          <p:spPr>
            <a:xfrm>
              <a:off x="7620000" y="20010"/>
              <a:ext cx="787400" cy="138265"/>
            </a:xfrm>
            <a:prstGeom prst="rect">
              <a:avLst/>
            </a:prstGeom>
            <a:ln w="12700" cap="flat">
              <a:noFill/>
              <a:miter lim="400000"/>
            </a:ln>
            <a:effectLst/>
          </p:spPr>
        </p:pic>
      </p:gr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3" name="12_omega копия-восстановлено.jpg" descr="12_omega копия-восстановлено.jpg"/>
          <p:cNvPicPr>
            <a:picLocks noChangeAspect="1"/>
          </p:cNvPicPr>
          <p:nvPr/>
        </p:nvPicPr>
        <p:blipFill>
          <a:blip r:embed="rId3"/>
          <a:srcRect l="5161" r="5161"/>
          <a:stretch>
            <a:fillRect/>
          </a:stretch>
        </p:blipFill>
        <p:spPr>
          <a:xfrm>
            <a:off x="0" y="-4660"/>
            <a:ext cx="9144000" cy="5143500"/>
          </a:xfrm>
          <a:prstGeom prst="rect">
            <a:avLst/>
          </a:prstGeom>
          <a:ln w="12700">
            <a:miter lim="400000"/>
          </a:ln>
        </p:spPr>
      </p:pic>
      <p:sp>
        <p:nvSpPr>
          <p:cNvPr id="474" name="CustomShape 1"/>
          <p:cNvSpPr txBox="1"/>
          <p:nvPr/>
        </p:nvSpPr>
        <p:spPr>
          <a:xfrm>
            <a:off x="406399" y="406400"/>
            <a:ext cx="4344043" cy="6039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2800">
                <a:solidFill>
                  <a:srgbClr val="FFFFFF"/>
                </a:solidFill>
                <a:latin typeface="Gilroy Bold"/>
                <a:ea typeface="Gilroy Bold"/>
                <a:cs typeface="Gilroy Bold"/>
                <a:sym typeface="Gilroy Bold"/>
              </a:defRPr>
            </a:lvl1pPr>
          </a:lstStyle>
          <a:p>
            <a:r>
              <a:rPr dirty="0"/>
              <a:t>O!Mega-3 TG (90 </a:t>
            </a:r>
            <a:r>
              <a:rPr lang="sk-SK" dirty="0" err="1"/>
              <a:t>kapsul</a:t>
            </a:r>
            <a:r>
              <a:rPr dirty="0"/>
              <a:t>)</a:t>
            </a:r>
          </a:p>
        </p:txBody>
      </p:sp>
      <p:sp>
        <p:nvSpPr>
          <p:cNvPr id="476" name="CustomShape 4"/>
          <p:cNvSpPr txBox="1"/>
          <p:nvPr/>
        </p:nvSpPr>
        <p:spPr>
          <a:xfrm>
            <a:off x="2888422" y="2955020"/>
            <a:ext cx="992164"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37,50 </a:t>
            </a:r>
            <a:r>
              <a:rPr lang="sk-SK" dirty="0" err="1"/>
              <a:t>c.u</a:t>
            </a:r>
            <a:r>
              <a:rPr lang="sk-SK" dirty="0"/>
              <a:t>.</a:t>
            </a:r>
            <a:endParaRPr dirty="0"/>
          </a:p>
        </p:txBody>
      </p:sp>
      <p:sp>
        <p:nvSpPr>
          <p:cNvPr id="477" name="CustomShape 5"/>
          <p:cNvSpPr txBox="1"/>
          <p:nvPr/>
        </p:nvSpPr>
        <p:spPr>
          <a:xfrm>
            <a:off x="2888422" y="2294408"/>
            <a:ext cx="1037048" cy="4038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lvl1pPr>
              <a:defRPr sz="1500">
                <a:solidFill>
                  <a:srgbClr val="FFFFFF"/>
                </a:solidFill>
                <a:latin typeface="Gilroy Regular"/>
                <a:ea typeface="Gilroy Regular"/>
                <a:cs typeface="Gilroy Regular"/>
                <a:sym typeface="Gilroy Regular"/>
              </a:defRPr>
            </a:lvl1pPr>
          </a:lstStyle>
          <a:p>
            <a:r>
              <a:rPr dirty="0"/>
              <a:t>30,00 </a:t>
            </a:r>
            <a:r>
              <a:rPr lang="sk-SK" dirty="0" err="1"/>
              <a:t>c.u</a:t>
            </a:r>
            <a:r>
              <a:rPr lang="sk-SK" dirty="0"/>
              <a:t>.</a:t>
            </a:r>
            <a:endParaRPr dirty="0"/>
          </a:p>
        </p:txBody>
      </p:sp>
      <p:sp>
        <p:nvSpPr>
          <p:cNvPr id="478" name="CustomShape 6"/>
          <p:cNvSpPr/>
          <p:nvPr/>
        </p:nvSpPr>
        <p:spPr>
          <a:xfrm>
            <a:off x="3070879" y="1583928"/>
            <a:ext cx="495303" cy="495303"/>
          </a:xfrm>
          <a:prstGeom prst="ellipse">
            <a:avLst/>
          </a:prstGeom>
          <a:ln w="12700">
            <a:solidFill>
              <a:schemeClr val="accent1">
                <a:satOff val="-31580"/>
                <a:lumOff val="-12156"/>
              </a:schemeClr>
            </a:solidFill>
            <a:miter lim="400000"/>
          </a:ln>
        </p:spPr>
        <p:txBody>
          <a:bodyPr lIns="0" tIns="0" rIns="0" bIns="0"/>
          <a:lstStyle/>
          <a:p>
            <a:pPr>
              <a:defRPr sz="1800">
                <a:solidFill>
                  <a:srgbClr val="200063"/>
                </a:solidFill>
                <a:latin typeface="+mn-lt"/>
                <a:ea typeface="+mn-ea"/>
                <a:cs typeface="+mn-cs"/>
                <a:sym typeface="Arial"/>
              </a:defRPr>
            </a:pPr>
            <a:endParaRPr/>
          </a:p>
        </p:txBody>
      </p:sp>
      <p:sp>
        <p:nvSpPr>
          <p:cNvPr id="479" name="2191"/>
          <p:cNvSpPr txBox="1"/>
          <p:nvPr/>
        </p:nvSpPr>
        <p:spPr>
          <a:xfrm>
            <a:off x="508000" y="939800"/>
            <a:ext cx="363792"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2191</a:t>
            </a:r>
          </a:p>
        </p:txBody>
      </p:sp>
      <p:sp>
        <p:nvSpPr>
          <p:cNvPr id="480" name="19,0"/>
          <p:cNvSpPr txBox="1"/>
          <p:nvPr/>
        </p:nvSpPr>
        <p:spPr>
          <a:xfrm>
            <a:off x="3152313" y="1732741"/>
            <a:ext cx="332360" cy="19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FFFFFF"/>
                </a:solidFill>
                <a:latin typeface="Gilroy Bold"/>
                <a:ea typeface="Gilroy Bold"/>
                <a:cs typeface="Gilroy Bold"/>
                <a:sym typeface="Gilroy Bold"/>
              </a:defRPr>
            </a:lvl1pPr>
          </a:lstStyle>
          <a:p>
            <a:r>
              <a:t>19,0</a:t>
            </a:r>
          </a:p>
        </p:txBody>
      </p:sp>
      <p:sp>
        <p:nvSpPr>
          <p:cNvPr id="48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48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
        <p:nvSpPr>
          <p:cNvPr id="2" name="CustomShape 2">
            <a:extLst>
              <a:ext uri="{FF2B5EF4-FFF2-40B4-BE49-F238E27FC236}">
                <a16:creationId xmlns:a16="http://schemas.microsoft.com/office/drawing/2014/main" id="{092E8950-78C3-A05F-FACF-B93228AD17E6}"/>
              </a:ext>
            </a:extLst>
          </p:cNvPr>
          <p:cNvSpPr txBox="1"/>
          <p:nvPr/>
        </p:nvSpPr>
        <p:spPr>
          <a:xfrm>
            <a:off x="406400" y="1634220"/>
            <a:ext cx="2351511" cy="17888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85678" tIns="85678" rIns="85678" bIns="85678">
            <a:spAutoFit/>
          </a:bodyPr>
          <a:lstStyle/>
          <a:p>
            <a:pPr>
              <a:defRPr sz="1500">
                <a:solidFill>
                  <a:srgbClr val="FFFFFF"/>
                </a:solidFill>
                <a:latin typeface="Gilroy Bold"/>
                <a:ea typeface="Gilroy Bold"/>
                <a:cs typeface="Gilroy Bold"/>
                <a:sym typeface="Gilroy Bold"/>
              </a:defRPr>
            </a:pPr>
            <a:r>
              <a:rPr lang="en-GB" dirty="0"/>
              <a:t>BONUSOVÉ BODY</a:t>
            </a:r>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r>
              <a:rPr lang="en-GB" dirty="0"/>
              <a:t>KLUBOVÁ CENA</a:t>
            </a:r>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endParaRPr lang="en-GB" dirty="0"/>
          </a:p>
          <a:p>
            <a:pPr>
              <a:defRPr sz="1500">
                <a:solidFill>
                  <a:srgbClr val="FFFFFF"/>
                </a:solidFill>
                <a:latin typeface="Gilroy Bold"/>
                <a:ea typeface="Gilroy Bold"/>
                <a:cs typeface="Gilroy Bold"/>
                <a:sym typeface="Gilroy Bold"/>
              </a:defRPr>
            </a:pPr>
            <a:r>
              <a:rPr lang="en-GB" dirty="0"/>
              <a:t>MALOOBCHODNÁ CENA</a:t>
            </a:r>
            <a:endParaRPr dirty="0"/>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Безымянный-1_Монтажная область 1 копия.png" descr="Безымянный-1_Монтажная область 1 копия.png"/>
          <p:cNvPicPr>
            <a:picLocks noChangeAspect="1"/>
          </p:cNvPicPr>
          <p:nvPr/>
        </p:nvPicPr>
        <p:blipFill>
          <a:blip r:embed="rId2"/>
          <a:srcRect t="4" b="4"/>
          <a:stretch>
            <a:fillRect/>
          </a:stretch>
        </p:blipFill>
        <p:spPr>
          <a:xfrm>
            <a:off x="0" y="-1"/>
            <a:ext cx="9144001" cy="5143503"/>
          </a:xfrm>
          <a:prstGeom prst="rect">
            <a:avLst/>
          </a:prstGeom>
          <a:ln w="12700">
            <a:miter lim="400000"/>
          </a:ln>
        </p:spPr>
      </p:pic>
      <p:sp>
        <p:nvSpPr>
          <p:cNvPr id="110" name="Восстановленная триглицеридная форма —  лучший способ повысить концентрацию  ЭПК и ДГК"/>
          <p:cNvSpPr txBox="1"/>
          <p:nvPr/>
        </p:nvSpPr>
        <p:spPr>
          <a:xfrm>
            <a:off x="406398" y="406400"/>
            <a:ext cx="6806350" cy="3739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a:lnSpc>
                <a:spcPct val="90000"/>
              </a:lnSpc>
              <a:defRPr sz="2700">
                <a:solidFill>
                  <a:srgbClr val="FFFFFF"/>
                </a:solidFill>
                <a:latin typeface="Gilroy Bold"/>
                <a:ea typeface="Gilroy Bold"/>
                <a:cs typeface="Gilroy Bold"/>
                <a:sym typeface="Gilroy Bold"/>
              </a:defRPr>
            </a:pPr>
            <a:r>
              <a:rPr lang="cs-CZ" dirty="0"/>
              <a:t>OMEga-3 TG </a:t>
            </a:r>
            <a:r>
              <a:rPr lang="cs-CZ" dirty="0" err="1"/>
              <a:t>misto</a:t>
            </a:r>
            <a:r>
              <a:rPr lang="cs-CZ" dirty="0"/>
              <a:t> Omega 3/60: </a:t>
            </a:r>
            <a:r>
              <a:rPr lang="cs-CZ" dirty="0" err="1"/>
              <a:t>čo</a:t>
            </a:r>
            <a:r>
              <a:rPr lang="cs-CZ" dirty="0"/>
              <a:t> </a:t>
            </a:r>
            <a:r>
              <a:rPr lang="cs-CZ" dirty="0" err="1"/>
              <a:t>sa</a:t>
            </a:r>
            <a:r>
              <a:rPr lang="cs-CZ" dirty="0"/>
              <a:t> </a:t>
            </a:r>
            <a:r>
              <a:rPr lang="cs-CZ" dirty="0" err="1"/>
              <a:t>zmenilo</a:t>
            </a:r>
            <a:r>
              <a:rPr lang="cs-CZ" dirty="0"/>
              <a:t>?</a:t>
            </a:r>
            <a:endParaRPr dirty="0"/>
          </a:p>
        </p:txBody>
      </p:sp>
      <p:graphicFrame>
        <p:nvGraphicFramePr>
          <p:cNvPr id="111" name="Таблица"/>
          <p:cNvGraphicFramePr/>
          <p:nvPr/>
        </p:nvGraphicFramePr>
        <p:xfrm>
          <a:off x="411941" y="1092200"/>
          <a:ext cx="8409519" cy="3656995"/>
        </p:xfrm>
        <a:graphic>
          <a:graphicData uri="http://schemas.openxmlformats.org/drawingml/2006/table">
            <a:tbl>
              <a:tblPr firstRow="1" firstCol="1" bandRow="1">
                <a:tableStyleId>{2708684C-4D16-4618-839F-0558EEFCDFE6}</a:tableStyleId>
              </a:tblPr>
              <a:tblGrid>
                <a:gridCol w="2877064">
                  <a:extLst>
                    <a:ext uri="{9D8B030D-6E8A-4147-A177-3AD203B41FA5}">
                      <a16:colId xmlns:a16="http://schemas.microsoft.com/office/drawing/2014/main" val="20000"/>
                    </a:ext>
                  </a:extLst>
                </a:gridCol>
                <a:gridCol w="2729282">
                  <a:extLst>
                    <a:ext uri="{9D8B030D-6E8A-4147-A177-3AD203B41FA5}">
                      <a16:colId xmlns:a16="http://schemas.microsoft.com/office/drawing/2014/main" val="20001"/>
                    </a:ext>
                  </a:extLst>
                </a:gridCol>
                <a:gridCol w="2803173">
                  <a:extLst>
                    <a:ext uri="{9D8B030D-6E8A-4147-A177-3AD203B41FA5}">
                      <a16:colId xmlns:a16="http://schemas.microsoft.com/office/drawing/2014/main" val="20002"/>
                    </a:ext>
                  </a:extLst>
                </a:gridCol>
              </a:tblGrid>
              <a:tr h="410108">
                <a:tc>
                  <a:txBody>
                    <a:bodyPr/>
                    <a:lstStyle/>
                    <a:p>
                      <a:endParaRPr dirty="0"/>
                    </a:p>
                  </a:txBody>
                  <a:tcPr marL="0" marR="0" marT="0" marB="0" horzOverflow="overflow">
                    <a:lnL w="12700">
                      <a:solidFill>
                        <a:srgbClr val="FFFFFF"/>
                      </a:solidFill>
                      <a:miter lim="400000"/>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l">
                        <a:defRPr sz="1300" b="0">
                          <a:solidFill>
                            <a:srgbClr val="FEE6AF"/>
                          </a:solidFill>
                          <a:latin typeface="Gilroy Bold"/>
                          <a:ea typeface="Gilroy Bold"/>
                          <a:cs typeface="Gilroy Bold"/>
                          <a:sym typeface="Gilroy Bold"/>
                        </a:defRPr>
                      </a:pPr>
                      <a:r>
                        <a:rPr sz="1400" b="1" dirty="0">
                          <a:latin typeface="☞GILROY-REGULAR" pitchFamily="2" charset="0"/>
                          <a:ea typeface="+mn-ea"/>
                          <a:cs typeface="+mn-cs"/>
                          <a:sym typeface="Arial"/>
                        </a:rPr>
                        <a:t>O!Mega-3 TG</a:t>
                      </a:r>
                    </a:p>
                  </a:txBody>
                  <a:tcPr marL="101600" marR="101600" marT="101600" marB="101600" horzOverflow="overflow">
                    <a:lnL w="6350">
                      <a:solidFill>
                        <a:srgbClr val="FFFFFF"/>
                      </a:solidFill>
                    </a:lnL>
                    <a:lnR w="6350">
                      <a:solidFill>
                        <a:srgbClr val="FFFFFF"/>
                      </a:solidFill>
                    </a:lnR>
                    <a:lnT w="12700">
                      <a:solidFill>
                        <a:srgbClr val="FFFFFF"/>
                      </a:solidFill>
                      <a:miter lim="400000"/>
                    </a:lnT>
                    <a:lnB w="6350">
                      <a:solidFill>
                        <a:srgbClr val="FFFFFF"/>
                      </a:solidFill>
                    </a:lnB>
                    <a:solidFill>
                      <a:srgbClr val="001561">
                        <a:alpha val="0"/>
                      </a:srgbClr>
                    </a:solidFill>
                  </a:tcPr>
                </a:tc>
                <a:tc>
                  <a:txBody>
                    <a:bodyPr/>
                    <a:lstStyle/>
                    <a:p>
                      <a:pPr algn="ctr" defTabSz="449580">
                        <a:lnSpc>
                          <a:spcPct val="115000"/>
                        </a:lnSpc>
                        <a:defRPr sz="1400" b="0">
                          <a:solidFill>
                            <a:srgbClr val="FEE6AF"/>
                          </a:solidFill>
                          <a:uFill>
                            <a:solidFill>
                              <a:srgbClr val="000000"/>
                            </a:solidFill>
                          </a:uFill>
                          <a:latin typeface="Gilroy Regular"/>
                          <a:ea typeface="Gilroy Regular"/>
                          <a:cs typeface="Gilroy Regular"/>
                          <a:sym typeface="Gilroy Regular"/>
                        </a:defRPr>
                      </a:pPr>
                      <a:r>
                        <a:rPr dirty="0">
                          <a:latin typeface="Gilroy Bold"/>
                          <a:ea typeface="Gilroy Bold"/>
                          <a:cs typeface="Gilroy Bold"/>
                          <a:sym typeface="Gilroy Bold"/>
                        </a:rPr>
                        <a:t>Omega 3/60</a:t>
                      </a:r>
                    </a:p>
                  </a:txBody>
                  <a:tcPr marL="101600" marR="101600" marT="101600" marB="101600" horzOverflow="overflow">
                    <a:lnL w="6350">
                      <a:solidFill>
                        <a:srgbClr val="FFFFFF"/>
                      </a:solidFill>
                    </a:lnL>
                    <a:lnR w="12700">
                      <a:solidFill>
                        <a:srgbClr val="FFFFFF"/>
                      </a:solidFill>
                      <a:miter lim="400000"/>
                    </a:lnR>
                    <a:lnT w="12700">
                      <a:solidFill>
                        <a:srgbClr val="FFFFFF"/>
                      </a:solidFill>
                      <a:miter lim="400000"/>
                    </a:lnT>
                    <a:lnB w="6350">
                      <a:solidFill>
                        <a:srgbClr val="FFFFFF"/>
                      </a:solidFill>
                    </a:lnB>
                    <a:solidFill>
                      <a:srgbClr val="001561">
                        <a:alpha val="0"/>
                      </a:srgbClr>
                    </a:solidFill>
                  </a:tcPr>
                </a:tc>
                <a:extLst>
                  <a:ext uri="{0D108BD9-81ED-4DB2-BD59-A6C34878D82A}">
                    <a16:rowId xmlns:a16="http://schemas.microsoft.com/office/drawing/2014/main" val="10000"/>
                  </a:ext>
                </a:extLst>
              </a:tr>
              <a:tr h="1370096">
                <a:tc>
                  <a:txBody>
                    <a:bodyPr/>
                    <a:lstStyle/>
                    <a:p>
                      <a:pPr marL="25400" indent="-25400" algn="l" defTabSz="449580">
                        <a:lnSpc>
                          <a:spcPct val="115000"/>
                        </a:lnSpc>
                        <a:spcBef>
                          <a:spcPts val="700"/>
                        </a:spcBef>
                        <a:defRPr sz="1300" b="0">
                          <a:solidFill>
                            <a:srgbClr val="FEE6AF"/>
                          </a:solidFill>
                          <a:uFill>
                            <a:solidFill>
                              <a:srgbClr val="000000"/>
                            </a:solidFill>
                          </a:uFill>
                          <a:latin typeface="Gilroy Bold"/>
                          <a:ea typeface="Gilroy Bold"/>
                          <a:cs typeface="Gilroy Bold"/>
                          <a:sym typeface="Gilroy Bold"/>
                        </a:defRPr>
                      </a:pPr>
                      <a:r>
                        <a:rPr lang="cs-CZ" dirty="0"/>
                        <a:t>Obsah PUFA omega-3</a:t>
                      </a:r>
                      <a:endParaRPr dirty="0"/>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Celkový obsah omega-3 PUFA 650 mg, z toho: EPA (kyselina </a:t>
                      </a:r>
                      <a:r>
                        <a:rPr lang="cs-CZ" dirty="0" err="1"/>
                        <a:t>eikosapentaénová</a:t>
                      </a:r>
                      <a:r>
                        <a:rPr lang="cs-CZ" dirty="0"/>
                        <a:t>) 360 mg; DHA (kyselina </a:t>
                      </a:r>
                      <a:r>
                        <a:rPr lang="cs-CZ" dirty="0" err="1"/>
                        <a:t>dokosahexaenová</a:t>
                      </a:r>
                      <a:r>
                        <a:rPr lang="cs-CZ" dirty="0"/>
                        <a:t>) 240 mg</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Celkový obsah omega-3 PUFA 600 mg, z toho: EPA (kyselina </a:t>
                      </a:r>
                      <a:r>
                        <a:rPr lang="cs-CZ" dirty="0" err="1"/>
                        <a:t>eikosapentaénová</a:t>
                      </a:r>
                      <a:r>
                        <a:rPr lang="cs-CZ" dirty="0"/>
                        <a:t>) 300 mg; DHA (kyselina </a:t>
                      </a:r>
                      <a:r>
                        <a:rPr lang="cs-CZ" dirty="0" err="1"/>
                        <a:t>dokosahexaenová</a:t>
                      </a:r>
                      <a:r>
                        <a:rPr lang="cs-CZ" dirty="0"/>
                        <a:t>) 200 mg</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1"/>
                  </a:ext>
                </a:extLst>
              </a:tr>
              <a:tr h="63398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Forma </a:t>
                      </a:r>
                      <a:r>
                        <a:rPr lang="cs-CZ" dirty="0" err="1">
                          <a:latin typeface="☞GILROY-REGULAR" pitchFamily="2" charset="0"/>
                        </a:rPr>
                        <a:t>pripojenia</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Obnovená forma </a:t>
                      </a:r>
                      <a:r>
                        <a:rPr lang="cs-CZ" dirty="0" err="1"/>
                        <a:t>triglyceridov</a:t>
                      </a:r>
                      <a:endParaRPr lang="en-GB" dirty="0"/>
                    </a:p>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dirty="0"/>
                        <a:t>(re-esterified TG)</a:t>
                      </a:r>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err="1"/>
                        <a:t>Etylesterová</a:t>
                      </a:r>
                      <a:r>
                        <a:rPr lang="cs-CZ" dirty="0"/>
                        <a:t> forma (EE)</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2"/>
                  </a:ext>
                </a:extLst>
              </a:tr>
              <a:tr h="612913">
                <a:tc>
                  <a:txBody>
                    <a:bodyPr/>
                    <a:lstStyle/>
                    <a:p>
                      <a:pPr algn="l" defTabSz="449580">
                        <a:lnSpc>
                          <a:spcPct val="115000"/>
                        </a:lnSpc>
                        <a:defRPr sz="1300">
                          <a:solidFill>
                            <a:srgbClr val="FEE6AF"/>
                          </a:solidFill>
                          <a:uFill>
                            <a:solidFill>
                              <a:srgbClr val="000000"/>
                            </a:solidFill>
                          </a:uFill>
                        </a:defRPr>
                      </a:pPr>
                      <a:r>
                        <a:rPr lang="cs-CZ" dirty="0">
                          <a:latin typeface="☞GILROY-REGULAR" pitchFamily="2" charset="0"/>
                        </a:rPr>
                        <a:t>Patentované </a:t>
                      </a:r>
                      <a:r>
                        <a:rPr lang="cs-CZ" dirty="0" err="1">
                          <a:latin typeface="☞GILROY-REGULAR" pitchFamily="2" charset="0"/>
                        </a:rPr>
                        <a:t>výrobné</a:t>
                      </a:r>
                      <a:r>
                        <a:rPr lang="cs-CZ" dirty="0">
                          <a:latin typeface="☞GILROY-REGULAR" pitchFamily="2" charset="0"/>
                        </a:rPr>
                        <a:t> </a:t>
                      </a:r>
                      <a:r>
                        <a:rPr lang="cs-CZ" dirty="0" err="1">
                          <a:latin typeface="☞GILROY-REGULAR" pitchFamily="2" charset="0"/>
                        </a:rPr>
                        <a:t>technológie</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6350">
                      <a:solidFill>
                        <a:srgbClr val="FFFFFF"/>
                      </a:solidFill>
                    </a:lnB>
                    <a:solidFill>
                      <a:srgbClr val="001561">
                        <a:alpha val="0"/>
                      </a:srgbClr>
                    </a:solidFill>
                  </a:tcPr>
                </a:tc>
                <a:tc>
                  <a:txBody>
                    <a:bodyPr/>
                    <a:lstStyle/>
                    <a:p>
                      <a:pPr>
                        <a:defRPr>
                          <a:solidFill>
                            <a:srgbClr val="000000">
                              <a:alpha val="0"/>
                            </a:srgbClr>
                          </a:solidFill>
                        </a:defRPr>
                      </a:pP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6350">
                      <a:solidFill>
                        <a:srgbClr val="FFFFFF"/>
                      </a:solidFill>
                    </a:lnB>
                    <a:blipFill rotWithShape="1">
                      <a:blip r:embed="rId3"/>
                      <a:srcRect/>
                      <a:stretch>
                        <a:fillRect/>
                      </a:stretch>
                    </a:blipFill>
                  </a:tcPr>
                </a:tc>
                <a:tc>
                  <a:txBody>
                    <a:bodyPr/>
                    <a:lstStyle/>
                    <a:p>
                      <a:endParaRPr/>
                    </a:p>
                  </a:txBody>
                  <a:tcPr marL="101600" marR="101600" marT="101600" marB="101600" horzOverflow="overflow">
                    <a:lnL w="6350">
                      <a:solidFill>
                        <a:srgbClr val="FFFFFF"/>
                      </a:solidFill>
                    </a:lnL>
                    <a:lnR w="12700">
                      <a:solidFill>
                        <a:srgbClr val="FFFFFF"/>
                      </a:solidFill>
                      <a:miter lim="400000"/>
                    </a:lnR>
                    <a:lnT w="6350">
                      <a:solidFill>
                        <a:srgbClr val="FFFFFF"/>
                      </a:solidFill>
                    </a:lnT>
                    <a:lnB w="6350">
                      <a:solidFill>
                        <a:srgbClr val="FFFFFF"/>
                      </a:solidFill>
                    </a:lnB>
                    <a:solidFill>
                      <a:srgbClr val="001561">
                        <a:alpha val="0"/>
                      </a:srgbClr>
                    </a:solidFill>
                  </a:tcPr>
                </a:tc>
                <a:extLst>
                  <a:ext uri="{0D108BD9-81ED-4DB2-BD59-A6C34878D82A}">
                    <a16:rowId xmlns:a16="http://schemas.microsoft.com/office/drawing/2014/main" val="10003"/>
                  </a:ext>
                </a:extLst>
              </a:tr>
              <a:tr h="397823">
                <a:tc>
                  <a:txBody>
                    <a:bodyPr/>
                    <a:lstStyle/>
                    <a:p>
                      <a:pPr algn="l" defTabSz="449580">
                        <a:lnSpc>
                          <a:spcPct val="115000"/>
                        </a:lnSpc>
                        <a:defRPr sz="1300">
                          <a:solidFill>
                            <a:srgbClr val="FEE6AF"/>
                          </a:solidFill>
                          <a:uFill>
                            <a:solidFill>
                              <a:srgbClr val="000000"/>
                            </a:solidFill>
                          </a:uFill>
                        </a:defRPr>
                      </a:pPr>
                      <a:r>
                        <a:rPr lang="cs-CZ" dirty="0" err="1">
                          <a:latin typeface="☞GILROY-REGULAR" pitchFamily="2" charset="0"/>
                        </a:rPr>
                        <a:t>Výrobca</a:t>
                      </a:r>
                      <a:endParaRPr dirty="0">
                        <a:latin typeface="☞GILROY-REGULAR" pitchFamily="2" charset="0"/>
                      </a:endParaRPr>
                    </a:p>
                  </a:txBody>
                  <a:tcPr marL="101600" marR="101600" marT="101600" marB="101600" horzOverflow="overflow">
                    <a:lnL w="12700">
                      <a:solidFill>
                        <a:srgbClr val="FFFFFF"/>
                      </a:solidFill>
                      <a:miter lim="400000"/>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err="1"/>
                        <a:t>Rioja</a:t>
                      </a:r>
                      <a:r>
                        <a:rPr lang="cs-CZ" dirty="0"/>
                        <a:t> </a:t>
                      </a:r>
                      <a:r>
                        <a:rPr lang="cs-CZ" dirty="0" err="1"/>
                        <a:t>Nature</a:t>
                      </a:r>
                      <a:r>
                        <a:rPr lang="cs-CZ" dirty="0"/>
                        <a:t> Pharma, S.L (</a:t>
                      </a:r>
                      <a:r>
                        <a:rPr lang="cs-CZ" dirty="0" err="1"/>
                        <a:t>Španielsko</a:t>
                      </a:r>
                      <a:r>
                        <a:rPr lang="cs-CZ"/>
                        <a:t>)</a:t>
                      </a:r>
                      <a:endParaRPr dirty="0"/>
                    </a:p>
                  </a:txBody>
                  <a:tcPr marL="101600" marR="101600" marT="101600" marB="101600" horzOverflow="overflow">
                    <a:lnL w="6350">
                      <a:solidFill>
                        <a:srgbClr val="FFFFFF"/>
                      </a:solidFill>
                    </a:lnL>
                    <a:lnR w="6350">
                      <a:solidFill>
                        <a:srgbClr val="FFFFFF"/>
                      </a:solidFill>
                    </a:lnR>
                    <a:lnT w="6350">
                      <a:solidFill>
                        <a:srgbClr val="FFFFFF"/>
                      </a:solidFill>
                    </a:lnT>
                    <a:lnB w="12700">
                      <a:solidFill>
                        <a:srgbClr val="FFFFFF"/>
                      </a:solidFill>
                      <a:miter lim="400000"/>
                    </a:lnB>
                    <a:solidFill>
                      <a:srgbClr val="001561">
                        <a:alpha val="0"/>
                      </a:srgbClr>
                    </a:solidFill>
                  </a:tcPr>
                </a:tc>
                <a:tc>
                  <a:txBody>
                    <a:bodyPr/>
                    <a:lstStyle/>
                    <a:p>
                      <a:pPr algn="l" defTabSz="449580">
                        <a:lnSpc>
                          <a:spcPct val="115000"/>
                        </a:lnSpc>
                        <a:defRPr sz="1200">
                          <a:solidFill>
                            <a:srgbClr val="FFFFFF"/>
                          </a:solidFill>
                          <a:uFill>
                            <a:solidFill>
                              <a:srgbClr val="000000"/>
                            </a:solidFill>
                          </a:uFill>
                          <a:latin typeface="Gilroy Regular"/>
                          <a:ea typeface="Gilroy Regular"/>
                          <a:cs typeface="Gilroy Regular"/>
                          <a:sym typeface="Gilroy Regular"/>
                        </a:defRPr>
                      </a:pPr>
                      <a:r>
                        <a:rPr lang="cs-CZ" dirty="0"/>
                        <a:t>United Pharma LLC (USA)</a:t>
                      </a:r>
                      <a:endParaRPr dirty="0"/>
                    </a:p>
                  </a:txBody>
                  <a:tcPr marL="101600" marR="101600" marT="101600" marB="101600" horzOverflow="overflow">
                    <a:lnL w="6350">
                      <a:solidFill>
                        <a:srgbClr val="FFFFFF"/>
                      </a:solidFill>
                    </a:lnL>
                    <a:lnR w="12700">
                      <a:solidFill>
                        <a:srgbClr val="FFFFFF"/>
                      </a:solidFill>
                      <a:miter lim="400000"/>
                    </a:lnR>
                    <a:lnT w="6350">
                      <a:solidFill>
                        <a:srgbClr val="FFFFFF"/>
                      </a:solidFill>
                    </a:lnT>
                    <a:lnB w="12700">
                      <a:solidFill>
                        <a:srgbClr val="FFFFFF"/>
                      </a:solidFill>
                      <a:miter lim="400000"/>
                    </a:lnB>
                    <a:solidFill>
                      <a:srgbClr val="001561">
                        <a:alpha val="0"/>
                      </a:srgbClr>
                    </a:solidFill>
                  </a:tcPr>
                </a:tc>
                <a:extLst>
                  <a:ext uri="{0D108BD9-81ED-4DB2-BD59-A6C34878D82A}">
                    <a16:rowId xmlns:a16="http://schemas.microsoft.com/office/drawing/2014/main" val="10004"/>
                  </a:ext>
                </a:extLst>
              </a:tr>
            </a:tbl>
          </a:graphicData>
        </a:graphic>
      </p:graphicFrame>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sam-wermut-XvKaRS_0Jik-unsplash.jpg" descr="sam-wermut-XvKaRS_0Jik-unsplash.jpg"/>
          <p:cNvPicPr>
            <a:picLocks noChangeAspect="1"/>
          </p:cNvPicPr>
          <p:nvPr/>
        </p:nvPicPr>
        <p:blipFill>
          <a:blip r:embed="rId2"/>
          <a:srcRect t="62424" b="70"/>
          <a:stretch>
            <a:fillRect/>
          </a:stretch>
        </p:blipFill>
        <p:spPr>
          <a:xfrm>
            <a:off x="0" y="0"/>
            <a:ext cx="9144001" cy="5143502"/>
          </a:xfrm>
          <a:prstGeom prst="rect">
            <a:avLst/>
          </a:prstGeom>
          <a:ln w="12700">
            <a:miter lim="400000"/>
          </a:ln>
        </p:spPr>
      </p:pic>
      <p:pic>
        <p:nvPicPr>
          <p:cNvPr id="114" name="Безымянный-1_Монтажная область 1 копия.png" descr="Безымянный-1_Монтажная область 1 копия.png"/>
          <p:cNvPicPr>
            <a:picLocks noChangeAspect="1"/>
          </p:cNvPicPr>
          <p:nvPr/>
        </p:nvPicPr>
        <p:blipFill>
          <a:blip r:embed="rId3">
            <a:alphaModFix amt="51540"/>
          </a:blip>
          <a:srcRect t="4" b="4"/>
          <a:stretch>
            <a:fillRect/>
          </a:stretch>
        </p:blipFill>
        <p:spPr>
          <a:xfrm>
            <a:off x="-1" y="0"/>
            <a:ext cx="9144000" cy="5143502"/>
          </a:xfrm>
          <a:prstGeom prst="rect">
            <a:avLst/>
          </a:prstGeom>
          <a:ln w="12700">
            <a:miter lim="400000"/>
          </a:ln>
        </p:spPr>
      </p:pic>
      <p:sp>
        <p:nvSpPr>
          <p:cNvPr id="115" name="O!Mega-3 TG"/>
          <p:cNvSpPr txBox="1"/>
          <p:nvPr/>
        </p:nvSpPr>
        <p:spPr>
          <a:xfrm>
            <a:off x="406398" y="406400"/>
            <a:ext cx="2169200" cy="3374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dirty="0"/>
              <a:t>O!Mega-3 TG</a:t>
            </a:r>
          </a:p>
        </p:txBody>
      </p:sp>
      <p:sp>
        <p:nvSpPr>
          <p:cNvPr id="116" name="Для здоровья сердца,  сосудов и зрения"/>
          <p:cNvSpPr txBox="1"/>
          <p:nvPr/>
        </p:nvSpPr>
        <p:spPr>
          <a:xfrm>
            <a:off x="787398" y="1193800"/>
            <a:ext cx="2574423" cy="5153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 vyšší koncentrace</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omega-3 PUFA + 8,3 %</a:t>
            </a:r>
            <a:endParaRPr dirty="0">
              <a:latin typeface="Gilroy Bold"/>
              <a:ea typeface="Gilroy Bold"/>
              <a:cs typeface="Gilroy Bold"/>
              <a:sym typeface="Gilroy Bold"/>
            </a:endParaRPr>
          </a:p>
        </p:txBody>
      </p:sp>
      <p:grpSp>
        <p:nvGrpSpPr>
          <p:cNvPr id="119" name="Группа"/>
          <p:cNvGrpSpPr/>
          <p:nvPr/>
        </p:nvGrpSpPr>
        <p:grpSpPr>
          <a:xfrm>
            <a:off x="406675" y="1193799"/>
            <a:ext cx="279401" cy="279407"/>
            <a:chOff x="0" y="-1"/>
            <a:chExt cx="279400" cy="279406"/>
          </a:xfrm>
        </p:grpSpPr>
        <p:sp>
          <p:nvSpPr>
            <p:cNvPr id="117"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18" name="1"/>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1</a:t>
              </a:r>
            </a:p>
          </p:txBody>
        </p:sp>
      </p:grpSp>
      <p:grpSp>
        <p:nvGrpSpPr>
          <p:cNvPr id="124" name="Группа"/>
          <p:cNvGrpSpPr/>
          <p:nvPr/>
        </p:nvGrpSpPr>
        <p:grpSpPr>
          <a:xfrm>
            <a:off x="406675" y="3035300"/>
            <a:ext cx="1422125" cy="1282703"/>
            <a:chOff x="0" y="0"/>
            <a:chExt cx="1650724" cy="1282702"/>
          </a:xfrm>
        </p:grpSpPr>
        <p:sp>
          <p:nvSpPr>
            <p:cNvPr id="120" name="Высокая концентрация ПНЖК  омега-3 в каждой капсуле"/>
            <p:cNvSpPr/>
            <p:nvPr/>
          </p:nvSpPr>
          <p:spPr>
            <a:xfrm>
              <a:off x="380724" y="0"/>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a:defRPr sz="1500">
                  <a:solidFill>
                    <a:srgbClr val="FFFFFF"/>
                  </a:solidFill>
                  <a:latin typeface="Gilroy Regular"/>
                  <a:ea typeface="Gilroy Regular"/>
                  <a:cs typeface="Gilroy Regular"/>
                  <a:sym typeface="Gilroy Regular"/>
                </a:defRPr>
              </a:pPr>
              <a:r>
                <a:rPr b="1" dirty="0">
                  <a:latin typeface="☞GILROY-REGULAR" pitchFamily="2" charset="0"/>
                  <a:sym typeface="Arial"/>
                </a:rPr>
                <a:t>O!Mega-3 TG  </a:t>
              </a:r>
              <a:r>
                <a:rPr b="1" dirty="0">
                  <a:latin typeface="+mn-lt"/>
                  <a:ea typeface="+mn-ea"/>
                  <a:cs typeface="+mn-cs"/>
                  <a:sym typeface="Arial"/>
                </a:rPr>
                <a:t>- </a:t>
              </a:r>
              <a:r>
                <a:rPr lang="cs-CZ" dirty="0"/>
                <a:t>modernější forma </a:t>
              </a:r>
              <a:endParaRPr lang="ru-RU" dirty="0"/>
            </a:p>
            <a:p>
              <a:pPr>
                <a:defRPr sz="1500">
                  <a:solidFill>
                    <a:srgbClr val="FFFFFF"/>
                  </a:solidFill>
                  <a:latin typeface="Gilroy Regular"/>
                  <a:ea typeface="Gilroy Regular"/>
                  <a:cs typeface="Gilroy Regular"/>
                  <a:sym typeface="Gilroy Regular"/>
                </a:defRPr>
              </a:pPr>
              <a:r>
                <a:rPr lang="cs-CZ" dirty="0"/>
                <a:t>sloučeniny omega-3, která se strukturou</a:t>
              </a:r>
              <a:endParaRPr lang="ru-RU" dirty="0"/>
            </a:p>
            <a:p>
              <a:pPr>
                <a:defRPr sz="1500">
                  <a:solidFill>
                    <a:srgbClr val="FFFFFF"/>
                  </a:solidFill>
                  <a:latin typeface="Gilroy Regular"/>
                  <a:ea typeface="Gilroy Regular"/>
                  <a:cs typeface="Gilroy Regular"/>
                  <a:sym typeface="Gilroy Regular"/>
                </a:defRPr>
              </a:pPr>
              <a:r>
                <a:rPr lang="cs-CZ" dirty="0"/>
                <a:t> blíží té přírodní.</a:t>
              </a:r>
              <a:endParaRPr dirty="0"/>
            </a:p>
          </p:txBody>
        </p:sp>
        <p:grpSp>
          <p:nvGrpSpPr>
            <p:cNvPr id="123" name="Группа"/>
            <p:cNvGrpSpPr/>
            <p:nvPr/>
          </p:nvGrpSpPr>
          <p:grpSpPr>
            <a:xfrm>
              <a:off x="0" y="0"/>
              <a:ext cx="1409699" cy="1282703"/>
              <a:chOff x="0" y="-1"/>
              <a:chExt cx="1409698" cy="1282702"/>
            </a:xfrm>
          </p:grpSpPr>
          <p:sp>
            <p:nvSpPr>
              <p:cNvPr id="12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2" name="2"/>
              <p:cNvSpPr/>
              <p:nvPr/>
            </p:nvSpPr>
            <p:spPr>
              <a:xfrm>
                <a:off x="139698" y="12701"/>
                <a:ext cx="1270001" cy="1270001"/>
              </a:xfrm>
              <a:prstGeom prst="line">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2</a:t>
                </a:r>
              </a:p>
            </p:txBody>
          </p:sp>
        </p:grpSp>
      </p:grpSp>
      <p:grpSp>
        <p:nvGrpSpPr>
          <p:cNvPr id="129" name="Группа"/>
          <p:cNvGrpSpPr/>
          <p:nvPr/>
        </p:nvGrpSpPr>
        <p:grpSpPr>
          <a:xfrm>
            <a:off x="4724675" y="1193800"/>
            <a:ext cx="3538639" cy="1311706"/>
            <a:chOff x="0" y="0"/>
            <a:chExt cx="3538638" cy="1311706"/>
          </a:xfrm>
        </p:grpSpPr>
        <p:sp>
          <p:nvSpPr>
            <p:cNvPr id="125" name="Подходит для детей с 14 лет  и взрослых"/>
            <p:cNvSpPr txBox="1"/>
            <p:nvPr/>
          </p:nvSpPr>
          <p:spPr>
            <a:xfrm>
              <a:off x="380723" y="0"/>
              <a:ext cx="3157915" cy="131170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je šetrná</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a účinná technologie společnosti </a:t>
              </a:r>
              <a:r>
                <a:rPr lang="cs-CZ" dirty="0" err="1">
                  <a:latin typeface="Gilroy Bold"/>
                  <a:ea typeface="Gilroy Bold"/>
                  <a:cs typeface="Gilroy Bold"/>
                  <a:sym typeface="Gilroy Bold"/>
                </a:rPr>
                <a:t>Flutex</a:t>
              </a:r>
              <a:r>
                <a:rPr lang="cs-CZ" dirty="0">
                  <a:latin typeface="Gilroy Bold"/>
                  <a:ea typeface="Gilroy Bold"/>
                  <a:cs typeface="Gilroy Bold"/>
                  <a:sym typeface="Gilroy Bold"/>
                </a:rPr>
                <a:t>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pro extrakci rybího oleje bez použití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toxických organických rozpouštědel </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nebo vysokých teplot.</a:t>
              </a:r>
              <a:endParaRPr dirty="0"/>
            </a:p>
          </p:txBody>
        </p:sp>
        <p:grpSp>
          <p:nvGrpSpPr>
            <p:cNvPr id="128" name="Группа"/>
            <p:cNvGrpSpPr/>
            <p:nvPr/>
          </p:nvGrpSpPr>
          <p:grpSpPr>
            <a:xfrm>
              <a:off x="0" y="0"/>
              <a:ext cx="279400" cy="279407"/>
              <a:chOff x="0" y="-1"/>
              <a:chExt cx="279400" cy="279406"/>
            </a:xfrm>
          </p:grpSpPr>
          <p:sp>
            <p:nvSpPr>
              <p:cNvPr id="126"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27"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3</a:t>
                </a:r>
              </a:p>
            </p:txBody>
          </p:sp>
        </p:grpSp>
      </p:grpSp>
      <p:grpSp>
        <p:nvGrpSpPr>
          <p:cNvPr id="134" name="Группа"/>
          <p:cNvGrpSpPr/>
          <p:nvPr/>
        </p:nvGrpSpPr>
        <p:grpSpPr>
          <a:xfrm>
            <a:off x="4724675" y="3035299"/>
            <a:ext cx="3670085" cy="780791"/>
            <a:chOff x="0" y="0"/>
            <a:chExt cx="3670083" cy="780788"/>
          </a:xfrm>
        </p:grpSpPr>
        <p:sp>
          <p:nvSpPr>
            <p:cNvPr id="130" name="Подходит для детей с 14 лет  и взрослых"/>
            <p:cNvSpPr txBox="1"/>
            <p:nvPr/>
          </p:nvSpPr>
          <p:spPr>
            <a:xfrm>
              <a:off x="380723" y="0"/>
              <a:ext cx="3289360" cy="78078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O!Mega-3 TG se vyrábí ve Španělsku</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v high-tech výrobním závodě,</a:t>
              </a:r>
              <a:endParaRPr lang="ru-RU" dirty="0">
                <a:latin typeface="Gilroy Bold"/>
                <a:ea typeface="Gilroy Bold"/>
                <a:cs typeface="Gilroy Bold"/>
                <a:sym typeface="Gilroy Bold"/>
              </a:endParaRPr>
            </a:p>
            <a:p>
              <a:pPr marL="7619" indent="-7619" defTabSz="449580">
                <a:lnSpc>
                  <a:spcPct val="115000"/>
                </a:lnSpc>
                <a:defRPr sz="1500">
                  <a:solidFill>
                    <a:srgbClr val="FFFFFF"/>
                  </a:solidFill>
                  <a:uFill>
                    <a:solidFill>
                      <a:srgbClr val="000000"/>
                    </a:solidFill>
                  </a:uFill>
                  <a:latin typeface="Gilroy Regular"/>
                  <a:ea typeface="Gilroy Regular"/>
                  <a:cs typeface="Gilroy Regular"/>
                  <a:sym typeface="Gilroy Regular"/>
                </a:defRPr>
              </a:pPr>
              <a:r>
                <a:rPr lang="cs-CZ" dirty="0">
                  <a:latin typeface="Gilroy Bold"/>
                  <a:ea typeface="Gilroy Bold"/>
                  <a:cs typeface="Gilroy Bold"/>
                  <a:sym typeface="Gilroy Bold"/>
                </a:rPr>
                <a:t> který splňuje mezinárodní standard GMP.</a:t>
              </a:r>
              <a:endParaRPr dirty="0"/>
            </a:p>
          </p:txBody>
        </p:sp>
        <p:grpSp>
          <p:nvGrpSpPr>
            <p:cNvPr id="133" name="Группа"/>
            <p:cNvGrpSpPr/>
            <p:nvPr/>
          </p:nvGrpSpPr>
          <p:grpSpPr>
            <a:xfrm>
              <a:off x="0" y="0"/>
              <a:ext cx="279400" cy="279407"/>
              <a:chOff x="0" y="-1"/>
              <a:chExt cx="279400" cy="279406"/>
            </a:xfrm>
          </p:grpSpPr>
          <p:sp>
            <p:nvSpPr>
              <p:cNvPr id="131" name="Кружок"/>
              <p:cNvSpPr/>
              <p:nvPr/>
            </p:nvSpPr>
            <p:spPr>
              <a:xfrm>
                <a:off x="0" y="-2"/>
                <a:ext cx="279400" cy="279407"/>
              </a:xfrm>
              <a:prstGeom prst="ellipse">
                <a:avLst/>
              </a:prstGeom>
              <a:noFill/>
              <a:ln w="12700" cap="flat">
                <a:solidFill>
                  <a:srgbClr val="FFFFFF"/>
                </a:solidFill>
                <a:prstDash val="solid"/>
                <a:round/>
              </a:ln>
              <a:effectLst/>
            </p:spPr>
            <p:txBody>
              <a:bodyPr wrap="square" lIns="0" tIns="0" rIns="0" bIns="0" numCol="1" anchor="t">
                <a:noAutofit/>
              </a:bodyPr>
              <a:lstStyle/>
              <a:p>
                <a:endParaRPr/>
              </a:p>
            </p:txBody>
          </p:sp>
          <p:sp>
            <p:nvSpPr>
              <p:cNvPr id="132" name="3"/>
              <p:cNvSpPr txBox="1"/>
              <p:nvPr/>
            </p:nvSpPr>
            <p:spPr>
              <a:xfrm>
                <a:off x="76197" y="12700"/>
                <a:ext cx="127001" cy="228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numCol="1" anchor="t">
                <a:spAutoFit/>
              </a:bodyPr>
              <a:lstStyle>
                <a:lvl1pPr algn="ctr">
                  <a:defRPr sz="1500">
                    <a:solidFill>
                      <a:srgbClr val="FFFFFF"/>
                    </a:solidFill>
                    <a:latin typeface="+mj-lt"/>
                    <a:ea typeface="+mj-ea"/>
                    <a:cs typeface="+mj-cs"/>
                    <a:sym typeface="Helvetica"/>
                  </a:defRPr>
                </a:lvl1pPr>
              </a:lstStyle>
              <a:p>
                <a:r>
                  <a:t>4</a:t>
                </a:r>
              </a:p>
            </p:txBody>
          </p:sp>
        </p:grpSp>
      </p:gr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 name="top banner_dha_d3.jpg" descr="top banner_dha_d3.jpg"/>
          <p:cNvPicPr>
            <a:picLocks noChangeAspect="1"/>
          </p:cNvPicPr>
          <p:nvPr/>
        </p:nvPicPr>
        <p:blipFill>
          <a:blip r:embed="rId3"/>
          <a:srcRect l="11873" r="3575" b="15448"/>
          <a:stretch>
            <a:fillRect/>
          </a:stretch>
        </p:blipFill>
        <p:spPr>
          <a:xfrm>
            <a:off x="0" y="-1"/>
            <a:ext cx="9144000" cy="5143501"/>
          </a:xfrm>
          <a:prstGeom prst="rect">
            <a:avLst/>
          </a:prstGeom>
          <a:ln w="12700">
            <a:miter lim="400000"/>
          </a:ln>
        </p:spPr>
      </p:pic>
      <p:sp>
        <p:nvSpPr>
          <p:cNvPr id="487"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488" name="Здоровье всей семьи с омега-3"/>
          <p:cNvSpPr txBox="1"/>
          <p:nvPr/>
        </p:nvSpPr>
        <p:spPr>
          <a:xfrm>
            <a:off x="406399" y="406400"/>
            <a:ext cx="5243423" cy="3482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800">
                <a:solidFill>
                  <a:srgbClr val="FFFFFF"/>
                </a:solidFill>
                <a:latin typeface="Gilroy Bold"/>
                <a:ea typeface="Gilroy Bold"/>
                <a:cs typeface="Gilroy Bold"/>
                <a:sym typeface="Gilroy Bold"/>
              </a:defRPr>
            </a:lvl1pPr>
          </a:lstStyle>
          <a:p>
            <a:r>
              <a:rPr lang="en-GB" dirty="0" err="1"/>
              <a:t>Zdravie</a:t>
            </a:r>
            <a:r>
              <a:rPr lang="en-GB" dirty="0"/>
              <a:t> </a:t>
            </a:r>
            <a:r>
              <a:rPr lang="en-GB" dirty="0" err="1"/>
              <a:t>celej</a:t>
            </a:r>
            <a:r>
              <a:rPr lang="en-GB" dirty="0"/>
              <a:t> </a:t>
            </a:r>
            <a:r>
              <a:rPr lang="en-GB" dirty="0" err="1"/>
              <a:t>rodiny</a:t>
            </a:r>
            <a:r>
              <a:rPr lang="en-GB" dirty="0"/>
              <a:t> s Omega-3</a:t>
            </a:r>
            <a:endParaRPr dirty="0"/>
          </a:p>
        </p:txBody>
      </p:sp>
      <p:sp>
        <p:nvSpPr>
          <p:cNvPr id="489" name="Чтобы также поддержать гармоничное развитие  ребенка, дополните его рацион жевательными  пастилками DHA+D3 Smart Chews:"/>
          <p:cNvSpPr txBox="1"/>
          <p:nvPr/>
        </p:nvSpPr>
        <p:spPr>
          <a:xfrm>
            <a:off x="406399" y="1178159"/>
            <a:ext cx="7850910"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1500">
                <a:solidFill>
                  <a:srgbClr val="FFFFFF"/>
                </a:solidFill>
                <a:latin typeface="Gilroy Regular"/>
                <a:ea typeface="Gilroy Regular"/>
                <a:cs typeface="Gilroy Regular"/>
                <a:sym typeface="Gilroy Regular"/>
              </a:defRPr>
            </a:pPr>
            <a:r>
              <a:rPr lang="en-GB" dirty="0"/>
              <a:t>Aby </a:t>
            </a:r>
            <a:r>
              <a:rPr lang="en-GB" dirty="0" err="1"/>
              <a:t>ste</a:t>
            </a:r>
            <a:r>
              <a:rPr lang="en-GB" dirty="0"/>
              <a:t> </a:t>
            </a:r>
            <a:r>
              <a:rPr lang="en-GB" dirty="0" err="1"/>
              <a:t>tiež</a:t>
            </a:r>
            <a:r>
              <a:rPr lang="en-GB" dirty="0"/>
              <a:t> </a:t>
            </a:r>
            <a:r>
              <a:rPr lang="en-GB" dirty="0" err="1"/>
              <a:t>podporili</a:t>
            </a:r>
            <a:r>
              <a:rPr lang="en-GB" dirty="0"/>
              <a:t> </a:t>
            </a:r>
            <a:r>
              <a:rPr lang="en-GB" dirty="0" err="1"/>
              <a:t>harmonický</a:t>
            </a:r>
            <a:r>
              <a:rPr lang="en-GB" dirty="0"/>
              <a:t> </a:t>
            </a:r>
            <a:r>
              <a:rPr lang="en-GB" dirty="0" err="1"/>
              <a:t>vývoj</a:t>
            </a:r>
            <a:r>
              <a:rPr lang="en-GB" dirty="0"/>
              <a:t> </a:t>
            </a:r>
            <a:r>
              <a:rPr lang="en-GB" dirty="0" err="1"/>
              <a:t>vášho</a:t>
            </a:r>
            <a:r>
              <a:rPr lang="en-GB" dirty="0"/>
              <a:t> </a:t>
            </a:r>
            <a:r>
              <a:rPr lang="en-GB" dirty="0" err="1"/>
              <a:t>dieťaťa</a:t>
            </a:r>
            <a:r>
              <a:rPr lang="en-GB" dirty="0"/>
              <a:t>, </a:t>
            </a:r>
            <a:endParaRPr lang="cs-CZ" dirty="0"/>
          </a:p>
          <a:p>
            <a:pPr>
              <a:defRPr sz="1500">
                <a:solidFill>
                  <a:srgbClr val="FFFFFF"/>
                </a:solidFill>
                <a:latin typeface="Gilroy Regular"/>
                <a:ea typeface="Gilroy Regular"/>
                <a:cs typeface="Gilroy Regular"/>
                <a:sym typeface="Gilroy Regular"/>
              </a:defRPr>
            </a:pPr>
            <a:r>
              <a:rPr lang="en-GB" dirty="0" err="1"/>
              <a:t>doplňte</a:t>
            </a:r>
            <a:r>
              <a:rPr lang="en-GB" dirty="0"/>
              <a:t> </a:t>
            </a:r>
            <a:r>
              <a:rPr lang="en-GB" dirty="0" err="1"/>
              <a:t>jeho</a:t>
            </a:r>
            <a:r>
              <a:rPr lang="en-GB" dirty="0"/>
              <a:t> </a:t>
            </a:r>
            <a:r>
              <a:rPr lang="en-GB" dirty="0" err="1"/>
              <a:t>stravu</a:t>
            </a:r>
            <a:r>
              <a:rPr lang="en-GB" dirty="0"/>
              <a:t> o DHA+D3 Smart Chews:</a:t>
            </a:r>
            <a:endParaRPr dirty="0"/>
          </a:p>
        </p:txBody>
      </p:sp>
      <p:pic>
        <p:nvPicPr>
          <p:cNvPr id="490"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00" name="Группа"/>
          <p:cNvGrpSpPr/>
          <p:nvPr/>
        </p:nvGrpSpPr>
        <p:grpSpPr>
          <a:xfrm>
            <a:off x="406400" y="1883265"/>
            <a:ext cx="4428838" cy="1558203"/>
            <a:chOff x="0" y="0"/>
            <a:chExt cx="4428837" cy="1558202"/>
          </a:xfrm>
        </p:grpSpPr>
        <p:grpSp>
          <p:nvGrpSpPr>
            <p:cNvPr id="493" name="Группа"/>
            <p:cNvGrpSpPr/>
            <p:nvPr/>
          </p:nvGrpSpPr>
          <p:grpSpPr>
            <a:xfrm>
              <a:off x="0" y="0"/>
              <a:ext cx="4428837" cy="461665"/>
              <a:chOff x="0" y="0"/>
              <a:chExt cx="4428835" cy="461664"/>
            </a:xfrm>
          </p:grpSpPr>
          <p:pic>
            <p:nvPicPr>
              <p:cNvPr id="491" name="Безымянный-1-38.png" descr="Безымянный-1-38.png"/>
              <p:cNvPicPr>
                <a:picLocks noChangeAspect="1"/>
              </p:cNvPicPr>
              <p:nvPr/>
            </p:nvPicPr>
            <p:blipFill>
              <a:blip r:embed="rId5"/>
              <a:srcRect l="118" r="117"/>
              <a:stretch>
                <a:fillRect/>
              </a:stretch>
            </p:blipFill>
            <p:spPr>
              <a:xfrm>
                <a:off x="0" y="0"/>
                <a:ext cx="444501" cy="445558"/>
              </a:xfrm>
              <a:prstGeom prst="rect">
                <a:avLst/>
              </a:prstGeom>
              <a:ln w="12700" cap="flat">
                <a:noFill/>
                <a:miter lim="400000"/>
              </a:ln>
              <a:effectLst/>
            </p:spPr>
          </p:pic>
          <p:sp>
            <p:nvSpPr>
              <p:cNvPr id="492" name="в 1 вкусной пастилке — 360 мг  ДГК и 12 мг витамина D3"/>
              <p:cNvSpPr txBox="1"/>
              <p:nvPr/>
            </p:nvSpPr>
            <p:spPr>
              <a:xfrm>
                <a:off x="518251" y="0"/>
                <a:ext cx="3910584"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FFFFFF"/>
                    </a:solidFill>
                    <a:latin typeface="Gilroy Regular"/>
                    <a:ea typeface="Gilroy Regular"/>
                    <a:cs typeface="Gilroy Regular"/>
                    <a:sym typeface="Gilroy Regular"/>
                  </a:defRPr>
                </a:pPr>
                <a:r>
                  <a:rPr lang="en-GB" dirty="0"/>
                  <a:t>360 mg DHA a 12 mg </a:t>
                </a:r>
                <a:r>
                  <a:rPr lang="en-GB" dirty="0" err="1"/>
                  <a:t>vitamínu</a:t>
                </a:r>
                <a:r>
                  <a:rPr lang="en-GB" dirty="0"/>
                  <a:t> D3 v 1 </a:t>
                </a:r>
                <a:r>
                  <a:rPr lang="en-GB" dirty="0" err="1"/>
                  <a:t>lahodnej</a:t>
                </a:r>
                <a:r>
                  <a:rPr lang="en-GB" dirty="0"/>
                  <a:t> </a:t>
                </a:r>
                <a:r>
                  <a:rPr lang="en-GB" dirty="0" err="1"/>
                  <a:t>pastilke</a:t>
                </a:r>
                <a:endParaRPr dirty="0"/>
              </a:p>
            </p:txBody>
          </p:sp>
        </p:grpSp>
        <p:grpSp>
          <p:nvGrpSpPr>
            <p:cNvPr id="496" name="Группа"/>
            <p:cNvGrpSpPr/>
            <p:nvPr/>
          </p:nvGrpSpPr>
          <p:grpSpPr>
            <a:xfrm>
              <a:off x="0" y="1113934"/>
              <a:ext cx="2946800" cy="444268"/>
              <a:chOff x="0" y="0"/>
              <a:chExt cx="2946799" cy="444266"/>
            </a:xfrm>
          </p:grpSpPr>
          <p:pic>
            <p:nvPicPr>
              <p:cNvPr id="494" name="Безымянный-1-39.png" descr="Безымянный-1-39.png"/>
              <p:cNvPicPr>
                <a:picLocks noChangeAspect="1"/>
              </p:cNvPicPr>
              <p:nvPr/>
            </p:nvPicPr>
            <p:blipFill>
              <a:blip r:embed="rId6"/>
              <a:srcRect t="26" b="26"/>
              <a:stretch>
                <a:fillRect/>
              </a:stretch>
            </p:blipFill>
            <p:spPr>
              <a:xfrm>
                <a:off x="0" y="0"/>
                <a:ext cx="444501" cy="444266"/>
              </a:xfrm>
              <a:prstGeom prst="rect">
                <a:avLst/>
              </a:prstGeom>
              <a:ln w="12700" cap="flat">
                <a:noFill/>
                <a:miter lim="400000"/>
              </a:ln>
              <a:effectLst/>
            </p:spPr>
          </p:pic>
          <p:sp>
            <p:nvSpPr>
              <p:cNvPr id="495" name="подходит для детей с 4-х лет"/>
              <p:cNvSpPr txBox="1"/>
              <p:nvPr/>
            </p:nvSpPr>
            <p:spPr>
              <a:xfrm>
                <a:off x="518250" y="116849"/>
                <a:ext cx="2428549"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FFFFFF"/>
                    </a:solidFill>
                    <a:latin typeface="Gilroy Regular"/>
                    <a:ea typeface="Gilroy Regular"/>
                    <a:cs typeface="Gilroy Regular"/>
                    <a:sym typeface="Gilroy Regular"/>
                  </a:defRPr>
                </a:lvl1pPr>
              </a:lstStyle>
              <a:p>
                <a:r>
                  <a:rPr lang="en-GB" dirty="0" err="1"/>
                  <a:t>vhodné</a:t>
                </a:r>
                <a:r>
                  <a:rPr lang="en-GB" dirty="0"/>
                  <a:t> pre </a:t>
                </a:r>
                <a:r>
                  <a:rPr lang="en-GB" dirty="0" err="1"/>
                  <a:t>deti</a:t>
                </a:r>
                <a:r>
                  <a:rPr lang="en-GB" dirty="0"/>
                  <a:t> od 4 </a:t>
                </a:r>
                <a:r>
                  <a:rPr lang="en-GB" dirty="0" err="1"/>
                  <a:t>rokov</a:t>
                </a:r>
                <a:endParaRPr dirty="0"/>
              </a:p>
            </p:txBody>
          </p:sp>
        </p:grpSp>
        <p:grpSp>
          <p:nvGrpSpPr>
            <p:cNvPr id="499" name="Группа"/>
            <p:cNvGrpSpPr/>
            <p:nvPr/>
          </p:nvGrpSpPr>
          <p:grpSpPr>
            <a:xfrm>
              <a:off x="0" y="557646"/>
              <a:ext cx="4428836" cy="470549"/>
              <a:chOff x="0" y="0"/>
              <a:chExt cx="4428835" cy="470548"/>
            </a:xfrm>
          </p:grpSpPr>
          <p:pic>
            <p:nvPicPr>
              <p:cNvPr id="497" name="Безымянный-1-37.png" descr="Безымянный-1-37.png"/>
              <p:cNvPicPr>
                <a:picLocks noChangeAspect="1"/>
              </p:cNvPicPr>
              <p:nvPr/>
            </p:nvPicPr>
            <p:blipFill>
              <a:blip r:embed="rId7"/>
              <a:srcRect t="29" b="28"/>
              <a:stretch>
                <a:fillRect/>
              </a:stretch>
            </p:blipFill>
            <p:spPr>
              <a:xfrm>
                <a:off x="0" y="0"/>
                <a:ext cx="444501" cy="444240"/>
              </a:xfrm>
              <a:prstGeom prst="rect">
                <a:avLst/>
              </a:prstGeom>
              <a:ln w="12700" cap="flat">
                <a:noFill/>
                <a:miter lim="400000"/>
              </a:ln>
              <a:effectLst/>
            </p:spPr>
          </p:pic>
          <p:sp>
            <p:nvSpPr>
              <p:cNvPr id="498" name="технология ConCordix  для максимальной биодоступности"/>
              <p:cNvSpPr txBox="1"/>
              <p:nvPr/>
            </p:nvSpPr>
            <p:spPr>
              <a:xfrm>
                <a:off x="518250" y="8884"/>
                <a:ext cx="3910585"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FFFFFF"/>
                    </a:solidFill>
                    <a:latin typeface="Gilroy Regular"/>
                    <a:ea typeface="Gilroy Regular"/>
                    <a:cs typeface="Gilroy Regular"/>
                    <a:sym typeface="Gilroy Regular"/>
                  </a:defRPr>
                </a:pPr>
                <a:r>
                  <a:rPr lang="en-GB" dirty="0" err="1"/>
                  <a:t>Technológia</a:t>
                </a:r>
                <a:r>
                  <a:rPr lang="en-GB" dirty="0"/>
                  <a:t> </a:t>
                </a:r>
                <a:r>
                  <a:rPr lang="en-GB" dirty="0" err="1"/>
                  <a:t>ConCordix</a:t>
                </a:r>
                <a:r>
                  <a:rPr lang="en-GB" dirty="0"/>
                  <a:t> pre </a:t>
                </a:r>
                <a:r>
                  <a:rPr lang="en-GB" dirty="0" err="1"/>
                  <a:t>maximálnu</a:t>
                </a:r>
                <a:r>
                  <a:rPr lang="en-GB" dirty="0"/>
                  <a:t> </a:t>
                </a:r>
                <a:r>
                  <a:rPr lang="en-GB" dirty="0" err="1"/>
                  <a:t>biologickú</a:t>
                </a:r>
                <a:r>
                  <a:rPr lang="en-GB" dirty="0"/>
                  <a:t> </a:t>
                </a:r>
                <a:r>
                  <a:rPr lang="en-GB" dirty="0" err="1"/>
                  <a:t>dostupnosť</a:t>
                </a:r>
                <a:endParaRPr dirty="0"/>
              </a:p>
            </p:txBody>
          </p:sp>
        </p:grpSp>
      </p:grpSp>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CFF0FF"/>
        </a:solidFill>
        <a:effectLst/>
      </p:bgPr>
    </p:bg>
    <p:spTree>
      <p:nvGrpSpPr>
        <p:cNvPr id="1" name=""/>
        <p:cNvGrpSpPr/>
        <p:nvPr/>
      </p:nvGrpSpPr>
      <p:grpSpPr>
        <a:xfrm>
          <a:off x="0" y="0"/>
          <a:ext cx="0" cy="0"/>
          <a:chOff x="0" y="0"/>
          <a:chExt cx="0" cy="0"/>
        </a:xfrm>
      </p:grpSpPr>
      <p:pic>
        <p:nvPicPr>
          <p:cNvPr id="504" name="shutterstock_2122618271.jpg" descr="shutterstock_2122618271.jpg"/>
          <p:cNvPicPr>
            <a:picLocks noChangeAspect="1"/>
          </p:cNvPicPr>
          <p:nvPr/>
        </p:nvPicPr>
        <p:blipFill>
          <a:blip r:embed="rId2"/>
          <a:srcRect l="16279" t="8139" b="8138"/>
          <a:stretch>
            <a:fillRect/>
          </a:stretch>
        </p:blipFill>
        <p:spPr>
          <a:xfrm>
            <a:off x="0" y="0"/>
            <a:ext cx="9144000" cy="5143501"/>
          </a:xfrm>
          <a:prstGeom prst="rect">
            <a:avLst/>
          </a:prstGeom>
          <a:ln w="12700">
            <a:miter lim="400000"/>
          </a:ln>
        </p:spPr>
      </p:pic>
      <p:pic>
        <p:nvPicPr>
          <p:cNvPr id="505" name="CCI_logo_new_Монтажная область 1.png" descr="CCI_logo_new_Монтажная область 1.png"/>
          <p:cNvPicPr>
            <a:picLocks noChangeAspect="1"/>
          </p:cNvPicPr>
          <p:nvPr/>
        </p:nvPicPr>
        <p:blipFill>
          <a:blip r:embed="rId3"/>
          <a:stretch>
            <a:fillRect/>
          </a:stretch>
        </p:blipFill>
        <p:spPr>
          <a:xfrm>
            <a:off x="393700" y="451832"/>
            <a:ext cx="1053673" cy="264165"/>
          </a:xfrm>
          <a:prstGeom prst="rect">
            <a:avLst/>
          </a:prstGeom>
          <a:ln w="12700">
            <a:miter lim="400000"/>
          </a:ln>
        </p:spPr>
      </p:pic>
      <p:sp>
        <p:nvSpPr>
          <p:cNvPr id="506" name="Google Shape;106;p23"/>
          <p:cNvSpPr txBox="1">
            <a:spLocks noGrp="1"/>
          </p:cNvSpPr>
          <p:nvPr>
            <p:ph type="ctrTitle"/>
          </p:nvPr>
        </p:nvSpPr>
        <p:spPr>
          <a:xfrm>
            <a:off x="330200" y="2198521"/>
            <a:ext cx="5339620" cy="1532376"/>
          </a:xfrm>
          <a:prstGeom prst="rect">
            <a:avLst/>
          </a:prstGeom>
        </p:spPr>
        <p:txBody>
          <a:bodyPr anchor="t"/>
          <a:lstStyle>
            <a:lvl1pPr algn="l">
              <a:lnSpc>
                <a:spcPct val="80000"/>
              </a:lnSpc>
              <a:defRPr sz="2700">
                <a:solidFill>
                  <a:srgbClr val="FFFFFF"/>
                </a:solidFill>
                <a:latin typeface="Gilroy Regular"/>
                <a:ea typeface="Gilroy Regular"/>
                <a:cs typeface="Gilroy Regular"/>
                <a:sym typeface="Gilroy Regular"/>
              </a:defRPr>
            </a:lvl1pPr>
          </a:lstStyle>
          <a:p>
            <a:r>
              <a:rPr lang="en-GB" dirty="0" err="1"/>
              <a:t>Rytmus</a:t>
            </a:r>
            <a:r>
              <a:rPr lang="en-GB" dirty="0"/>
              <a:t> </a:t>
            </a:r>
            <a:r>
              <a:rPr lang="en-GB" dirty="0" err="1"/>
              <a:t>zdravia</a:t>
            </a:r>
            <a:endParaRPr dirty="0"/>
          </a:p>
        </p:txBody>
      </p:sp>
      <p:sp>
        <p:nvSpPr>
          <p:cNvPr id="507" name="O!Mega-3 TG"/>
          <p:cNvSpPr txBox="1"/>
          <p:nvPr/>
        </p:nvSpPr>
        <p:spPr>
          <a:xfrm>
            <a:off x="406399" y="1016000"/>
            <a:ext cx="3583649" cy="11619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4300" b="1">
                <a:solidFill>
                  <a:srgbClr val="FFFFFF"/>
                </a:solidFill>
                <a:latin typeface="Gilroy Bold"/>
                <a:ea typeface="Gilroy Bold"/>
                <a:cs typeface="Gilroy Bold"/>
                <a:sym typeface="Gilroy Bold"/>
              </a:defRPr>
            </a:pPr>
            <a:endParaRPr/>
          </a:p>
          <a:p>
            <a:pPr>
              <a:lnSpc>
                <a:spcPct val="90000"/>
              </a:lnSpc>
              <a:defRPr sz="4300" b="1">
                <a:solidFill>
                  <a:srgbClr val="FFFFFF"/>
                </a:solidFill>
                <a:latin typeface="Gilroy Bold"/>
                <a:ea typeface="Gilroy Bold"/>
                <a:cs typeface="Gilroy Bold"/>
                <a:sym typeface="Gilroy Bold"/>
              </a:defRPr>
            </a:pPr>
            <a:r>
              <a:t>O!Mega-3 TG </a:t>
            </a:r>
          </a:p>
        </p:txBody>
      </p:sp>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510" name="Исследования и литература"/>
          <p:cNvSpPr txBox="1"/>
          <p:nvPr/>
        </p:nvSpPr>
        <p:spPr>
          <a:xfrm>
            <a:off x="406399" y="406400"/>
            <a:ext cx="3079369"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en-GB" dirty="0" err="1"/>
              <a:t>Výskum</a:t>
            </a:r>
            <a:r>
              <a:rPr lang="en-GB" dirty="0"/>
              <a:t> a </a:t>
            </a:r>
            <a:r>
              <a:rPr lang="en-GB" dirty="0" err="1"/>
              <a:t>literatúra</a:t>
            </a:r>
            <a:endParaRPr dirty="0"/>
          </a:p>
        </p:txBody>
      </p:sp>
      <p:sp>
        <p:nvSpPr>
          <p:cNvPr id="51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pic>
        <p:nvPicPr>
          <p:cNvPr id="512"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grpSp>
        <p:nvGrpSpPr>
          <p:cNvPr id="515" name="Группа"/>
          <p:cNvGrpSpPr/>
          <p:nvPr/>
        </p:nvGrpSpPr>
        <p:grpSpPr>
          <a:xfrm>
            <a:off x="406400" y="1092200"/>
            <a:ext cx="1496543" cy="1270000"/>
            <a:chOff x="0" y="0"/>
            <a:chExt cx="1496542" cy="1270000"/>
          </a:xfrm>
        </p:grpSpPr>
        <p:sp>
          <p:nvSpPr>
            <p:cNvPr id="513" name="Guo XF, Li KL, Li JM, Li D. Effects of EPA and DHA on blood pressure and inflammatory factors: a meta-analysis of randomized  controlled trials. Crit Rev Food Sci Nutr. 2019;59(20):3380-3393. https://doi.org/10.1080/10408398.2018.1492901"/>
            <p:cNvSpPr/>
            <p:nvPr/>
          </p:nvSpPr>
          <p:spPr>
            <a:xfrm>
              <a:off x="226542"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rPr lang="en-GB" dirty="0"/>
                <a:t>Guo XF, Li KL, Li JM, Li D. Effects of EPA and DHA on blood pressure and inflammatory factors: a meta-analysis of randomized controlled trials. </a:t>
              </a:r>
            </a:p>
            <a:p>
              <a:pPr>
                <a:defRPr sz="900">
                  <a:solidFill>
                    <a:srgbClr val="001F67"/>
                  </a:solidFill>
                  <a:latin typeface="Gilroy Regular"/>
                  <a:ea typeface="Gilroy Regular"/>
                  <a:cs typeface="Gilroy Regular"/>
                  <a:sym typeface="Gilroy Regular"/>
                </a:defRPr>
              </a:pPr>
              <a:r>
                <a:rPr lang="en-GB" dirty="0"/>
                <a:t>Crit Rev Food Sci </a:t>
              </a:r>
              <a:r>
                <a:rPr lang="en-GB" dirty="0" err="1"/>
                <a:t>Nutr</a:t>
              </a:r>
              <a:r>
                <a:rPr lang="en-GB" dirty="0"/>
                <a:t>. 2019;59(20):3380-3393. </a:t>
              </a:r>
              <a:r>
                <a:rPr lang="en-GB" u="sng" dirty="0">
                  <a:solidFill>
                    <a:srgbClr val="0000FF"/>
                  </a:solidFill>
                  <a:uFill>
                    <a:solidFill>
                      <a:srgbClr val="0000FF"/>
                    </a:solidFill>
                  </a:uFill>
                  <a:hlinkClick r:id="rId5"/>
                </a:rPr>
                <a:t>https://doi.org/10.1080/10408398.2018.1492901</a:t>
              </a:r>
              <a:r>
                <a:rPr lang="en-GB" dirty="0"/>
                <a:t> </a:t>
              </a:r>
            </a:p>
          </p:txBody>
        </p:sp>
        <p:sp>
          <p:nvSpPr>
            <p:cNvPr id="514" name="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1.</a:t>
              </a:r>
            </a:p>
          </p:txBody>
        </p:sp>
      </p:grpSp>
      <p:grpSp>
        <p:nvGrpSpPr>
          <p:cNvPr id="540" name="Группа"/>
          <p:cNvGrpSpPr/>
          <p:nvPr/>
        </p:nvGrpSpPr>
        <p:grpSpPr>
          <a:xfrm>
            <a:off x="406398" y="1457324"/>
            <a:ext cx="8336257" cy="3002916"/>
            <a:chOff x="0" y="0"/>
            <a:chExt cx="8336255" cy="3002914"/>
          </a:xfrm>
        </p:grpSpPr>
        <p:grpSp>
          <p:nvGrpSpPr>
            <p:cNvPr id="518" name="Группа"/>
            <p:cNvGrpSpPr/>
            <p:nvPr/>
          </p:nvGrpSpPr>
          <p:grpSpPr>
            <a:xfrm>
              <a:off x="0" y="-1"/>
              <a:ext cx="8091769" cy="396241"/>
              <a:chOff x="0" y="0"/>
              <a:chExt cx="8091768" cy="396239"/>
            </a:xfrm>
          </p:grpSpPr>
          <p:sp>
            <p:nvSpPr>
              <p:cNvPr id="516" name="Lee JB, Notay K, Klingel SL, Chabowski A, Mutch DM, Millar PJ. Docosahexaenoic acid reduces resting blood pressure but  increases muscle sympathetic outflow compared with eicosapentaenoic acid in healthy men and women. Am J Physiol Heart  Circ Physiol. 2"/>
              <p:cNvSpPr txBox="1"/>
              <p:nvPr/>
            </p:nvSpPr>
            <p:spPr>
              <a:xfrm>
                <a:off x="226543" y="0"/>
                <a:ext cx="7865226" cy="3962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rPr dirty="0"/>
                  <a:t>Lee JB, </a:t>
                </a:r>
                <a:r>
                  <a:rPr dirty="0" err="1"/>
                  <a:t>Notay</a:t>
                </a:r>
                <a:r>
                  <a:rPr dirty="0"/>
                  <a:t> K, </a:t>
                </a:r>
                <a:r>
                  <a:rPr dirty="0" err="1"/>
                  <a:t>Klingel</a:t>
                </a:r>
                <a:r>
                  <a:rPr dirty="0"/>
                  <a:t> SL, </a:t>
                </a:r>
                <a:r>
                  <a:rPr dirty="0" err="1"/>
                  <a:t>Chabowski</a:t>
                </a:r>
                <a:r>
                  <a:rPr dirty="0"/>
                  <a:t> A, </a:t>
                </a:r>
                <a:r>
                  <a:rPr dirty="0" err="1"/>
                  <a:t>Mutch</a:t>
                </a:r>
                <a:r>
                  <a:rPr dirty="0"/>
                  <a:t> DM, Millar PJ. Docosahexaenoic acid reduces resting blood pressure but increases muscle sympathetic </a:t>
                </a:r>
                <a:br>
                  <a:rPr dirty="0"/>
                </a:br>
                <a:r>
                  <a:rPr dirty="0"/>
                  <a:t>outflow compared with </a:t>
                </a:r>
                <a:r>
                  <a:rPr dirty="0" err="1"/>
                  <a:t>eicosapentaenoic</a:t>
                </a:r>
                <a:r>
                  <a:rPr dirty="0"/>
                  <a:t> acid in healthy men and women. Am J </a:t>
                </a:r>
                <a:r>
                  <a:rPr dirty="0" err="1"/>
                  <a:t>Physiol</a:t>
                </a:r>
                <a:r>
                  <a:rPr dirty="0"/>
                  <a:t> Heart Circ Physiol. 2019;316(4):H873-H881. </a:t>
                </a:r>
                <a:br>
                  <a:rPr dirty="0"/>
                </a:br>
                <a:r>
                  <a:rPr u="sng" dirty="0">
                    <a:solidFill>
                      <a:srgbClr val="0000FF"/>
                    </a:solidFill>
                    <a:uFill>
                      <a:solidFill>
                        <a:srgbClr val="0000FF"/>
                      </a:solidFill>
                    </a:uFill>
                    <a:hlinkClick r:id="rId6"/>
                  </a:rPr>
                  <a:t>https://doi.org/10.1152/ajpheart.00677.2018</a:t>
                </a:r>
                <a:r>
                  <a:rPr dirty="0"/>
                  <a:t> </a:t>
                </a:r>
              </a:p>
            </p:txBody>
          </p:sp>
          <p:sp>
            <p:nvSpPr>
              <p:cNvPr id="517" name="2."/>
              <p:cNvSpPr txBox="1"/>
              <p:nvPr/>
            </p:nvSpPr>
            <p:spPr>
              <a:xfrm>
                <a:off x="0" y="0"/>
                <a:ext cx="134468"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2.</a:t>
                </a:r>
              </a:p>
            </p:txBody>
          </p:sp>
        </p:grpSp>
        <p:grpSp>
          <p:nvGrpSpPr>
            <p:cNvPr id="521" name="Группа"/>
            <p:cNvGrpSpPr/>
            <p:nvPr/>
          </p:nvGrpSpPr>
          <p:grpSpPr>
            <a:xfrm>
              <a:off x="0" y="517524"/>
              <a:ext cx="8176808" cy="256541"/>
              <a:chOff x="0" y="0"/>
              <a:chExt cx="8176807" cy="256539"/>
            </a:xfrm>
          </p:grpSpPr>
          <p:sp>
            <p:nvSpPr>
              <p:cNvPr id="519" name="Saccà SC, Cutolo CA, Ferrari D, Corazza P, Traverso CE. The Eye, Oxidative Damage and Polyunsaturated Fatty Acids. Nutrients.  2018;10(6):668. Published 2018 May 24. https://doi.org/10.3390/nu10060668"/>
              <p:cNvSpPr txBox="1"/>
              <p:nvPr/>
            </p:nvSpPr>
            <p:spPr>
              <a:xfrm>
                <a:off x="226543" y="0"/>
                <a:ext cx="795026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Saccà SC, Cutolo CA, Ferrari D, Corazza P, Traverso CE. The Eye, Oxidative Damage and Polyunsaturated Fatty Acids. Nutrients. 2018;10(6):668. Published </a:t>
                </a:r>
                <a:br/>
                <a:r>
                  <a:t>2018 May 24. </a:t>
                </a:r>
                <a:r>
                  <a:rPr u="sng">
                    <a:solidFill>
                      <a:srgbClr val="0000FF"/>
                    </a:solidFill>
                    <a:uFill>
                      <a:solidFill>
                        <a:srgbClr val="0000FF"/>
                      </a:solidFill>
                    </a:uFill>
                    <a:hlinkClick r:id="rId7"/>
                  </a:rPr>
                  <a:t>https://doi.org/10.3390/nu10060668</a:t>
                </a:r>
                <a:r>
                  <a:t> </a:t>
                </a:r>
              </a:p>
            </p:txBody>
          </p:sp>
          <p:sp>
            <p:nvSpPr>
              <p:cNvPr id="520" name="3."/>
              <p:cNvSpPr txBox="1"/>
              <p:nvPr/>
            </p:nvSpPr>
            <p:spPr>
              <a:xfrm>
                <a:off x="0" y="0"/>
                <a:ext cx="133554"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3.</a:t>
                </a:r>
              </a:p>
            </p:txBody>
          </p:sp>
        </p:grpSp>
        <p:grpSp>
          <p:nvGrpSpPr>
            <p:cNvPr id="524" name="Группа"/>
            <p:cNvGrpSpPr/>
            <p:nvPr/>
          </p:nvGrpSpPr>
          <p:grpSpPr>
            <a:xfrm>
              <a:off x="1" y="888999"/>
              <a:ext cx="6759944" cy="256541"/>
              <a:chOff x="0" y="0"/>
              <a:chExt cx="6759943" cy="256539"/>
            </a:xfrm>
          </p:grpSpPr>
          <p:sp>
            <p:nvSpPr>
              <p:cNvPr id="522" name="Giles GE, Mahoney CR, Urry HL, Brunyé TT, Taylor HA, Kanarek RB. Omega-3 fatty acids and stress-induced changes to mood  and cognition in healthy individuals. Pharmacol Biochem Behav. 2015;132:10-19. https://doi.org/10.1016/j.pbb.2015.02.018"/>
              <p:cNvSpPr txBox="1"/>
              <p:nvPr/>
            </p:nvSpPr>
            <p:spPr>
              <a:xfrm>
                <a:off x="226542" y="0"/>
                <a:ext cx="6533402"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Giles GE, Mahoney CR, Urry HL, Brunyé TT, Taylor HA, Kanarek RB. Omega-3 fatty acids and stress-induced changes to mood </a:t>
                </a:r>
                <a:br/>
                <a:r>
                  <a:t>and cognition in healthy individuals. Pharmacol Biochem Behav. 2015;132:10-19. </a:t>
                </a:r>
                <a:r>
                  <a:rPr u="sng">
                    <a:solidFill>
                      <a:srgbClr val="0000FF"/>
                    </a:solidFill>
                    <a:uFill>
                      <a:solidFill>
                        <a:srgbClr val="0000FF"/>
                      </a:solidFill>
                    </a:uFill>
                    <a:hlinkClick r:id="rId8"/>
                  </a:rPr>
                  <a:t>https://doi.org/10.1016/j.pbb.2015.02.018</a:t>
                </a:r>
                <a:r>
                  <a:t> </a:t>
                </a:r>
              </a:p>
            </p:txBody>
          </p:sp>
          <p:sp>
            <p:nvSpPr>
              <p:cNvPr id="523" name="4."/>
              <p:cNvSpPr txBox="1"/>
              <p:nvPr/>
            </p:nvSpPr>
            <p:spPr>
              <a:xfrm>
                <a:off x="0" y="0"/>
                <a:ext cx="141936"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4.</a:t>
                </a:r>
              </a:p>
            </p:txBody>
          </p:sp>
        </p:grpSp>
        <p:grpSp>
          <p:nvGrpSpPr>
            <p:cNvPr id="527" name="Группа"/>
            <p:cNvGrpSpPr/>
            <p:nvPr/>
          </p:nvGrpSpPr>
          <p:grpSpPr>
            <a:xfrm>
              <a:off x="0" y="1260474"/>
              <a:ext cx="8080453" cy="256541"/>
              <a:chOff x="0" y="0"/>
              <a:chExt cx="8080452" cy="256539"/>
            </a:xfrm>
          </p:grpSpPr>
          <p:sp>
            <p:nvSpPr>
              <p:cNvPr id="525" name="Al-Khalaifah H. Modulatory Effect of Dietary Polyunsaturated Fatty Acids on Immunity, Represented by Phagocytic Activity. Front  Vet Sci. 2020;7:569939. Published 2020 Sep 22. https://doi.org/10.3389/fvets.2020.569939"/>
              <p:cNvSpPr txBox="1"/>
              <p:nvPr/>
            </p:nvSpPr>
            <p:spPr>
              <a:xfrm>
                <a:off x="226543" y="0"/>
                <a:ext cx="785391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Al-Khalaifah H. Modulatory Effect of Dietary Polyunsaturated Fatty Acids on Immunity, Represented by Phagocytic Activity. Front Vet Sci. 2020;7:569939. </a:t>
                </a:r>
                <a:br/>
                <a:r>
                  <a:t>Published 2020 Sep 22. </a:t>
                </a:r>
                <a:r>
                  <a:rPr u="sng">
                    <a:solidFill>
                      <a:srgbClr val="0000FF"/>
                    </a:solidFill>
                    <a:uFill>
                      <a:solidFill>
                        <a:srgbClr val="0000FF"/>
                      </a:solidFill>
                    </a:uFill>
                    <a:hlinkClick r:id="rId9"/>
                  </a:rPr>
                  <a:t>https://doi.org/10.3389/fvets.2020.569939</a:t>
                </a:r>
                <a:r>
                  <a:t> </a:t>
                </a:r>
              </a:p>
            </p:txBody>
          </p:sp>
          <p:sp>
            <p:nvSpPr>
              <p:cNvPr id="526" name="5."/>
              <p:cNvSpPr txBox="1"/>
              <p:nvPr/>
            </p:nvSpPr>
            <p:spPr>
              <a:xfrm>
                <a:off x="0" y="0"/>
                <a:ext cx="134011"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5.</a:t>
                </a:r>
              </a:p>
            </p:txBody>
          </p:sp>
        </p:grpSp>
        <p:grpSp>
          <p:nvGrpSpPr>
            <p:cNvPr id="530" name="Группа"/>
            <p:cNvGrpSpPr/>
            <p:nvPr/>
          </p:nvGrpSpPr>
          <p:grpSpPr>
            <a:xfrm>
              <a:off x="-1" y="1631949"/>
              <a:ext cx="8006730" cy="256541"/>
              <a:chOff x="0" y="0"/>
              <a:chExt cx="8006728" cy="256539"/>
            </a:xfrm>
          </p:grpSpPr>
          <p:sp>
            <p:nvSpPr>
              <p:cNvPr id="528" name="Vaid M, Singh T, Prasad R, Katiyar SK. Intake of high-fat diet stimulates the risk of ultraviolet radiation-induced skin tumors  and malignant progression of papillomas to carcinoma in SKH-1 hairless mice. Toxicol Appl Pharmacol. 2014;274(1):147-155.  ht"/>
              <p:cNvSpPr txBox="1"/>
              <p:nvPr/>
            </p:nvSpPr>
            <p:spPr>
              <a:xfrm>
                <a:off x="226543" y="0"/>
                <a:ext cx="7780186"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Vaid M, Singh T, Prasad R, Katiyar SK. Intake of high-fat diet stimulates the risk of ultraviolet radiation-induced skin tumors and malignant progression </a:t>
                </a:r>
                <a:br/>
                <a:r>
                  <a:t>of papillomas to carcinoma in SKH-1 hairless mice. Toxicol Appl Pharmacol. 2014;274(1):147-155. </a:t>
                </a:r>
                <a:r>
                  <a:rPr u="sng">
                    <a:solidFill>
                      <a:srgbClr val="0000FF"/>
                    </a:solidFill>
                    <a:uFill>
                      <a:solidFill>
                        <a:srgbClr val="0000FF"/>
                      </a:solidFill>
                    </a:uFill>
                    <a:hlinkClick r:id="rId10"/>
                  </a:rPr>
                  <a:t>https://doi.org/10.1016/j.taap.2013.10.030</a:t>
                </a:r>
              </a:p>
            </p:txBody>
          </p:sp>
          <p:sp>
            <p:nvSpPr>
              <p:cNvPr id="529" name="6."/>
              <p:cNvSpPr txBox="1"/>
              <p:nvPr/>
            </p:nvSpPr>
            <p:spPr>
              <a:xfrm>
                <a:off x="0" y="0"/>
                <a:ext cx="134773"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6.</a:t>
                </a:r>
              </a:p>
            </p:txBody>
          </p:sp>
        </p:grpSp>
        <p:grpSp>
          <p:nvGrpSpPr>
            <p:cNvPr id="533" name="Группа"/>
            <p:cNvGrpSpPr/>
            <p:nvPr/>
          </p:nvGrpSpPr>
          <p:grpSpPr>
            <a:xfrm>
              <a:off x="1" y="2003424"/>
              <a:ext cx="8336255" cy="256541"/>
              <a:chOff x="0" y="0"/>
              <a:chExt cx="8336254" cy="256539"/>
            </a:xfrm>
          </p:grpSpPr>
          <p:sp>
            <p:nvSpPr>
              <p:cNvPr id="531" name="Stark KD, Van Elswyk ME, Higgins MR, Weatherford CA, Salem N Jr. Global survey of the omega-3 fatty acids, docosahexaenoic  acid and eicosapentaenoic acid in the blood stream of healthy adults. Prog Lipid Res. 2016;63:132-152.  https://doi.org/10.1016/j."/>
              <p:cNvSpPr txBox="1"/>
              <p:nvPr/>
            </p:nvSpPr>
            <p:spPr>
              <a:xfrm>
                <a:off x="226542" y="0"/>
                <a:ext cx="8109713"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Stark KD, Van Elswyk ME, Higgins MR, Weatherford CA, Salem N Jr. Global survey of the omega-3 fatty acids, docosahexaenoic acid and eicosapentaenoic </a:t>
                </a:r>
                <a:br/>
                <a:r>
                  <a:t>acid in the blood stream of healthy adults. Prog Lipid Res. 2016;63:132-152. </a:t>
                </a:r>
                <a:r>
                  <a:rPr u="sng">
                    <a:solidFill>
                      <a:srgbClr val="0000FF"/>
                    </a:solidFill>
                    <a:uFill>
                      <a:solidFill>
                        <a:srgbClr val="0000FF"/>
                      </a:solidFill>
                    </a:uFill>
                    <a:hlinkClick r:id="rId11"/>
                  </a:rPr>
                  <a:t>https://doi.org/10.1016/j.plipres.2016.05.001</a:t>
                </a:r>
                <a:r>
                  <a:t> </a:t>
                </a:r>
              </a:p>
            </p:txBody>
          </p:sp>
          <p:sp>
            <p:nvSpPr>
              <p:cNvPr id="532" name="7."/>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7.</a:t>
                </a:r>
              </a:p>
            </p:txBody>
          </p:sp>
        </p:grpSp>
        <p:grpSp>
          <p:nvGrpSpPr>
            <p:cNvPr id="536" name="Группа"/>
            <p:cNvGrpSpPr/>
            <p:nvPr/>
          </p:nvGrpSpPr>
          <p:grpSpPr>
            <a:xfrm>
              <a:off x="1" y="2746374"/>
              <a:ext cx="8122971" cy="256541"/>
              <a:chOff x="0" y="0"/>
              <a:chExt cx="8122971" cy="256539"/>
            </a:xfrm>
          </p:grpSpPr>
          <p:sp>
            <p:nvSpPr>
              <p:cNvPr id="534" name="8."/>
              <p:cNvSpPr txBox="1"/>
              <p:nvPr/>
            </p:nvSpPr>
            <p:spPr>
              <a:xfrm>
                <a:off x="0" y="0"/>
                <a:ext cx="127000"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9.</a:t>
                </a:r>
              </a:p>
            </p:txBody>
          </p:sp>
          <p:sp>
            <p:nvSpPr>
              <p:cNvPr id="535" name="Dyerberg J, Madsen P, Møller JM, Aardestrup I, Schmidt EB. Bioavailability of marine n-3 fatty acid formulations. Prostaglandins  Leukot Essent Fatty Acids. 2010;83(3):137-141. https://doi.org/10.1016/j.plefa.2010.06.007"/>
              <p:cNvSpPr txBox="1"/>
              <p:nvPr/>
            </p:nvSpPr>
            <p:spPr>
              <a:xfrm>
                <a:off x="226542" y="0"/>
                <a:ext cx="7896430"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Neubronner, J., Schuchardt, J. P., Kressel, G., Merkel, M., von Schacky, C., &amp; Hahn, A. Enhanced increase of omega-3 index in response to long-term </a:t>
                </a:r>
                <a:br/>
                <a:r>
                  <a:t>n-3 fatty acid supplementation from triacylglycerides versus ethyl esters. European Journal of Clinical Nutrition, 65(2), 247–254. doi:10.1038/ejcn.2010.239</a:t>
                </a:r>
              </a:p>
            </p:txBody>
          </p:sp>
        </p:grpSp>
        <p:grpSp>
          <p:nvGrpSpPr>
            <p:cNvPr id="539" name="Группа"/>
            <p:cNvGrpSpPr/>
            <p:nvPr/>
          </p:nvGrpSpPr>
          <p:grpSpPr>
            <a:xfrm>
              <a:off x="1" y="2374899"/>
              <a:ext cx="8209496" cy="256541"/>
              <a:chOff x="0" y="0"/>
              <a:chExt cx="8209496" cy="256539"/>
            </a:xfrm>
          </p:grpSpPr>
          <p:sp>
            <p:nvSpPr>
              <p:cNvPr id="537" name="Dyerberg J, Madsen P, Møller JM, Aardestrup I, Schmidt EB. Bioavailability of marine n-3 fatty acid formulations. Prostaglandins  Leukot Essent Fatty Acids. 2010;83(3):137-141. https://doi.org/10.1016/j.plefa.2010.06.007"/>
              <p:cNvSpPr txBox="1"/>
              <p:nvPr/>
            </p:nvSpPr>
            <p:spPr>
              <a:xfrm>
                <a:off x="226542" y="0"/>
                <a:ext cx="7982955" cy="25654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900">
                    <a:solidFill>
                      <a:srgbClr val="001F67"/>
                    </a:solidFill>
                    <a:latin typeface="Gilroy Regular"/>
                    <a:ea typeface="Gilroy Regular"/>
                    <a:cs typeface="Gilroy Regular"/>
                    <a:sym typeface="Gilroy Regular"/>
                  </a:defRPr>
                </a:pPr>
                <a:r>
                  <a:t>Dyerberg J, Madsen P, Møller JM, Aardestrup I, Schmidt EB. Bioavailability of marine n-3 fatty acid formulations. Prostaglandins Leukot Essent Fatty Acids. </a:t>
                </a:r>
                <a:br/>
                <a:r>
                  <a:t>2010;83(3):137-141. </a:t>
                </a:r>
                <a:r>
                  <a:rPr u="sng">
                    <a:solidFill>
                      <a:srgbClr val="0000FF"/>
                    </a:solidFill>
                    <a:uFill>
                      <a:solidFill>
                        <a:srgbClr val="0000FF"/>
                      </a:solidFill>
                    </a:uFill>
                    <a:hlinkClick r:id="rId12"/>
                  </a:rPr>
                  <a:t>https://doi.org/10.1016/j.plefa.2010.06.007</a:t>
                </a:r>
                <a:r>
                  <a:t> </a:t>
                </a:r>
              </a:p>
            </p:txBody>
          </p:sp>
          <p:sp>
            <p:nvSpPr>
              <p:cNvPr id="538" name="7."/>
              <p:cNvSpPr txBox="1"/>
              <p:nvPr/>
            </p:nvSpPr>
            <p:spPr>
              <a:xfrm>
                <a:off x="0" y="0"/>
                <a:ext cx="140107" cy="1542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lnSpc>
                    <a:spcPct val="90000"/>
                  </a:lnSpc>
                  <a:defRPr sz="1200">
                    <a:solidFill>
                      <a:srgbClr val="001F67"/>
                    </a:solidFill>
                    <a:latin typeface="Gilroy Bold"/>
                    <a:ea typeface="Gilroy Bold"/>
                    <a:cs typeface="Gilroy Bold"/>
                    <a:sym typeface="Gilroy Bold"/>
                  </a:defRPr>
                </a:lvl1pPr>
              </a:lstStyle>
              <a:p>
                <a:r>
                  <a:t>8.</a:t>
                </a:r>
              </a:p>
            </p:txBody>
          </p:sp>
        </p:grpSp>
      </p:gr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19" name="Линия"/>
          <p:cNvSpPr/>
          <p:nvPr/>
        </p:nvSpPr>
        <p:spPr>
          <a:xfrm flipV="1">
            <a:off x="412750" y="1586324"/>
            <a:ext cx="8318501" cy="3370"/>
          </a:xfrm>
          <a:prstGeom prst="line">
            <a:avLst/>
          </a:prstGeom>
          <a:ln w="19050">
            <a:solidFill>
              <a:srgbClr val="001F67"/>
            </a:solidFill>
          </a:ln>
        </p:spPr>
        <p:txBody>
          <a:bodyPr lIns="45718" tIns="45718" rIns="45718" bIns="45718"/>
          <a:lstStyle/>
          <a:p>
            <a:endParaRPr/>
          </a:p>
        </p:txBody>
      </p:sp>
      <p:sp>
        <p:nvSpPr>
          <p:cNvPr id="120" name="Омега-3 — собирательное название полиненасыщенных жирных кислот (ПНЖК)"/>
          <p:cNvSpPr txBox="1"/>
          <p:nvPr/>
        </p:nvSpPr>
        <p:spPr>
          <a:xfrm>
            <a:off x="406399" y="406400"/>
            <a:ext cx="8324851"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90000"/>
              </a:lnSpc>
              <a:defRPr sz="2700">
                <a:solidFill>
                  <a:srgbClr val="001F67"/>
                </a:solidFill>
                <a:latin typeface="Gilroy Bold"/>
                <a:ea typeface="Gilroy Bold"/>
                <a:cs typeface="Gilroy Bold"/>
                <a:sym typeface="Gilroy Bold"/>
              </a:defRPr>
            </a:lvl1pPr>
          </a:lstStyle>
          <a:p>
            <a:r>
              <a:rPr lang="en-GB" dirty="0"/>
              <a:t>Omega-3 je </a:t>
            </a:r>
            <a:r>
              <a:rPr lang="en-GB" dirty="0" err="1"/>
              <a:t>súhrnný</a:t>
            </a:r>
            <a:r>
              <a:rPr lang="en-GB" dirty="0"/>
              <a:t> </a:t>
            </a:r>
            <a:r>
              <a:rPr lang="en-GB" dirty="0" err="1"/>
              <a:t>názov</a:t>
            </a:r>
            <a:r>
              <a:rPr lang="en-GB" dirty="0"/>
              <a:t> pre </a:t>
            </a:r>
            <a:r>
              <a:rPr lang="en-GB" dirty="0" err="1"/>
              <a:t>skupinu</a:t>
            </a:r>
            <a:r>
              <a:rPr lang="en-GB" dirty="0"/>
              <a:t> </a:t>
            </a:r>
            <a:r>
              <a:rPr lang="en-GB" dirty="0" err="1"/>
              <a:t>polynenasýtených</a:t>
            </a:r>
            <a:r>
              <a:rPr lang="en-GB" dirty="0"/>
              <a:t> </a:t>
            </a:r>
            <a:r>
              <a:rPr lang="en-GB" dirty="0" err="1"/>
              <a:t>mastných</a:t>
            </a:r>
            <a:r>
              <a:rPr lang="en-GB" dirty="0"/>
              <a:t> </a:t>
            </a:r>
            <a:r>
              <a:rPr lang="en-GB" dirty="0" err="1"/>
              <a:t>kyselín</a:t>
            </a:r>
            <a:r>
              <a:rPr lang="en-GB" dirty="0"/>
              <a:t> (PUFA).</a:t>
            </a:r>
            <a:endParaRPr dirty="0"/>
          </a:p>
        </p:txBody>
      </p:sp>
      <p:sp>
        <p:nvSpPr>
          <p:cNvPr id="121" name="Что мы о них знаем?"/>
          <p:cNvSpPr txBox="1"/>
          <p:nvPr/>
        </p:nvSpPr>
        <p:spPr>
          <a:xfrm>
            <a:off x="406400" y="1219200"/>
            <a:ext cx="1527662"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500">
                <a:solidFill>
                  <a:srgbClr val="001F67"/>
                </a:solidFill>
                <a:latin typeface="Gilroy Regular"/>
                <a:ea typeface="Gilroy Regular"/>
                <a:cs typeface="Gilroy Regular"/>
                <a:sym typeface="Gilroy Regular"/>
              </a:defRPr>
            </a:lvl1pPr>
          </a:lstStyle>
          <a:p>
            <a:r>
              <a:rPr lang="en-GB" dirty="0" err="1"/>
              <a:t>Čo</a:t>
            </a:r>
            <a:r>
              <a:rPr lang="en-GB" dirty="0"/>
              <a:t> o </a:t>
            </a:r>
            <a:r>
              <a:rPr lang="en-GB" dirty="0" err="1"/>
              <a:t>nich</a:t>
            </a:r>
            <a:r>
              <a:rPr lang="en-GB" dirty="0"/>
              <a:t> </a:t>
            </a:r>
            <a:r>
              <a:rPr lang="en-GB" dirty="0" err="1"/>
              <a:t>vieme</a:t>
            </a:r>
            <a:r>
              <a:rPr lang="en-GB" dirty="0"/>
              <a:t>?</a:t>
            </a:r>
            <a:endParaRPr dirty="0"/>
          </a:p>
        </p:txBody>
      </p:sp>
      <p:sp>
        <p:nvSpPr>
          <p:cNvPr id="122"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132" name="Группа"/>
          <p:cNvGrpSpPr/>
          <p:nvPr/>
        </p:nvGrpSpPr>
        <p:grpSpPr>
          <a:xfrm>
            <a:off x="393699" y="1993900"/>
            <a:ext cx="6769101" cy="2667000"/>
            <a:chOff x="0" y="0"/>
            <a:chExt cx="6769100" cy="2667000"/>
          </a:xfrm>
        </p:grpSpPr>
        <p:sp>
          <p:nvSpPr>
            <p:cNvPr id="123" name="Поступают в организм  в основном с пищей —…"/>
            <p:cNvSpPr/>
            <p:nvPr/>
          </p:nvSpPr>
          <p:spPr>
            <a:xfrm>
              <a:off x="127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n-GB" dirty="0"/>
                <a:t>Do </a:t>
              </a:r>
              <a:r>
                <a:rPr lang="en-GB" dirty="0" err="1"/>
                <a:t>tela</a:t>
              </a:r>
              <a:r>
                <a:rPr lang="en-GB" dirty="0"/>
                <a:t> </a:t>
              </a:r>
              <a:r>
                <a:rPr lang="en-GB" dirty="0" err="1"/>
                <a:t>sa</a:t>
              </a:r>
              <a:r>
                <a:rPr lang="en-GB" dirty="0"/>
                <a:t> </a:t>
              </a:r>
              <a:r>
                <a:rPr lang="en-GB" dirty="0" err="1"/>
                <a:t>dostávajú</a:t>
              </a:r>
              <a:r>
                <a:rPr lang="en-GB" dirty="0"/>
                <a:t> </a:t>
              </a:r>
              <a:r>
                <a:rPr lang="en-GB" dirty="0" err="1"/>
                <a:t>hlavne</a:t>
              </a:r>
              <a:r>
                <a:rPr lang="en-GB" dirty="0"/>
                <a:t> </a:t>
              </a:r>
            </a:p>
            <a:p>
              <a:pPr>
                <a:defRPr sz="1200">
                  <a:solidFill>
                    <a:srgbClr val="001F67"/>
                  </a:solidFill>
                  <a:latin typeface="Gilroy Bold"/>
                  <a:ea typeface="Gilroy Bold"/>
                  <a:cs typeface="Gilroy Bold"/>
                  <a:sym typeface="Gilroy Bold"/>
                </a:defRPr>
              </a:pPr>
              <a:r>
                <a:rPr lang="en-GB" dirty="0"/>
                <a:t>s </a:t>
              </a:r>
              <a:r>
                <a:rPr lang="en-GB" dirty="0" err="1"/>
                <a:t>jedlom</a:t>
              </a:r>
              <a:r>
                <a:rPr lang="en-GB" dirty="0"/>
                <a:t> - </a:t>
              </a:r>
              <a:r>
                <a:rPr lang="en-GB" dirty="0" err="1"/>
                <a:t>kľúčové</a:t>
              </a:r>
              <a:r>
                <a:rPr lang="en-GB" dirty="0"/>
                <a:t> </a:t>
              </a:r>
              <a:r>
                <a:rPr lang="en-GB" dirty="0" err="1"/>
                <a:t>zdroje</a:t>
              </a:r>
              <a:r>
                <a:rPr lang="en-GB" dirty="0"/>
                <a:t>:</a:t>
              </a:r>
              <a:endParaRPr dirty="0"/>
            </a:p>
          </p:txBody>
        </p:sp>
        <p:sp>
          <p:nvSpPr>
            <p:cNvPr id="124" name="жир морских рыб…"/>
            <p:cNvSpPr/>
            <p:nvPr/>
          </p:nvSpPr>
          <p:spPr>
            <a:xfrm>
              <a:off x="1270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n-GB" dirty="0" err="1"/>
                <a:t>olej</a:t>
              </a:r>
              <a:r>
                <a:rPr lang="en-GB" dirty="0"/>
                <a:t> z </a:t>
              </a:r>
              <a:r>
                <a:rPr lang="en-GB" dirty="0" err="1"/>
                <a:t>morských</a:t>
              </a:r>
              <a:r>
                <a:rPr lang="en-GB" dirty="0"/>
                <a:t> </a:t>
              </a:r>
              <a:r>
                <a:rPr lang="en-GB" dirty="0" err="1"/>
                <a:t>rýb</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niektoré</a:t>
              </a:r>
              <a:r>
                <a:rPr lang="en-GB" dirty="0"/>
                <a:t> </a:t>
              </a:r>
              <a:r>
                <a:rPr lang="en-GB" dirty="0" err="1"/>
                <a:t>rastlinné</a:t>
              </a:r>
              <a:r>
                <a:rPr lang="en-GB" dirty="0"/>
                <a:t> </a:t>
              </a:r>
              <a:r>
                <a:rPr lang="en-GB" dirty="0" err="1"/>
                <a:t>oleje</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jahňacie</a:t>
              </a:r>
              <a:r>
                <a:rPr lang="en-GB" dirty="0"/>
                <a:t> a </a:t>
              </a:r>
              <a:r>
                <a:rPr lang="en-GB" dirty="0" err="1"/>
                <a:t>hovädzie</a:t>
              </a:r>
              <a:r>
                <a:rPr lang="en-GB" dirty="0"/>
                <a:t> </a:t>
              </a:r>
              <a:r>
                <a:rPr lang="en-GB" dirty="0" err="1"/>
                <a:t>mäso</a:t>
              </a:r>
              <a:endParaRPr dirty="0"/>
            </a:p>
          </p:txBody>
        </p:sp>
        <p:sp>
          <p:nvSpPr>
            <p:cNvPr id="125" name="Являются наиболее ценными  среди жирных кислот, особенно:"/>
            <p:cNvSpPr/>
            <p:nvPr/>
          </p:nvSpPr>
          <p:spPr>
            <a:xfrm>
              <a:off x="549910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n-GB" dirty="0" err="1"/>
                <a:t>Sú</a:t>
              </a:r>
              <a:r>
                <a:rPr lang="en-GB" dirty="0"/>
                <a:t> </a:t>
              </a:r>
              <a:r>
                <a:rPr lang="en-GB" dirty="0" err="1"/>
                <a:t>najcennejšími</a:t>
              </a:r>
              <a:r>
                <a:rPr lang="en-GB" dirty="0"/>
                <a:t> </a:t>
              </a:r>
              <a:r>
                <a:rPr lang="en-GB" dirty="0" err="1"/>
                <a:t>spomedzi</a:t>
              </a:r>
              <a:r>
                <a:rPr lang="en-GB" dirty="0"/>
                <a:t> </a:t>
              </a:r>
            </a:p>
            <a:p>
              <a:pPr>
                <a:defRPr sz="1200">
                  <a:solidFill>
                    <a:srgbClr val="001F67"/>
                  </a:solidFill>
                  <a:latin typeface="Gilroy Bold"/>
                  <a:ea typeface="Gilroy Bold"/>
                  <a:cs typeface="Gilroy Bold"/>
                  <a:sym typeface="Gilroy Bold"/>
                </a:defRPr>
              </a:pPr>
              <a:r>
                <a:rPr lang="en-GB" dirty="0" err="1"/>
                <a:t>mastných</a:t>
              </a:r>
              <a:r>
                <a:rPr lang="en-GB" dirty="0"/>
                <a:t> </a:t>
              </a:r>
              <a:r>
                <a:rPr lang="en-GB" dirty="0" err="1"/>
                <a:t>kyselín</a:t>
              </a:r>
              <a:r>
                <a:rPr lang="en-GB" dirty="0"/>
                <a:t>, </a:t>
              </a:r>
              <a:r>
                <a:rPr lang="en-GB" dirty="0" err="1"/>
                <a:t>najmä</a:t>
              </a:r>
              <a:r>
                <a:rPr lang="en-GB" dirty="0"/>
                <a:t>:</a:t>
              </a:r>
              <a:endParaRPr dirty="0"/>
            </a:p>
          </p:txBody>
        </p:sp>
        <p:sp>
          <p:nvSpPr>
            <p:cNvPr id="126" name="эйкозапентаеновая кислота (ЭПК)…"/>
            <p:cNvSpPr/>
            <p:nvPr/>
          </p:nvSpPr>
          <p:spPr>
            <a:xfrm>
              <a:off x="5499100" y="12192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Helvetica Neue"/>
                  <a:ea typeface="Helvetica Neue"/>
                  <a:cs typeface="Helvetica Neue"/>
                  <a:sym typeface="Helvetica Neue"/>
                </a:defRPr>
              </a:pPr>
              <a:r>
                <a:rPr lang="en-GB" dirty="0" err="1">
                  <a:latin typeface="Gilroy Light" pitchFamily="2" charset="77"/>
                </a:rPr>
                <a:t>kyselina</a:t>
              </a:r>
              <a:r>
                <a:rPr lang="en-GB" dirty="0">
                  <a:latin typeface="Gilroy Light" pitchFamily="2" charset="77"/>
                </a:rPr>
                <a:t> </a:t>
              </a:r>
              <a:r>
                <a:rPr lang="en-GB" dirty="0" err="1">
                  <a:latin typeface="Gilroy Light" pitchFamily="2" charset="77"/>
                </a:rPr>
                <a:t>eikozapentaénová</a:t>
              </a:r>
              <a:r>
                <a:rPr lang="en-GB" dirty="0">
                  <a:latin typeface="Gilroy Light" pitchFamily="2" charset="77"/>
                </a:rPr>
                <a:t> (EPA)</a:t>
              </a:r>
            </a:p>
            <a:p>
              <a:pPr marL="110289" indent="-110289">
                <a:buSzPct val="100000"/>
                <a:buChar char="•"/>
                <a:defRPr sz="1100">
                  <a:solidFill>
                    <a:srgbClr val="001F67"/>
                  </a:solidFill>
                  <a:latin typeface="Helvetica Neue"/>
                  <a:ea typeface="Helvetica Neue"/>
                  <a:cs typeface="Helvetica Neue"/>
                  <a:sym typeface="Helvetica Neue"/>
                </a:defRPr>
              </a:pPr>
              <a:r>
                <a:rPr lang="en-GB" dirty="0" err="1">
                  <a:latin typeface="Gilroy Light" pitchFamily="2" charset="77"/>
                </a:rPr>
                <a:t>kyselina</a:t>
              </a:r>
              <a:r>
                <a:rPr lang="en-GB" dirty="0">
                  <a:latin typeface="Gilroy Light" pitchFamily="2" charset="77"/>
                </a:rPr>
                <a:t> </a:t>
              </a:r>
              <a:r>
                <a:rPr lang="en-GB" dirty="0" err="1">
                  <a:latin typeface="Gilroy Light" pitchFamily="2" charset="77"/>
                </a:rPr>
                <a:t>dokosahexaénová</a:t>
              </a:r>
              <a:r>
                <a:rPr lang="en-GB" dirty="0">
                  <a:latin typeface="Gilroy Light" pitchFamily="2" charset="77"/>
                </a:rPr>
                <a:t> (DHA)</a:t>
              </a:r>
              <a:endParaRPr lang="ru-RU" dirty="0">
                <a:latin typeface="Gilroy Light" pitchFamily="2" charset="77"/>
              </a:endParaRPr>
            </a:p>
          </p:txBody>
        </p:sp>
        <p:sp>
          <p:nvSpPr>
            <p:cNvPr id="127" name="Влияют на слаженную  работу органов и систем:"/>
            <p:cNvSpPr/>
            <p:nvPr/>
          </p:nvSpPr>
          <p:spPr>
            <a:xfrm>
              <a:off x="2749550" y="7239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001F67"/>
                  </a:solidFill>
                  <a:latin typeface="Gilroy Bold"/>
                  <a:ea typeface="Gilroy Bold"/>
                  <a:cs typeface="Gilroy Bold"/>
                  <a:sym typeface="Gilroy Bold"/>
                </a:defRPr>
              </a:pPr>
              <a:r>
                <a:rPr lang="en-GB" dirty="0" err="1"/>
                <a:t>Ovplyvniť</a:t>
              </a:r>
              <a:r>
                <a:rPr lang="en-GB" dirty="0"/>
                <a:t> </a:t>
              </a:r>
              <a:r>
                <a:rPr lang="en-GB" dirty="0" err="1"/>
                <a:t>stav</a:t>
              </a:r>
              <a:r>
                <a:rPr lang="en-GB" dirty="0"/>
                <a:t> a </a:t>
              </a:r>
              <a:r>
                <a:rPr lang="en-GB" dirty="0" err="1"/>
                <a:t>koordináciu</a:t>
              </a:r>
              <a:r>
                <a:rPr lang="en-GB" dirty="0"/>
                <a:t> </a:t>
              </a:r>
              <a:r>
                <a:rPr lang="en-GB" dirty="0" err="1"/>
                <a:t>práce</a:t>
              </a:r>
              <a:endParaRPr lang="en-GB" dirty="0"/>
            </a:p>
            <a:p>
              <a:pPr>
                <a:defRPr sz="1200">
                  <a:solidFill>
                    <a:srgbClr val="001F67"/>
                  </a:solidFill>
                  <a:latin typeface="Gilroy Bold"/>
                  <a:ea typeface="Gilroy Bold"/>
                  <a:cs typeface="Gilroy Bold"/>
                  <a:sym typeface="Gilroy Bold"/>
                </a:defRPr>
              </a:pPr>
              <a:r>
                <a:rPr lang="en-GB" dirty="0" err="1"/>
                <a:t>orgánov</a:t>
              </a:r>
              <a:r>
                <a:rPr lang="en-GB" dirty="0"/>
                <a:t> a </a:t>
              </a:r>
              <a:r>
                <a:rPr lang="en-GB" dirty="0" err="1"/>
                <a:t>systémov</a:t>
              </a:r>
              <a:r>
                <a:rPr lang="en-GB" dirty="0"/>
                <a:t>:</a:t>
              </a:r>
              <a:endParaRPr dirty="0"/>
            </a:p>
          </p:txBody>
        </p:sp>
        <p:sp>
          <p:nvSpPr>
            <p:cNvPr id="128" name="сердечно-сосудистой…"/>
            <p:cNvSpPr/>
            <p:nvPr/>
          </p:nvSpPr>
          <p:spPr>
            <a:xfrm>
              <a:off x="2749550" y="139700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n-GB" dirty="0" err="1"/>
                <a:t>kardiovaskulárny</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imunitný</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nervový</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pohybového</a:t>
              </a:r>
              <a:r>
                <a:rPr lang="en-GB" dirty="0"/>
                <a:t> </a:t>
              </a:r>
              <a:r>
                <a:rPr lang="en-GB" dirty="0" err="1"/>
                <a:t>aparátu</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koža</a:t>
              </a:r>
              <a:endParaRPr dirty="0"/>
            </a:p>
          </p:txBody>
        </p:sp>
        <p:sp>
          <p:nvSpPr>
            <p:cNvPr id="129" name="01"/>
            <p:cNvSpPr/>
            <p:nvPr/>
          </p:nvSpPr>
          <p:spPr>
            <a:xfrm>
              <a:off x="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rPr dirty="0"/>
                <a:t>01</a:t>
              </a:r>
            </a:p>
          </p:txBody>
        </p:sp>
        <p:sp>
          <p:nvSpPr>
            <p:cNvPr id="130" name="02"/>
            <p:cNvSpPr/>
            <p:nvPr/>
          </p:nvSpPr>
          <p:spPr>
            <a:xfrm>
              <a:off x="274955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02</a:t>
              </a:r>
            </a:p>
          </p:txBody>
        </p:sp>
        <p:sp>
          <p:nvSpPr>
            <p:cNvPr id="131" name="03"/>
            <p:cNvSpPr/>
            <p:nvPr/>
          </p:nvSpPr>
          <p:spPr>
            <a:xfrm>
              <a:off x="5499100" y="0"/>
              <a:ext cx="1270000"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4000">
                  <a:solidFill>
                    <a:srgbClr val="001F67"/>
                  </a:solidFill>
                  <a:latin typeface="Gilroy Bold"/>
                  <a:ea typeface="Gilroy Bold"/>
                  <a:cs typeface="Gilroy Bold"/>
                  <a:sym typeface="Gilroy Bold"/>
                </a:defRPr>
              </a:lvl1pPr>
            </a:lstStyle>
            <a:p>
              <a:r>
                <a:t>03</a:t>
              </a:r>
            </a:p>
          </p:txBody>
        </p:sp>
      </p:grpSp>
      <p:pic>
        <p:nvPicPr>
          <p:cNvPr id="133" name="Безымянный-1-44.png" descr="Безымянный-1-44.png"/>
          <p:cNvPicPr>
            <a:picLocks noChangeAspect="1"/>
          </p:cNvPicPr>
          <p:nvPr/>
        </p:nvPicPr>
        <p:blipFill>
          <a:blip r:embed="rId4"/>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37" name="shutterstock_1148454926.jpg" descr="shutterstock_114845492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138"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139" name="ЭПК и ДГК омега-3  поддерживают:"/>
          <p:cNvSpPr txBox="1"/>
          <p:nvPr/>
        </p:nvSpPr>
        <p:spPr>
          <a:xfrm>
            <a:off x="406400" y="406400"/>
            <a:ext cx="5251438"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01445"/>
                </a:solidFill>
                <a:latin typeface="Gilroy Bold"/>
                <a:ea typeface="Gilroy Bold"/>
                <a:cs typeface="Gilroy Bold"/>
                <a:sym typeface="Gilroy Bold"/>
              </a:defRPr>
            </a:pPr>
            <a:r>
              <a:rPr lang="en-GB" dirty="0"/>
              <a:t>EPA a DHA Omega-3 </a:t>
            </a:r>
            <a:r>
              <a:rPr lang="en-GB" dirty="0" err="1"/>
              <a:t>podporujú</a:t>
            </a:r>
            <a:r>
              <a:rPr lang="en-GB" dirty="0"/>
              <a:t>:</a:t>
            </a:r>
            <a:endParaRPr dirty="0"/>
          </a:p>
        </p:txBody>
      </p:sp>
      <p:pic>
        <p:nvPicPr>
          <p:cNvPr id="140" name="Безымянный-1-06.png" descr="Безымянный-1-06.png"/>
          <p:cNvPicPr>
            <a:picLocks noChangeAspect="1"/>
          </p:cNvPicPr>
          <p:nvPr/>
        </p:nvPicPr>
        <p:blipFill>
          <a:blip r:embed="rId5"/>
          <a:stretch>
            <a:fillRect/>
          </a:stretch>
        </p:blipFill>
        <p:spPr>
          <a:xfrm>
            <a:off x="406400" y="1337081"/>
            <a:ext cx="444500" cy="444338"/>
          </a:xfrm>
          <a:prstGeom prst="rect">
            <a:avLst/>
          </a:prstGeom>
          <a:ln w="12700">
            <a:miter lim="400000"/>
          </a:ln>
        </p:spPr>
      </p:pic>
      <p:sp>
        <p:nvSpPr>
          <p:cNvPr id="141" name="оптимальное артериальное давление"/>
          <p:cNvSpPr txBox="1"/>
          <p:nvPr/>
        </p:nvSpPr>
        <p:spPr>
          <a:xfrm>
            <a:off x="924650" y="1432455"/>
            <a:ext cx="4663350"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n-GB" dirty="0" err="1"/>
              <a:t>optimálny</a:t>
            </a:r>
            <a:r>
              <a:rPr lang="en-GB" dirty="0"/>
              <a:t> </a:t>
            </a:r>
            <a:r>
              <a:rPr lang="en-GB" dirty="0" err="1"/>
              <a:t>krvný</a:t>
            </a:r>
            <a:r>
              <a:rPr lang="en-GB" dirty="0"/>
              <a:t> </a:t>
            </a:r>
            <a:r>
              <a:rPr lang="en-GB" dirty="0" err="1"/>
              <a:t>tlakoptimálny</a:t>
            </a:r>
            <a:r>
              <a:rPr lang="en-GB" dirty="0"/>
              <a:t> </a:t>
            </a:r>
            <a:r>
              <a:rPr lang="en-GB" dirty="0" err="1"/>
              <a:t>krvný</a:t>
            </a:r>
            <a:r>
              <a:rPr lang="en-GB" dirty="0"/>
              <a:t> </a:t>
            </a:r>
            <a:r>
              <a:rPr lang="en-GB" dirty="0" err="1"/>
              <a:t>tlak</a:t>
            </a:r>
            <a:endParaRPr dirty="0"/>
          </a:p>
        </p:txBody>
      </p:sp>
      <p:sp>
        <p:nvSpPr>
          <p:cNvPr id="142" name="[1,2]"/>
          <p:cNvSpPr txBox="1"/>
          <p:nvPr/>
        </p:nvSpPr>
        <p:spPr>
          <a:xfrm>
            <a:off x="4494232" y="1371600"/>
            <a:ext cx="255017"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[1,2]</a:t>
            </a:r>
          </a:p>
        </p:txBody>
      </p:sp>
      <p:pic>
        <p:nvPicPr>
          <p:cNvPr id="143" name="Безымянный-1-07.png" descr="Безымянный-1-07.png"/>
          <p:cNvPicPr>
            <a:picLocks noChangeAspect="1"/>
          </p:cNvPicPr>
          <p:nvPr/>
        </p:nvPicPr>
        <p:blipFill>
          <a:blip r:embed="rId6"/>
          <a:stretch>
            <a:fillRect/>
          </a:stretch>
        </p:blipFill>
        <p:spPr>
          <a:xfrm>
            <a:off x="406400" y="1891940"/>
            <a:ext cx="444500" cy="445557"/>
          </a:xfrm>
          <a:prstGeom prst="rect">
            <a:avLst/>
          </a:prstGeom>
          <a:ln w="12700">
            <a:miter lim="400000"/>
          </a:ln>
        </p:spPr>
      </p:pic>
      <p:sp>
        <p:nvSpPr>
          <p:cNvPr id="144" name="нормальную работу органов зрения"/>
          <p:cNvSpPr txBox="1"/>
          <p:nvPr/>
        </p:nvSpPr>
        <p:spPr>
          <a:xfrm>
            <a:off x="924655" y="1987556"/>
            <a:ext cx="441385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n-GB" dirty="0" err="1"/>
              <a:t>normálne</a:t>
            </a:r>
            <a:r>
              <a:rPr lang="en-GB" dirty="0"/>
              <a:t> </a:t>
            </a:r>
            <a:r>
              <a:rPr lang="en-GB" dirty="0" err="1"/>
              <a:t>fungovanie</a:t>
            </a:r>
            <a:r>
              <a:rPr lang="en-GB" dirty="0"/>
              <a:t> </a:t>
            </a:r>
            <a:r>
              <a:rPr lang="en-GB" dirty="0" err="1"/>
              <a:t>orgánov</a:t>
            </a:r>
            <a:r>
              <a:rPr lang="en-GB" dirty="0"/>
              <a:t> </a:t>
            </a:r>
            <a:r>
              <a:rPr lang="en-GB" dirty="0" err="1"/>
              <a:t>zraku</a:t>
            </a:r>
            <a:r>
              <a:rPr lang="en-GB" dirty="0"/>
              <a:t> </a:t>
            </a:r>
            <a:r>
              <a:rPr lang="sk-SK" dirty="0"/>
              <a:t>	</a:t>
            </a:r>
            <a:endParaRPr dirty="0"/>
          </a:p>
        </p:txBody>
      </p:sp>
      <p:sp>
        <p:nvSpPr>
          <p:cNvPr id="145" name="[3]"/>
          <p:cNvSpPr txBox="1"/>
          <p:nvPr/>
        </p:nvSpPr>
        <p:spPr>
          <a:xfrm>
            <a:off x="4141418" y="1920357"/>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[3]</a:t>
            </a:r>
          </a:p>
        </p:txBody>
      </p:sp>
      <p:pic>
        <p:nvPicPr>
          <p:cNvPr id="146" name="Безымянный-1-04.png" descr="Безымянный-1-04.png"/>
          <p:cNvPicPr>
            <a:picLocks noChangeAspect="1"/>
          </p:cNvPicPr>
          <p:nvPr/>
        </p:nvPicPr>
        <p:blipFill>
          <a:blip r:embed="rId7"/>
          <a:stretch>
            <a:fillRect/>
          </a:stretch>
        </p:blipFill>
        <p:spPr>
          <a:xfrm>
            <a:off x="406400" y="2448068"/>
            <a:ext cx="444500" cy="444239"/>
          </a:xfrm>
          <a:prstGeom prst="rect">
            <a:avLst/>
          </a:prstGeom>
          <a:ln w="12700">
            <a:miter lim="400000"/>
          </a:ln>
        </p:spPr>
      </p:pic>
      <p:sp>
        <p:nvSpPr>
          <p:cNvPr id="147" name="интеллектуальное развитие"/>
          <p:cNvSpPr txBox="1"/>
          <p:nvPr/>
        </p:nvSpPr>
        <p:spPr>
          <a:xfrm>
            <a:off x="924800" y="2543443"/>
            <a:ext cx="350640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n-GB" dirty="0" err="1"/>
              <a:t>intelektuálny</a:t>
            </a:r>
            <a:r>
              <a:rPr lang="en-GB" dirty="0"/>
              <a:t> </a:t>
            </a:r>
            <a:r>
              <a:rPr lang="en-GB" dirty="0" err="1"/>
              <a:t>rozvoj</a:t>
            </a:r>
            <a:endParaRPr dirty="0"/>
          </a:p>
        </p:txBody>
      </p:sp>
      <p:sp>
        <p:nvSpPr>
          <p:cNvPr id="148" name="[4]"/>
          <p:cNvSpPr txBox="1"/>
          <p:nvPr/>
        </p:nvSpPr>
        <p:spPr>
          <a:xfrm>
            <a:off x="2665436" y="2494270"/>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[4]</a:t>
            </a:r>
          </a:p>
        </p:txBody>
      </p:sp>
      <p:pic>
        <p:nvPicPr>
          <p:cNvPr id="149" name="Безымянный-1-05.png" descr="Безымянный-1-05.png"/>
          <p:cNvPicPr>
            <a:picLocks noChangeAspect="1"/>
          </p:cNvPicPr>
          <p:nvPr/>
        </p:nvPicPr>
        <p:blipFill>
          <a:blip r:embed="rId8"/>
          <a:stretch>
            <a:fillRect/>
          </a:stretch>
        </p:blipFill>
        <p:spPr>
          <a:xfrm>
            <a:off x="406400" y="3003524"/>
            <a:ext cx="444500" cy="444266"/>
          </a:xfrm>
          <a:prstGeom prst="rect">
            <a:avLst/>
          </a:prstGeom>
          <a:ln w="12700">
            <a:miter lim="400000"/>
          </a:ln>
        </p:spPr>
      </p:pic>
      <p:sp>
        <p:nvSpPr>
          <p:cNvPr id="150" name="эмоциональную стабильность"/>
          <p:cNvSpPr txBox="1"/>
          <p:nvPr/>
        </p:nvSpPr>
        <p:spPr>
          <a:xfrm>
            <a:off x="924747" y="3098898"/>
            <a:ext cx="369256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n-GB" dirty="0" err="1"/>
              <a:t>citová</a:t>
            </a:r>
            <a:r>
              <a:rPr lang="en-GB" dirty="0"/>
              <a:t> </a:t>
            </a:r>
            <a:r>
              <a:rPr lang="en-GB" dirty="0" err="1"/>
              <a:t>vyrovnanosť</a:t>
            </a:r>
            <a:endParaRPr dirty="0"/>
          </a:p>
        </p:txBody>
      </p:sp>
      <p:sp>
        <p:nvSpPr>
          <p:cNvPr id="151" name="[4]"/>
          <p:cNvSpPr txBox="1"/>
          <p:nvPr/>
        </p:nvSpPr>
        <p:spPr>
          <a:xfrm>
            <a:off x="2655172" y="3030166"/>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[4]</a:t>
            </a:r>
          </a:p>
        </p:txBody>
      </p:sp>
      <p:pic>
        <p:nvPicPr>
          <p:cNvPr id="152" name="Безымянный-1-03.png" descr="Безымянный-1-03.png"/>
          <p:cNvPicPr>
            <a:picLocks noChangeAspect="1"/>
          </p:cNvPicPr>
          <p:nvPr/>
        </p:nvPicPr>
        <p:blipFill>
          <a:blip r:embed="rId9"/>
          <a:stretch>
            <a:fillRect/>
          </a:stretch>
        </p:blipFill>
        <p:spPr>
          <a:xfrm>
            <a:off x="406400" y="3559038"/>
            <a:ext cx="444500" cy="444176"/>
          </a:xfrm>
          <a:prstGeom prst="rect">
            <a:avLst/>
          </a:prstGeom>
          <a:ln w="12700">
            <a:miter lim="400000"/>
          </a:ln>
        </p:spPr>
      </p:pic>
      <p:sp>
        <p:nvSpPr>
          <p:cNvPr id="153" name="крепкий иммунитет"/>
          <p:cNvSpPr txBox="1"/>
          <p:nvPr/>
        </p:nvSpPr>
        <p:spPr>
          <a:xfrm>
            <a:off x="924872" y="3654411"/>
            <a:ext cx="2442979"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n-GB" dirty="0" err="1"/>
              <a:t>silná</a:t>
            </a:r>
            <a:r>
              <a:rPr lang="en-GB" dirty="0"/>
              <a:t> </a:t>
            </a:r>
            <a:r>
              <a:rPr lang="en-GB" dirty="0" err="1"/>
              <a:t>imunita</a:t>
            </a:r>
            <a:endParaRPr dirty="0"/>
          </a:p>
        </p:txBody>
      </p:sp>
      <p:sp>
        <p:nvSpPr>
          <p:cNvPr id="154" name="[5]"/>
          <p:cNvSpPr txBox="1"/>
          <p:nvPr/>
        </p:nvSpPr>
        <p:spPr>
          <a:xfrm>
            <a:off x="2053400" y="3604223"/>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[5]</a:t>
            </a:r>
          </a:p>
        </p:txBody>
      </p:sp>
      <p:pic>
        <p:nvPicPr>
          <p:cNvPr id="155" name="Безымянный-1-02.png" descr="Безымянный-1-02.png"/>
          <p:cNvPicPr>
            <a:picLocks noChangeAspect="1"/>
          </p:cNvPicPr>
          <p:nvPr/>
        </p:nvPicPr>
        <p:blipFill>
          <a:blip r:embed="rId10"/>
          <a:stretch>
            <a:fillRect/>
          </a:stretch>
        </p:blipFill>
        <p:spPr>
          <a:xfrm>
            <a:off x="406400" y="4113815"/>
            <a:ext cx="444500" cy="445557"/>
          </a:xfrm>
          <a:prstGeom prst="rect">
            <a:avLst/>
          </a:prstGeom>
          <a:ln w="12700">
            <a:miter lim="400000"/>
          </a:ln>
        </p:spPr>
      </p:pic>
      <p:sp>
        <p:nvSpPr>
          <p:cNvPr id="156" name="здоровье кожи"/>
          <p:cNvSpPr txBox="1"/>
          <p:nvPr/>
        </p:nvSpPr>
        <p:spPr>
          <a:xfrm>
            <a:off x="924655" y="4209431"/>
            <a:ext cx="1870826"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Regular"/>
                <a:ea typeface="Gilroy Regular"/>
                <a:cs typeface="Gilroy Regular"/>
                <a:sym typeface="Gilroy Regular"/>
              </a:defRPr>
            </a:lvl1pPr>
          </a:lstStyle>
          <a:p>
            <a:r>
              <a:rPr lang="en-GB" dirty="0" err="1"/>
              <a:t>zdravie</a:t>
            </a:r>
            <a:r>
              <a:rPr lang="en-GB" dirty="0"/>
              <a:t> </a:t>
            </a:r>
            <a:r>
              <a:rPr lang="en-GB" dirty="0" err="1"/>
              <a:t>pokožky</a:t>
            </a:r>
            <a:endParaRPr dirty="0"/>
          </a:p>
        </p:txBody>
      </p:sp>
      <p:sp>
        <p:nvSpPr>
          <p:cNvPr id="157" name="[6]"/>
          <p:cNvSpPr txBox="1"/>
          <p:nvPr/>
        </p:nvSpPr>
        <p:spPr>
          <a:xfrm>
            <a:off x="2423612" y="4165600"/>
            <a:ext cx="149098" cy="148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defRPr sz="1000">
                <a:solidFill>
                  <a:srgbClr val="001445"/>
                </a:solidFill>
                <a:latin typeface="Helvetica Neue"/>
                <a:ea typeface="Helvetica Neue"/>
                <a:cs typeface="Helvetica Neue"/>
                <a:sym typeface="Helvetica Neue"/>
              </a:defRPr>
            </a:lvl1pPr>
          </a:lstStyle>
          <a:p>
            <a:r>
              <a:t>[6]</a:t>
            </a:r>
          </a:p>
        </p:txBody>
      </p:sp>
      <p:sp>
        <p:nvSpPr>
          <p:cNvPr id="158"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86AE3"/>
        </a:solidFill>
        <a:effectLst/>
      </p:bgPr>
    </p:bg>
    <p:spTree>
      <p:nvGrpSpPr>
        <p:cNvPr id="1" name=""/>
        <p:cNvGrpSpPr/>
        <p:nvPr/>
      </p:nvGrpSpPr>
      <p:grpSpPr>
        <a:xfrm>
          <a:off x="0" y="0"/>
          <a:ext cx="0" cy="0"/>
          <a:chOff x="0" y="0"/>
          <a:chExt cx="0" cy="0"/>
        </a:xfrm>
      </p:grpSpPr>
      <p:pic>
        <p:nvPicPr>
          <p:cNvPr id="162" name="Slide 16_9 - 8 (1).jpg" descr="Slide 16_9 - 8 (1).jpg"/>
          <p:cNvPicPr>
            <a:picLocks noChangeAspect="1"/>
          </p:cNvPicPr>
          <p:nvPr/>
        </p:nvPicPr>
        <p:blipFill>
          <a:blip r:embed="rId3"/>
          <a:srcRect t="11452" r="11546" b="94"/>
          <a:stretch>
            <a:fillRect/>
          </a:stretch>
        </p:blipFill>
        <p:spPr>
          <a:xfrm>
            <a:off x="0" y="0"/>
            <a:ext cx="9144001" cy="5143501"/>
          </a:xfrm>
          <a:prstGeom prst="rect">
            <a:avLst/>
          </a:prstGeom>
          <a:ln w="12700">
            <a:miter lim="400000"/>
          </a:ln>
        </p:spPr>
      </p:pic>
      <p:sp>
        <p:nvSpPr>
          <p:cNvPr id="163" name="В большинстве стран мира люди потребляют недостаточно ЭПК и ДГК"/>
          <p:cNvSpPr txBox="1"/>
          <p:nvPr/>
        </p:nvSpPr>
        <p:spPr>
          <a:xfrm>
            <a:off x="406400" y="406400"/>
            <a:ext cx="7620000" cy="7478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lnSpc>
                <a:spcPct val="90000"/>
              </a:lnSpc>
              <a:defRPr sz="2700">
                <a:solidFill>
                  <a:srgbClr val="001445"/>
                </a:solidFill>
                <a:latin typeface="Gilroy Bold"/>
                <a:ea typeface="Gilroy Bold"/>
                <a:cs typeface="Gilroy Bold"/>
                <a:sym typeface="Gilroy Bold"/>
              </a:defRPr>
            </a:lvl1pPr>
          </a:lstStyle>
          <a:p>
            <a:r>
              <a:rPr lang="en-GB" dirty="0"/>
              <a:t>Vo </a:t>
            </a:r>
            <a:r>
              <a:rPr lang="en-GB" dirty="0" err="1"/>
              <a:t>väčšine</a:t>
            </a:r>
            <a:r>
              <a:rPr lang="en-GB" dirty="0"/>
              <a:t> </a:t>
            </a:r>
            <a:r>
              <a:rPr lang="en-GB" dirty="0" err="1"/>
              <a:t>častí</a:t>
            </a:r>
            <a:r>
              <a:rPr lang="en-GB" dirty="0"/>
              <a:t> </a:t>
            </a:r>
            <a:r>
              <a:rPr lang="en-GB" dirty="0" err="1"/>
              <a:t>sveta</a:t>
            </a:r>
            <a:r>
              <a:rPr lang="en-GB" dirty="0"/>
              <a:t> </a:t>
            </a:r>
            <a:r>
              <a:rPr lang="en-GB" dirty="0" err="1"/>
              <a:t>ľudia</a:t>
            </a:r>
            <a:r>
              <a:rPr lang="en-GB" dirty="0"/>
              <a:t> </a:t>
            </a:r>
            <a:r>
              <a:rPr lang="en-GB" dirty="0" err="1"/>
              <a:t>nekonzumujú</a:t>
            </a:r>
            <a:endParaRPr lang="en-GB" dirty="0"/>
          </a:p>
          <a:p>
            <a:r>
              <a:rPr lang="en-GB" dirty="0" err="1"/>
              <a:t>dostatok</a:t>
            </a:r>
            <a:r>
              <a:rPr lang="en-GB" dirty="0"/>
              <a:t> EPA a DHA</a:t>
            </a:r>
            <a:endParaRPr dirty="0"/>
          </a:p>
        </p:txBody>
      </p:sp>
      <p:sp>
        <p:nvSpPr>
          <p:cNvPr id="164"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445"/>
                </a:solidFill>
                <a:latin typeface="Gilroy Bold"/>
                <a:ea typeface="Gilroy Bold"/>
                <a:cs typeface="Gilroy Bold"/>
                <a:sym typeface="Gilroy Bold"/>
              </a:defRPr>
            </a:lvl1pPr>
          </a:lstStyle>
          <a:p>
            <a:r>
              <a:t>O!Mega-3 TG</a:t>
            </a:r>
          </a:p>
        </p:txBody>
      </p:sp>
      <p:sp>
        <p:nvSpPr>
          <p:cNvPr id="165" name="Их нехватка может привести к:"/>
          <p:cNvSpPr txBox="1"/>
          <p:nvPr/>
        </p:nvSpPr>
        <p:spPr>
          <a:xfrm>
            <a:off x="419099" y="1419755"/>
            <a:ext cx="466335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defRPr sz="1500">
                <a:solidFill>
                  <a:srgbClr val="001445"/>
                </a:solidFill>
                <a:latin typeface="Gilroy Bold"/>
                <a:ea typeface="Gilroy Bold"/>
                <a:cs typeface="Gilroy Bold"/>
                <a:sym typeface="Gilroy Bold"/>
              </a:defRPr>
            </a:lvl1pPr>
          </a:lstStyle>
          <a:p>
            <a:r>
              <a:rPr lang="en-GB" dirty="0"/>
              <a:t>Ich </a:t>
            </a:r>
            <a:r>
              <a:rPr lang="en-GB" dirty="0" err="1"/>
              <a:t>nedostatok</a:t>
            </a:r>
            <a:r>
              <a:rPr lang="en-GB" dirty="0"/>
              <a:t> </a:t>
            </a:r>
            <a:r>
              <a:rPr lang="en-GB" dirty="0" err="1"/>
              <a:t>môže</a:t>
            </a:r>
            <a:r>
              <a:rPr lang="en-GB" dirty="0"/>
              <a:t> </a:t>
            </a:r>
            <a:r>
              <a:rPr lang="en-GB" dirty="0" err="1"/>
              <a:t>viesť</a:t>
            </a:r>
            <a:r>
              <a:rPr lang="en-GB" dirty="0"/>
              <a:t> k:</a:t>
            </a:r>
            <a:endParaRPr dirty="0"/>
          </a:p>
        </p:txBody>
      </p:sp>
      <p:grpSp>
        <p:nvGrpSpPr>
          <p:cNvPr id="168" name="Группа"/>
          <p:cNvGrpSpPr/>
          <p:nvPr/>
        </p:nvGrpSpPr>
        <p:grpSpPr>
          <a:xfrm>
            <a:off x="406398" y="2433641"/>
            <a:ext cx="3874657" cy="444241"/>
            <a:chOff x="0" y="12831"/>
            <a:chExt cx="3874655" cy="444240"/>
          </a:xfrm>
        </p:grpSpPr>
        <p:sp>
          <p:nvSpPr>
            <p:cNvPr id="166" name="снижению зрения и появлению сухости глаз"/>
            <p:cNvSpPr txBox="1"/>
            <p:nvPr/>
          </p:nvSpPr>
          <p:spPr>
            <a:xfrm>
              <a:off x="518250" y="110840"/>
              <a:ext cx="3356405" cy="2308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zhoršenému</a:t>
              </a:r>
              <a:r>
                <a:rPr lang="en-GB" dirty="0"/>
                <a:t> </a:t>
              </a:r>
              <a:r>
                <a:rPr lang="en-GB" dirty="0" err="1"/>
                <a:t>zraku</a:t>
              </a:r>
              <a:r>
                <a:rPr lang="en-GB" dirty="0"/>
                <a:t> a </a:t>
              </a:r>
              <a:r>
                <a:rPr lang="en-GB" dirty="0" err="1"/>
                <a:t>suchým</a:t>
              </a:r>
              <a:r>
                <a:rPr lang="en-GB" dirty="0"/>
                <a:t> </a:t>
              </a:r>
              <a:r>
                <a:rPr lang="en-GB" dirty="0" err="1"/>
                <a:t>očiam</a:t>
              </a:r>
              <a:endParaRPr dirty="0"/>
            </a:p>
          </p:txBody>
        </p:sp>
        <p:pic>
          <p:nvPicPr>
            <p:cNvPr id="167" name="Безымянный-1-19.png" descr="Безымянный-1-19.png"/>
            <p:cNvPicPr>
              <a:picLocks noChangeAspect="1"/>
            </p:cNvPicPr>
            <p:nvPr/>
          </p:nvPicPr>
          <p:blipFill>
            <a:blip r:embed="rId4"/>
            <a:srcRect t="29" b="28"/>
            <a:stretch>
              <a:fillRect/>
            </a:stretch>
          </p:blipFill>
          <p:spPr>
            <a:xfrm>
              <a:off x="0" y="12831"/>
              <a:ext cx="444501" cy="444240"/>
            </a:xfrm>
            <a:prstGeom prst="rect">
              <a:avLst/>
            </a:prstGeom>
            <a:ln w="12700" cap="flat">
              <a:noFill/>
              <a:miter lim="400000"/>
            </a:ln>
            <a:effectLst/>
          </p:spPr>
        </p:pic>
      </p:grpSp>
      <p:grpSp>
        <p:nvGrpSpPr>
          <p:cNvPr id="171" name="Группа"/>
          <p:cNvGrpSpPr/>
          <p:nvPr/>
        </p:nvGrpSpPr>
        <p:grpSpPr>
          <a:xfrm>
            <a:off x="406399" y="2994165"/>
            <a:ext cx="3763819" cy="444178"/>
            <a:chOff x="0" y="12863"/>
            <a:chExt cx="3763818" cy="444176"/>
          </a:xfrm>
        </p:grpSpPr>
        <p:sp>
          <p:nvSpPr>
            <p:cNvPr id="169" name="нарушению памяти  и концентрации внимания"/>
            <p:cNvSpPr txBox="1"/>
            <p:nvPr/>
          </p:nvSpPr>
          <p:spPr>
            <a:xfrm>
              <a:off x="518250" y="96985"/>
              <a:ext cx="3245568"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en-GB" dirty="0" err="1"/>
                <a:t>zhoršenej</a:t>
              </a:r>
              <a:r>
                <a:rPr lang="en-GB" dirty="0"/>
                <a:t> </a:t>
              </a:r>
              <a:r>
                <a:rPr lang="en-GB" dirty="0" err="1"/>
                <a:t>pamäť</a:t>
              </a:r>
              <a:r>
                <a:rPr lang="en-GB" dirty="0"/>
                <a:t> a </a:t>
              </a:r>
              <a:r>
                <a:rPr lang="en-GB" dirty="0" err="1"/>
                <a:t>koncentrácie</a:t>
              </a:r>
              <a:endParaRPr dirty="0"/>
            </a:p>
          </p:txBody>
        </p:sp>
        <p:pic>
          <p:nvPicPr>
            <p:cNvPr id="170" name="Безымянный-1-17.png" descr="Безымянный-1-17.png"/>
            <p:cNvPicPr>
              <a:picLocks noChangeAspect="1"/>
            </p:cNvPicPr>
            <p:nvPr/>
          </p:nvPicPr>
          <p:blipFill>
            <a:blip r:embed="rId5"/>
            <a:srcRect t="36" b="36"/>
            <a:stretch>
              <a:fillRect/>
            </a:stretch>
          </p:blipFill>
          <p:spPr>
            <a:xfrm>
              <a:off x="0" y="12863"/>
              <a:ext cx="444501" cy="444176"/>
            </a:xfrm>
            <a:prstGeom prst="rect">
              <a:avLst/>
            </a:prstGeom>
            <a:ln w="12700" cap="flat">
              <a:noFill/>
              <a:miter lim="400000"/>
            </a:ln>
            <a:effectLst/>
          </p:spPr>
        </p:pic>
      </p:grpSp>
      <p:grpSp>
        <p:nvGrpSpPr>
          <p:cNvPr id="174" name="Группа"/>
          <p:cNvGrpSpPr/>
          <p:nvPr/>
        </p:nvGrpSpPr>
        <p:grpSpPr>
          <a:xfrm>
            <a:off x="406399" y="3553969"/>
            <a:ext cx="3477354" cy="471208"/>
            <a:chOff x="0" y="0"/>
            <a:chExt cx="3477353" cy="471207"/>
          </a:xfrm>
        </p:grpSpPr>
        <p:pic>
          <p:nvPicPr>
            <p:cNvPr id="172" name="Безымянный-1-15.png" descr="Безымянный-1-15.png"/>
            <p:cNvPicPr>
              <a:picLocks noChangeAspect="1"/>
            </p:cNvPicPr>
            <p:nvPr/>
          </p:nvPicPr>
          <p:blipFill>
            <a:blip r:embed="rId6"/>
            <a:srcRect l="118" r="117"/>
            <a:stretch>
              <a:fillRect/>
            </a:stretch>
          </p:blipFill>
          <p:spPr>
            <a:xfrm>
              <a:off x="0" y="0"/>
              <a:ext cx="444501" cy="445557"/>
            </a:xfrm>
            <a:prstGeom prst="rect">
              <a:avLst/>
            </a:prstGeom>
            <a:ln w="12700" cap="flat">
              <a:noFill/>
              <a:miter lim="400000"/>
            </a:ln>
            <a:effectLst/>
          </p:spPr>
        </p:pic>
        <p:sp>
          <p:nvSpPr>
            <p:cNvPr id="173" name="ослаблению иммунитета  и уменьшению жизненных сил"/>
            <p:cNvSpPr txBox="1"/>
            <p:nvPr/>
          </p:nvSpPr>
          <p:spPr>
            <a:xfrm>
              <a:off x="518250" y="9543"/>
              <a:ext cx="2959103" cy="461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500">
                  <a:solidFill>
                    <a:srgbClr val="001445"/>
                  </a:solidFill>
                  <a:latin typeface="Gilroy Regular"/>
                  <a:ea typeface="Gilroy Regular"/>
                  <a:cs typeface="Gilroy Regular"/>
                  <a:sym typeface="Gilroy Regular"/>
                </a:defRPr>
              </a:pPr>
              <a:r>
                <a:rPr lang="en-GB" dirty="0" err="1"/>
                <a:t>oslabenej</a:t>
              </a:r>
              <a:r>
                <a:rPr lang="en-GB" dirty="0"/>
                <a:t> </a:t>
              </a:r>
              <a:r>
                <a:rPr lang="en-GB" dirty="0" err="1"/>
                <a:t>imunite</a:t>
              </a:r>
              <a:r>
                <a:rPr lang="en-GB" dirty="0"/>
                <a:t> a </a:t>
              </a:r>
              <a:r>
                <a:rPr lang="en-GB" dirty="0" err="1"/>
                <a:t>zníženej</a:t>
              </a:r>
              <a:r>
                <a:rPr lang="en-GB" dirty="0"/>
                <a:t> </a:t>
              </a:r>
              <a:r>
                <a:rPr lang="en-GB" dirty="0" err="1"/>
                <a:t>vitalite</a:t>
              </a:r>
              <a:endParaRPr dirty="0"/>
            </a:p>
          </p:txBody>
        </p:sp>
      </p:grpSp>
      <p:pic>
        <p:nvPicPr>
          <p:cNvPr id="175" name="Безымянный-1-44.png" descr="Безымянный-1-44.png"/>
          <p:cNvPicPr>
            <a:picLocks noChangeAspect="1"/>
          </p:cNvPicPr>
          <p:nvPr/>
        </p:nvPicPr>
        <p:blipFill>
          <a:blip r:embed="rId7"/>
          <a:stretch>
            <a:fillRect/>
          </a:stretch>
        </p:blipFill>
        <p:spPr>
          <a:xfrm>
            <a:off x="8026400" y="4815530"/>
            <a:ext cx="787400" cy="138265"/>
          </a:xfrm>
          <a:prstGeom prst="rect">
            <a:avLst/>
          </a:prstGeom>
          <a:ln w="12700">
            <a:miter lim="400000"/>
          </a:ln>
        </p:spPr>
      </p:pic>
      <p:sp>
        <p:nvSpPr>
          <p:cNvPr id="176" name="[7]"/>
          <p:cNvSpPr txBox="1"/>
          <p:nvPr/>
        </p:nvSpPr>
        <p:spPr>
          <a:xfrm>
            <a:off x="3707358" y="774700"/>
            <a:ext cx="224155" cy="195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1500">
                <a:solidFill>
                  <a:srgbClr val="001445"/>
                </a:solidFill>
                <a:latin typeface="Gilroy Bold"/>
                <a:ea typeface="Gilroy Bold"/>
                <a:cs typeface="Gilroy Bold"/>
                <a:sym typeface="Gilroy Bold"/>
              </a:defRPr>
            </a:lvl1pPr>
          </a:lstStyle>
          <a:p>
            <a:r>
              <a:t>[7]</a:t>
            </a:r>
          </a:p>
        </p:txBody>
      </p:sp>
      <p:sp>
        <p:nvSpPr>
          <p:cNvPr id="177" name="Сквиркл"/>
          <p:cNvSpPr/>
          <p:nvPr/>
        </p:nvSpPr>
        <p:spPr>
          <a:xfrm>
            <a:off x="1460500" y="4762500"/>
            <a:ext cx="1498600" cy="228600"/>
          </a:xfrm>
          <a:prstGeom prst="roundRect">
            <a:avLst>
              <a:gd name="adj" fmla="val 22222"/>
            </a:avLst>
          </a:prstGeom>
          <a:solidFill>
            <a:srgbClr val="FFFFFF">
              <a:alpha val="82000"/>
            </a:srgbClr>
          </a:solidFill>
          <a:ln w="12700">
            <a:miter lim="400000"/>
          </a:ln>
        </p:spPr>
        <p:txBody>
          <a:bodyPr lIns="0" tIns="0" rIns="0" bIns="0"/>
          <a:lstStyle/>
          <a:p>
            <a:pPr>
              <a:defRPr>
                <a:latin typeface="+mn-lt"/>
                <a:ea typeface="+mn-ea"/>
                <a:cs typeface="+mn-cs"/>
                <a:sym typeface="Arial"/>
              </a:defRPr>
            </a:pPr>
            <a:endParaRPr/>
          </a:p>
        </p:txBody>
      </p:sp>
      <p:sp>
        <p:nvSpPr>
          <p:cNvPr id="178" name="читать исследование"/>
          <p:cNvSpPr txBox="1"/>
          <p:nvPr/>
        </p:nvSpPr>
        <p:spPr>
          <a:xfrm>
            <a:off x="1568004" y="4802378"/>
            <a:ext cx="1093248" cy="1243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000" u="sng">
                <a:solidFill>
                  <a:srgbClr val="0000FF"/>
                </a:solidFill>
                <a:uFill>
                  <a:solidFill>
                    <a:srgbClr val="0000FF"/>
                  </a:solidFill>
                </a:uFill>
                <a:latin typeface="Gilroy Regular"/>
                <a:ea typeface="Gilroy Regular"/>
                <a:cs typeface="Gilroy Regular"/>
                <a:sym typeface="Gilroy Regular"/>
                <a:hlinkClick r:id="rId8"/>
              </a:defRPr>
            </a:lvl1pPr>
          </a:lstStyle>
          <a:p>
            <a:r>
              <a:rPr lang="en-GB" dirty="0">
                <a:hlinkClick r:id="rId8"/>
              </a:rPr>
              <a:t>prečítajte si štúdiu</a:t>
            </a:r>
            <a:endParaRPr dirty="0">
              <a:hlinkClick r:id="rId8"/>
            </a:endParaRPr>
          </a:p>
        </p:txBody>
      </p:sp>
      <p:grpSp>
        <p:nvGrpSpPr>
          <p:cNvPr id="181" name="Группа"/>
          <p:cNvGrpSpPr/>
          <p:nvPr/>
        </p:nvGrpSpPr>
        <p:grpSpPr>
          <a:xfrm>
            <a:off x="406399" y="4115106"/>
            <a:ext cx="1888818" cy="444268"/>
            <a:chOff x="0" y="0"/>
            <a:chExt cx="1888817" cy="444266"/>
          </a:xfrm>
        </p:grpSpPr>
        <p:pic>
          <p:nvPicPr>
            <p:cNvPr id="179" name="Безымянный-1 (1)-51.png" descr="Безымянный-1 (1)-51.png"/>
            <p:cNvPicPr>
              <a:picLocks noChangeAspect="1"/>
            </p:cNvPicPr>
            <p:nvPr/>
          </p:nvPicPr>
          <p:blipFill>
            <a:blip r:embed="rId9"/>
            <a:srcRect t="26" b="26"/>
            <a:stretch>
              <a:fillRect/>
            </a:stretch>
          </p:blipFill>
          <p:spPr>
            <a:xfrm>
              <a:off x="0" y="0"/>
              <a:ext cx="444501" cy="444266"/>
            </a:xfrm>
            <a:prstGeom prst="rect">
              <a:avLst/>
            </a:prstGeom>
            <a:ln w="12700" cap="flat">
              <a:noFill/>
              <a:miter lim="400000"/>
            </a:ln>
            <a:effectLst/>
          </p:spPr>
        </p:pic>
        <p:sp>
          <p:nvSpPr>
            <p:cNvPr id="180" name="сухости кожи"/>
            <p:cNvSpPr txBox="1"/>
            <p:nvPr/>
          </p:nvSpPr>
          <p:spPr>
            <a:xfrm>
              <a:off x="518250" y="116849"/>
              <a:ext cx="137056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suchej</a:t>
              </a:r>
              <a:r>
                <a:rPr lang="en-GB" dirty="0"/>
                <a:t> </a:t>
              </a:r>
              <a:r>
                <a:rPr lang="en-GB" dirty="0" err="1"/>
                <a:t>pokožke</a:t>
              </a:r>
              <a:endParaRPr dirty="0"/>
            </a:p>
          </p:txBody>
        </p:sp>
      </p:grpSp>
      <p:grpSp>
        <p:nvGrpSpPr>
          <p:cNvPr id="184" name="Группа"/>
          <p:cNvGrpSpPr/>
          <p:nvPr/>
        </p:nvGrpSpPr>
        <p:grpSpPr>
          <a:xfrm>
            <a:off x="416731" y="1878438"/>
            <a:ext cx="4125897" cy="430583"/>
            <a:chOff x="0" y="0"/>
            <a:chExt cx="4125896" cy="430582"/>
          </a:xfrm>
        </p:grpSpPr>
        <p:pic>
          <p:nvPicPr>
            <p:cNvPr id="182" name="Безымянный-1-18.png" descr="Безымянный-1-18.png"/>
            <p:cNvPicPr>
              <a:picLocks noChangeAspect="1"/>
            </p:cNvPicPr>
            <p:nvPr/>
          </p:nvPicPr>
          <p:blipFill>
            <a:blip r:embed="rId10"/>
            <a:stretch>
              <a:fillRect/>
            </a:stretch>
          </p:blipFill>
          <p:spPr>
            <a:xfrm>
              <a:off x="0" y="0"/>
              <a:ext cx="430583" cy="430582"/>
            </a:xfrm>
            <a:prstGeom prst="rect">
              <a:avLst/>
            </a:prstGeom>
            <a:ln w="12700" cap="flat">
              <a:noFill/>
              <a:miter lim="400000"/>
            </a:ln>
            <a:effectLst/>
          </p:spPr>
        </p:pic>
        <p:sp>
          <p:nvSpPr>
            <p:cNvPr id="183" name="проблемам с сердцем и сосудами"/>
            <p:cNvSpPr txBox="1"/>
            <p:nvPr/>
          </p:nvSpPr>
          <p:spPr>
            <a:xfrm>
              <a:off x="507919" y="111546"/>
              <a:ext cx="3617977" cy="230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500">
                  <a:solidFill>
                    <a:srgbClr val="001445"/>
                  </a:solidFill>
                  <a:latin typeface="Gilroy Regular"/>
                  <a:ea typeface="Gilroy Regular"/>
                  <a:cs typeface="Gilroy Regular"/>
                  <a:sym typeface="Gilroy Regular"/>
                </a:defRPr>
              </a:lvl1pPr>
            </a:lstStyle>
            <a:p>
              <a:r>
                <a:rPr lang="en-GB" dirty="0" err="1"/>
                <a:t>problémom</a:t>
              </a:r>
              <a:r>
                <a:rPr lang="en-GB" dirty="0"/>
                <a:t> so </a:t>
              </a:r>
              <a:r>
                <a:rPr lang="en-GB" dirty="0" err="1"/>
                <a:t>srdcom</a:t>
              </a:r>
              <a:r>
                <a:rPr lang="en-GB" dirty="0"/>
                <a:t> a </a:t>
              </a:r>
              <a:r>
                <a:rPr lang="en-GB" dirty="0" err="1"/>
                <a:t>krvnými</a:t>
              </a:r>
              <a:r>
                <a:rPr lang="en-GB" dirty="0"/>
                <a:t> </a:t>
              </a:r>
              <a:r>
                <a:rPr lang="en-GB" dirty="0" err="1"/>
                <a:t>cievami</a:t>
              </a:r>
              <a:endParaRPr dirty="0"/>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sp>
        <p:nvSpPr>
          <p:cNvPr id="189" name="Линия"/>
          <p:cNvSpPr/>
          <p:nvPr/>
        </p:nvSpPr>
        <p:spPr>
          <a:xfrm flipV="1">
            <a:off x="412750" y="1395824"/>
            <a:ext cx="8318501" cy="3370"/>
          </a:xfrm>
          <a:prstGeom prst="line">
            <a:avLst/>
          </a:prstGeom>
          <a:ln w="19050">
            <a:solidFill>
              <a:srgbClr val="001F67"/>
            </a:solidFill>
          </a:ln>
        </p:spPr>
        <p:txBody>
          <a:bodyPr lIns="45718" tIns="45718" rIns="45718" bIns="45718"/>
          <a:lstStyle/>
          <a:p>
            <a:endParaRPr/>
          </a:p>
        </p:txBody>
      </p:sp>
      <p:sp>
        <p:nvSpPr>
          <p:cNvPr id="190" name="Современный западный рацион ≠ источник  ЭПК и ДГК"/>
          <p:cNvSpPr txBox="1"/>
          <p:nvPr/>
        </p:nvSpPr>
        <p:spPr>
          <a:xfrm>
            <a:off x="406400" y="406400"/>
            <a:ext cx="7117333"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nSpc>
                <a:spcPct val="90000"/>
              </a:lnSpc>
              <a:defRPr sz="2700">
                <a:solidFill>
                  <a:srgbClr val="001F67"/>
                </a:solidFill>
                <a:latin typeface="Gilroy Bold"/>
                <a:ea typeface="Gilroy Bold"/>
                <a:cs typeface="Gilroy Bold"/>
                <a:sym typeface="Gilroy Bold"/>
              </a:defRPr>
            </a:pPr>
            <a:r>
              <a:rPr lang="en-GB" dirty="0" err="1"/>
              <a:t>Moderná</a:t>
            </a:r>
            <a:r>
              <a:rPr lang="en-GB" dirty="0"/>
              <a:t> </a:t>
            </a:r>
            <a:r>
              <a:rPr lang="en-GB" dirty="0" err="1"/>
              <a:t>západná</a:t>
            </a:r>
            <a:r>
              <a:rPr lang="en-GB" dirty="0"/>
              <a:t> </a:t>
            </a:r>
            <a:r>
              <a:rPr lang="en-GB" dirty="0" err="1"/>
              <a:t>strava</a:t>
            </a:r>
            <a:r>
              <a:rPr lang="en-GB" dirty="0"/>
              <a:t> ≠ </a:t>
            </a:r>
            <a:r>
              <a:rPr lang="en-GB" dirty="0" err="1"/>
              <a:t>Zdroj</a:t>
            </a:r>
            <a:r>
              <a:rPr lang="en-GB" dirty="0"/>
              <a:t> EPA a DHA</a:t>
            </a:r>
            <a:endParaRPr dirty="0"/>
          </a:p>
        </p:txBody>
      </p:sp>
      <p:sp>
        <p:nvSpPr>
          <p:cNvPr id="19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sp>
        <p:nvSpPr>
          <p:cNvPr id="192" name="Рафинированные продукты"/>
          <p:cNvSpPr txBox="1"/>
          <p:nvPr/>
        </p:nvSpPr>
        <p:spPr>
          <a:xfrm>
            <a:off x="4736576" y="3721100"/>
            <a:ext cx="1859484"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en-GB" dirty="0" err="1"/>
              <a:t>Rafinované</a:t>
            </a:r>
            <a:r>
              <a:rPr lang="en-GB" dirty="0"/>
              <a:t> </a:t>
            </a:r>
            <a:r>
              <a:rPr lang="en-GB" dirty="0" err="1"/>
              <a:t>produkty</a:t>
            </a:r>
            <a:endParaRPr dirty="0"/>
          </a:p>
        </p:txBody>
      </p:sp>
      <p:pic>
        <p:nvPicPr>
          <p:cNvPr id="193" name="Безымянный-1-03.png" descr="Безымянный-1-03.png"/>
          <p:cNvPicPr>
            <a:picLocks noChangeAspect="1"/>
          </p:cNvPicPr>
          <p:nvPr/>
        </p:nvPicPr>
        <p:blipFill>
          <a:blip r:embed="rId4"/>
          <a:stretch>
            <a:fillRect/>
          </a:stretch>
        </p:blipFill>
        <p:spPr>
          <a:xfrm>
            <a:off x="4790016" y="1765300"/>
            <a:ext cx="1752602" cy="1752600"/>
          </a:xfrm>
          <a:prstGeom prst="rect">
            <a:avLst/>
          </a:prstGeom>
          <a:ln w="12700">
            <a:miter lim="400000"/>
          </a:ln>
        </p:spPr>
      </p:pic>
      <p:sp>
        <p:nvSpPr>
          <p:cNvPr id="195" name="Избыток твёрдых…"/>
          <p:cNvSpPr txBox="1"/>
          <p:nvPr/>
        </p:nvSpPr>
        <p:spPr>
          <a:xfrm>
            <a:off x="470714" y="3721100"/>
            <a:ext cx="1636666"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ctr">
              <a:defRPr sz="1500">
                <a:solidFill>
                  <a:srgbClr val="001F67"/>
                </a:solidFill>
                <a:latin typeface="Gilroy Regular"/>
                <a:ea typeface="Gilroy Regular"/>
                <a:cs typeface="Gilroy Regular"/>
                <a:sym typeface="Gilroy Regular"/>
              </a:defRPr>
            </a:pPr>
            <a:r>
              <a:rPr lang="en-GB" dirty="0" err="1"/>
              <a:t>Prebytočné</a:t>
            </a:r>
            <a:r>
              <a:rPr lang="en-GB" dirty="0"/>
              <a:t> </a:t>
            </a:r>
            <a:r>
              <a:rPr lang="en-GB" dirty="0" err="1"/>
              <a:t>pevné</a:t>
            </a:r>
            <a:endParaRPr lang="en-GB" dirty="0"/>
          </a:p>
          <a:p>
            <a:pPr algn="ctr">
              <a:defRPr sz="1500">
                <a:solidFill>
                  <a:srgbClr val="001F67"/>
                </a:solidFill>
                <a:latin typeface="Gilroy Regular"/>
                <a:ea typeface="Gilroy Regular"/>
                <a:cs typeface="Gilroy Regular"/>
                <a:sym typeface="Gilroy Regular"/>
              </a:defRPr>
            </a:pPr>
            <a:r>
              <a:rPr lang="en-GB" dirty="0" err="1"/>
              <a:t>živočíšne</a:t>
            </a:r>
            <a:r>
              <a:rPr lang="en-GB" dirty="0"/>
              <a:t> </a:t>
            </a:r>
            <a:r>
              <a:rPr lang="en-GB" dirty="0" err="1"/>
              <a:t>tuky</a:t>
            </a:r>
            <a:endParaRPr dirty="0"/>
          </a:p>
        </p:txBody>
      </p:sp>
      <p:pic>
        <p:nvPicPr>
          <p:cNvPr id="196" name="Безымянный-1-07.png" descr="Безымянный-1-07.png"/>
          <p:cNvPicPr>
            <a:picLocks noChangeAspect="1"/>
          </p:cNvPicPr>
          <p:nvPr/>
        </p:nvPicPr>
        <p:blipFill>
          <a:blip r:embed="rId5"/>
          <a:stretch>
            <a:fillRect/>
          </a:stretch>
        </p:blipFill>
        <p:spPr>
          <a:xfrm>
            <a:off x="412745" y="1765300"/>
            <a:ext cx="1752602" cy="1752600"/>
          </a:xfrm>
          <a:prstGeom prst="rect">
            <a:avLst/>
          </a:prstGeom>
          <a:ln w="12700">
            <a:miter lim="400000"/>
          </a:ln>
        </p:spPr>
      </p:pic>
      <p:sp>
        <p:nvSpPr>
          <p:cNvPr id="197" name="Избыток вредных  трансжиров"/>
          <p:cNvSpPr txBox="1"/>
          <p:nvPr/>
        </p:nvSpPr>
        <p:spPr>
          <a:xfrm>
            <a:off x="2578094" y="3744307"/>
            <a:ext cx="1646627" cy="4616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ctr">
              <a:defRPr sz="1500">
                <a:solidFill>
                  <a:srgbClr val="001F67"/>
                </a:solidFill>
                <a:latin typeface="Gilroy Regular"/>
                <a:ea typeface="Gilroy Regular"/>
                <a:cs typeface="Gilroy Regular"/>
                <a:sym typeface="Gilroy Regular"/>
              </a:defRPr>
            </a:pPr>
            <a:r>
              <a:rPr lang="en-GB" dirty="0" err="1"/>
              <a:t>Nadbytok</a:t>
            </a:r>
            <a:r>
              <a:rPr lang="en-GB" dirty="0"/>
              <a:t> </a:t>
            </a:r>
            <a:r>
              <a:rPr lang="en-GB" dirty="0" err="1"/>
              <a:t>zlých</a:t>
            </a:r>
            <a:r>
              <a:rPr lang="en-GB" dirty="0"/>
              <a:t> trans-</a:t>
            </a:r>
            <a:r>
              <a:rPr lang="en-GB" dirty="0" err="1"/>
              <a:t>tukov</a:t>
            </a:r>
            <a:endParaRPr dirty="0"/>
          </a:p>
        </p:txBody>
      </p:sp>
      <p:pic>
        <p:nvPicPr>
          <p:cNvPr id="198" name="Безымянный-1-08.png" descr="Безымянный-1-08.png"/>
          <p:cNvPicPr>
            <a:picLocks noChangeAspect="1"/>
          </p:cNvPicPr>
          <p:nvPr/>
        </p:nvPicPr>
        <p:blipFill>
          <a:blip r:embed="rId6"/>
          <a:stretch>
            <a:fillRect/>
          </a:stretch>
        </p:blipFill>
        <p:spPr>
          <a:xfrm>
            <a:off x="2601381" y="1765300"/>
            <a:ext cx="1752602" cy="1752600"/>
          </a:xfrm>
          <a:prstGeom prst="rect">
            <a:avLst/>
          </a:prstGeom>
          <a:ln w="12700">
            <a:miter lim="400000"/>
          </a:ln>
        </p:spPr>
      </p:pic>
      <p:pic>
        <p:nvPicPr>
          <p:cNvPr id="199" name="Безымянный-1-05.png" descr="Безымянный-1-05.png"/>
          <p:cNvPicPr>
            <a:picLocks noChangeAspect="1"/>
          </p:cNvPicPr>
          <p:nvPr/>
        </p:nvPicPr>
        <p:blipFill>
          <a:blip r:embed="rId7"/>
          <a:stretch>
            <a:fillRect/>
          </a:stretch>
        </p:blipFill>
        <p:spPr>
          <a:xfrm>
            <a:off x="6978653" y="1765300"/>
            <a:ext cx="1752602" cy="1752600"/>
          </a:xfrm>
          <a:prstGeom prst="rect">
            <a:avLst/>
          </a:prstGeom>
          <a:ln w="12700">
            <a:miter lim="400000"/>
          </a:ln>
        </p:spPr>
      </p:pic>
      <p:sp>
        <p:nvSpPr>
          <p:cNvPr id="200" name="Сахар"/>
          <p:cNvSpPr txBox="1"/>
          <p:nvPr/>
        </p:nvSpPr>
        <p:spPr>
          <a:xfrm>
            <a:off x="7592864" y="3721100"/>
            <a:ext cx="524181" cy="230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ctr">
              <a:defRPr sz="1500">
                <a:solidFill>
                  <a:srgbClr val="001F67"/>
                </a:solidFill>
                <a:latin typeface="Gilroy Regular"/>
                <a:ea typeface="Gilroy Regular"/>
                <a:cs typeface="Gilroy Regular"/>
                <a:sym typeface="Gilroy Regular"/>
              </a:defRPr>
            </a:lvl1pPr>
          </a:lstStyle>
          <a:p>
            <a:r>
              <a:rPr lang="en-GB" dirty="0"/>
              <a:t>Cukor</a:t>
            </a:r>
            <a:endParaRPr dirty="0"/>
          </a:p>
        </p:txBody>
      </p:sp>
      <p:pic>
        <p:nvPicPr>
          <p:cNvPr id="201" name="Безымянный-1-44.png" descr="Безымянный-1-44.png"/>
          <p:cNvPicPr>
            <a:picLocks noChangeAspect="1"/>
          </p:cNvPicPr>
          <p:nvPr/>
        </p:nvPicPr>
        <p:blipFill>
          <a:blip r:embed="rId8"/>
          <a:stretch>
            <a:fillRect/>
          </a:stretch>
        </p:blipFill>
        <p:spPr>
          <a:xfrm>
            <a:off x="8026400" y="4815530"/>
            <a:ext cx="787400" cy="138265"/>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Slide 16_9 - 6.jpg" descr="Slide 16_9 - 6.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206" name="pexels-damir-mijailovic-8052735.jpg" descr="pexels-damir-mijailovic-8052735.jpg"/>
          <p:cNvPicPr>
            <a:picLocks noChangeAspect="1"/>
          </p:cNvPicPr>
          <p:nvPr/>
        </p:nvPicPr>
        <p:blipFill>
          <a:blip r:embed="rId4"/>
          <a:stretch>
            <a:fillRect/>
          </a:stretch>
        </p:blipFill>
        <p:spPr>
          <a:xfrm>
            <a:off x="5715000" y="0"/>
            <a:ext cx="3429000" cy="5143500"/>
          </a:xfrm>
          <a:prstGeom prst="rect">
            <a:avLst/>
          </a:prstGeom>
          <a:ln w="12700">
            <a:miter lim="400000"/>
          </a:ln>
        </p:spPr>
      </p:pic>
      <p:pic>
        <p:nvPicPr>
          <p:cNvPr id="207" name="CCI_logo_new_Монтажная область 1.png" descr="CCI_logo_new_Монтажная область 1.png"/>
          <p:cNvPicPr>
            <a:picLocks noChangeAspect="1"/>
          </p:cNvPicPr>
          <p:nvPr/>
        </p:nvPicPr>
        <p:blipFill>
          <a:blip r:embed="rId5"/>
          <a:stretch>
            <a:fillRect/>
          </a:stretch>
        </p:blipFill>
        <p:spPr>
          <a:xfrm>
            <a:off x="8013700" y="4782532"/>
            <a:ext cx="812800" cy="203778"/>
          </a:xfrm>
          <a:prstGeom prst="rect">
            <a:avLst/>
          </a:prstGeom>
          <a:ln w="12700">
            <a:miter lim="400000"/>
          </a:ln>
        </p:spPr>
      </p:pic>
      <p:sp>
        <p:nvSpPr>
          <p:cNvPr id="208" name="Даже те, кто регулярно  ест рыбу, могут испытывать недостаток ЭПК и ДГК"/>
          <p:cNvSpPr txBox="1"/>
          <p:nvPr/>
        </p:nvSpPr>
        <p:spPr>
          <a:xfrm>
            <a:off x="406400" y="406399"/>
            <a:ext cx="5066145" cy="11218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nSpc>
                <a:spcPct val="90000"/>
              </a:lnSpc>
              <a:defRPr sz="2700">
                <a:solidFill>
                  <a:srgbClr val="001F67"/>
                </a:solidFill>
                <a:latin typeface="Gilroy Bold"/>
                <a:ea typeface="Gilroy Bold"/>
                <a:cs typeface="Gilroy Bold"/>
                <a:sym typeface="Gilroy Bold"/>
              </a:defRPr>
            </a:pPr>
            <a:r>
              <a:rPr lang="en-GB" dirty="0" err="1"/>
              <a:t>Dokonca</a:t>
            </a:r>
            <a:r>
              <a:rPr lang="en-GB" dirty="0"/>
              <a:t> </a:t>
            </a:r>
            <a:r>
              <a:rPr lang="en-GB" dirty="0" err="1"/>
              <a:t>aj</a:t>
            </a:r>
            <a:r>
              <a:rPr lang="en-GB" dirty="0"/>
              <a:t> </a:t>
            </a:r>
            <a:r>
              <a:rPr lang="en-GB" dirty="0" err="1"/>
              <a:t>tí</a:t>
            </a:r>
            <a:r>
              <a:rPr lang="en-GB" dirty="0"/>
              <a:t>, </a:t>
            </a:r>
            <a:r>
              <a:rPr lang="en-GB" dirty="0" err="1"/>
              <a:t>ktorí</a:t>
            </a:r>
            <a:r>
              <a:rPr lang="en-GB" dirty="0"/>
              <a:t> </a:t>
            </a:r>
            <a:r>
              <a:rPr lang="en-GB" dirty="0" err="1"/>
              <a:t>pravidelne</a:t>
            </a:r>
            <a:r>
              <a:rPr lang="en-GB" dirty="0"/>
              <a:t> </a:t>
            </a:r>
            <a:r>
              <a:rPr lang="en-GB" dirty="0" err="1"/>
              <a:t>jedia</a:t>
            </a:r>
            <a:r>
              <a:rPr lang="en-GB" dirty="0"/>
              <a:t> </a:t>
            </a:r>
            <a:r>
              <a:rPr lang="en-GB" dirty="0" err="1"/>
              <a:t>ryby</a:t>
            </a:r>
            <a:r>
              <a:rPr lang="en-GB" dirty="0"/>
              <a:t>, </a:t>
            </a:r>
            <a:r>
              <a:rPr lang="en-GB" dirty="0" err="1"/>
              <a:t>môžu</a:t>
            </a:r>
            <a:r>
              <a:rPr lang="en-GB" dirty="0"/>
              <a:t> </a:t>
            </a:r>
            <a:r>
              <a:rPr lang="en-GB" dirty="0" err="1"/>
              <a:t>mať</a:t>
            </a:r>
            <a:r>
              <a:rPr lang="en-GB" dirty="0"/>
              <a:t> </a:t>
            </a:r>
            <a:r>
              <a:rPr lang="en-GB" dirty="0" err="1"/>
              <a:t>nedostatok</a:t>
            </a:r>
            <a:r>
              <a:rPr lang="en-GB" dirty="0"/>
              <a:t> EPA a DHA</a:t>
            </a:r>
            <a:endParaRPr dirty="0"/>
          </a:p>
        </p:txBody>
      </p:sp>
      <p:sp>
        <p:nvSpPr>
          <p:cNvPr id="209"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001F67"/>
                </a:solidFill>
                <a:latin typeface="Gilroy Bold"/>
                <a:ea typeface="Gilroy Bold"/>
                <a:cs typeface="Gilroy Bold"/>
                <a:sym typeface="Gilroy Bold"/>
              </a:defRPr>
            </a:lvl1pPr>
          </a:lstStyle>
          <a:p>
            <a:r>
              <a:t>O!Mega-3 TG</a:t>
            </a:r>
          </a:p>
        </p:txBody>
      </p:sp>
      <p:grpSp>
        <p:nvGrpSpPr>
          <p:cNvPr id="212" name="Группа"/>
          <p:cNvGrpSpPr/>
          <p:nvPr/>
        </p:nvGrpSpPr>
        <p:grpSpPr>
          <a:xfrm>
            <a:off x="3143249" y="2095499"/>
            <a:ext cx="1816677" cy="2002831"/>
            <a:chOff x="0" y="0"/>
            <a:chExt cx="1816675" cy="2002829"/>
          </a:xfrm>
        </p:grpSpPr>
        <p:sp>
          <p:nvSpPr>
            <p:cNvPr id="210" name="Искусственно выращенная  рыба обычно содержит  мало ЭПК и ДГК  из-за промышленных  кормов, бедных омега-3"/>
            <p:cNvSpPr txBox="1"/>
            <p:nvPr/>
          </p:nvSpPr>
          <p:spPr>
            <a:xfrm>
              <a:off x="0" y="1079500"/>
              <a:ext cx="1816675" cy="92332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001F67"/>
                  </a:solidFill>
                  <a:latin typeface="Gilroy Bold"/>
                  <a:ea typeface="Gilroy Bold"/>
                  <a:cs typeface="Gilroy Bold"/>
                  <a:sym typeface="Gilroy Bold"/>
                </a:defRPr>
              </a:pPr>
              <a:r>
                <a:rPr lang="en-GB" dirty="0" err="1"/>
                <a:t>Chované</a:t>
              </a:r>
              <a:r>
                <a:rPr lang="en-GB" dirty="0"/>
                <a:t> </a:t>
              </a:r>
              <a:r>
                <a:rPr lang="en-GB" dirty="0" err="1"/>
                <a:t>ryby</a:t>
              </a:r>
              <a:r>
                <a:rPr lang="en-GB" dirty="0"/>
                <a:t> </a:t>
              </a:r>
              <a:r>
                <a:rPr lang="en-GB" dirty="0" err="1"/>
                <a:t>majú</a:t>
              </a:r>
              <a:r>
                <a:rPr lang="en-GB" dirty="0"/>
                <a:t> </a:t>
              </a:r>
              <a:r>
                <a:rPr lang="en-GB" dirty="0" err="1"/>
                <a:t>zvyčajne</a:t>
              </a:r>
              <a:r>
                <a:rPr lang="en-GB" dirty="0"/>
                <a:t> </a:t>
              </a:r>
              <a:r>
                <a:rPr lang="en-GB" dirty="0" err="1"/>
                <a:t>nízky</a:t>
              </a:r>
              <a:r>
                <a:rPr lang="en-GB" dirty="0"/>
                <a:t> </a:t>
              </a:r>
              <a:r>
                <a:rPr lang="en-GB" dirty="0" err="1"/>
                <a:t>obsah</a:t>
              </a:r>
              <a:r>
                <a:rPr lang="en-GB" dirty="0"/>
                <a:t> EPA a DHA </a:t>
              </a:r>
              <a:r>
                <a:rPr lang="en-GB" dirty="0" err="1"/>
                <a:t>kvôli</a:t>
              </a:r>
              <a:r>
                <a:rPr lang="en-GB" dirty="0"/>
                <a:t> </a:t>
              </a:r>
              <a:r>
                <a:rPr lang="en-GB" dirty="0" err="1"/>
                <a:t>priemyselným</a:t>
              </a:r>
              <a:r>
                <a:rPr lang="en-GB" dirty="0"/>
                <a:t> </a:t>
              </a:r>
              <a:r>
                <a:rPr lang="en-GB" dirty="0" err="1"/>
                <a:t>krmivám</a:t>
              </a:r>
              <a:r>
                <a:rPr lang="en-GB" dirty="0"/>
                <a:t>, </a:t>
              </a:r>
              <a:r>
                <a:rPr lang="en-GB" dirty="0" err="1"/>
                <a:t>ktoré</a:t>
              </a:r>
              <a:r>
                <a:rPr lang="en-GB" dirty="0"/>
                <a:t> </a:t>
              </a:r>
              <a:r>
                <a:rPr lang="en-GB" dirty="0" err="1"/>
                <a:t>sú</a:t>
              </a:r>
              <a:r>
                <a:rPr lang="en-GB" dirty="0"/>
                <a:t> </a:t>
              </a:r>
              <a:r>
                <a:rPr lang="en-GB" dirty="0" err="1"/>
                <a:t>chudobné</a:t>
              </a:r>
              <a:r>
                <a:rPr lang="en-GB" dirty="0"/>
                <a:t> </a:t>
              </a:r>
              <a:r>
                <a:rPr lang="en-GB" dirty="0" err="1"/>
                <a:t>na</a:t>
              </a:r>
              <a:r>
                <a:rPr lang="en-GB" dirty="0"/>
                <a:t> omega-3</a:t>
              </a:r>
              <a:endParaRPr dirty="0"/>
            </a:p>
          </p:txBody>
        </p:sp>
        <p:pic>
          <p:nvPicPr>
            <p:cNvPr id="211" name="Безымянный-1-48.png" descr="Безымянный-1-48.png"/>
            <p:cNvPicPr>
              <a:picLocks noChangeAspect="1"/>
            </p:cNvPicPr>
            <p:nvPr/>
          </p:nvPicPr>
          <p:blipFill>
            <a:blip r:embed="rId6"/>
            <a:stretch>
              <a:fillRect/>
            </a:stretch>
          </p:blipFill>
          <p:spPr>
            <a:xfrm>
              <a:off x="0" y="0"/>
              <a:ext cx="889000" cy="889000"/>
            </a:xfrm>
            <a:prstGeom prst="rect">
              <a:avLst/>
            </a:prstGeom>
            <a:ln w="12700" cap="flat">
              <a:noFill/>
              <a:miter lim="400000"/>
            </a:ln>
            <a:effectLst/>
          </p:spPr>
        </p:pic>
      </p:grpSp>
      <p:grpSp>
        <p:nvGrpSpPr>
          <p:cNvPr id="217" name="Группа"/>
          <p:cNvGrpSpPr/>
          <p:nvPr/>
        </p:nvGrpSpPr>
        <p:grpSpPr>
          <a:xfrm>
            <a:off x="406399" y="2095499"/>
            <a:ext cx="2035051" cy="2251909"/>
            <a:chOff x="0" y="0"/>
            <a:chExt cx="2035049" cy="2251907"/>
          </a:xfrm>
        </p:grpSpPr>
        <p:pic>
          <p:nvPicPr>
            <p:cNvPr id="213" name="Безымянный-1-47.png" descr="Безымянный-1-47.png"/>
            <p:cNvPicPr>
              <a:picLocks noChangeAspect="1"/>
            </p:cNvPicPr>
            <p:nvPr/>
          </p:nvPicPr>
          <p:blipFill>
            <a:blip r:embed="rId7"/>
            <a:stretch>
              <a:fillRect/>
            </a:stretch>
          </p:blipFill>
          <p:spPr>
            <a:xfrm>
              <a:off x="31749" y="0"/>
              <a:ext cx="889001" cy="889000"/>
            </a:xfrm>
            <a:prstGeom prst="rect">
              <a:avLst/>
            </a:prstGeom>
            <a:ln w="12700" cap="flat">
              <a:noFill/>
              <a:miter lim="400000"/>
            </a:ln>
            <a:effectLst/>
          </p:spPr>
        </p:pic>
        <p:sp>
          <p:nvSpPr>
            <p:cNvPr id="214" name="ЭПК и ДГК богата только  холодноводная морская рыба"/>
            <p:cNvSpPr txBox="1"/>
            <p:nvPr/>
          </p:nvSpPr>
          <p:spPr>
            <a:xfrm>
              <a:off x="0" y="1079500"/>
              <a:ext cx="2035049"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001F67"/>
                  </a:solidFill>
                  <a:latin typeface="Gilroy Bold"/>
                  <a:ea typeface="Gilroy Bold"/>
                  <a:cs typeface="Gilroy Bold"/>
                  <a:sym typeface="Gilroy Bold"/>
                </a:defRPr>
              </a:pPr>
              <a:r>
                <a:rPr lang="en-GB" dirty="0"/>
                <a:t>Na EPA a DHA </a:t>
              </a:r>
              <a:r>
                <a:rPr lang="en-GB" dirty="0" err="1"/>
                <a:t>sú</a:t>
              </a:r>
              <a:r>
                <a:rPr lang="en-GB" dirty="0"/>
                <a:t> </a:t>
              </a:r>
              <a:r>
                <a:rPr lang="en-GB" dirty="0" err="1"/>
                <a:t>bohaté</a:t>
              </a:r>
              <a:r>
                <a:rPr lang="en-GB" dirty="0"/>
                <a:t> </a:t>
              </a:r>
              <a:r>
                <a:rPr lang="en-GB" dirty="0" err="1"/>
                <a:t>len</a:t>
              </a:r>
              <a:r>
                <a:rPr lang="en-GB" dirty="0"/>
                <a:t> </a:t>
              </a:r>
              <a:r>
                <a:rPr lang="en-GB" dirty="0" err="1"/>
                <a:t>studenovodné</a:t>
              </a:r>
              <a:r>
                <a:rPr lang="en-GB" dirty="0"/>
                <a:t> </a:t>
              </a:r>
              <a:r>
                <a:rPr lang="en-GB" dirty="0" err="1"/>
                <a:t>morské</a:t>
              </a:r>
              <a:r>
                <a:rPr lang="en-GB" dirty="0"/>
                <a:t> </a:t>
              </a:r>
              <a:r>
                <a:rPr lang="en-GB" dirty="0" err="1"/>
                <a:t>ryby</a:t>
              </a:r>
              <a:endParaRPr dirty="0"/>
            </a:p>
          </p:txBody>
        </p:sp>
        <p:sp>
          <p:nvSpPr>
            <p:cNvPr id="215" name="сельдь…"/>
            <p:cNvSpPr txBox="1"/>
            <p:nvPr/>
          </p:nvSpPr>
          <p:spPr>
            <a:xfrm>
              <a:off x="0" y="1574800"/>
              <a:ext cx="640559" cy="677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n-GB" dirty="0" err="1"/>
                <a:t>sleď</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losos</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treska</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makrela</a:t>
              </a:r>
              <a:endParaRPr dirty="0"/>
            </a:p>
          </p:txBody>
        </p:sp>
        <p:sp>
          <p:nvSpPr>
            <p:cNvPr id="216" name="тунец…"/>
            <p:cNvSpPr txBox="1"/>
            <p:nvPr/>
          </p:nvSpPr>
          <p:spPr>
            <a:xfrm>
              <a:off x="952500" y="1574800"/>
              <a:ext cx="768799" cy="507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marL="110289" indent="-110289">
                <a:buSzPct val="100000"/>
                <a:buChar char="•"/>
                <a:defRPr sz="1100">
                  <a:solidFill>
                    <a:srgbClr val="001F67"/>
                  </a:solidFill>
                  <a:latin typeface="Gilroy Regular"/>
                  <a:ea typeface="Gilroy Regular"/>
                  <a:cs typeface="Gilroy Regular"/>
                  <a:sym typeface="Gilroy Regular"/>
                </a:defRPr>
              </a:pPr>
              <a:r>
                <a:rPr lang="en-GB" dirty="0" err="1"/>
                <a:t>tuniak</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sardinky</a:t>
              </a:r>
              <a:endParaRPr lang="en-GB" dirty="0"/>
            </a:p>
            <a:p>
              <a:pPr marL="110289" indent="-110289">
                <a:buSzPct val="100000"/>
                <a:buChar char="•"/>
                <a:defRPr sz="1100">
                  <a:solidFill>
                    <a:srgbClr val="001F67"/>
                  </a:solidFill>
                  <a:latin typeface="Gilroy Regular"/>
                  <a:ea typeface="Gilroy Regular"/>
                  <a:cs typeface="Gilroy Regular"/>
                  <a:sym typeface="Gilroy Regular"/>
                </a:defRPr>
              </a:pPr>
              <a:r>
                <a:rPr lang="en-GB" dirty="0" err="1"/>
                <a:t>ančovičky</a:t>
              </a:r>
              <a:endParaRPr dirty="0"/>
            </a:p>
          </p:txBody>
        </p:sp>
      </p:gr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21" name="shutterstock_1929654863.jpg" descr="shutterstock_1929654863.jpg"/>
          <p:cNvPicPr>
            <a:picLocks noChangeAspect="1"/>
          </p:cNvPicPr>
          <p:nvPr/>
        </p:nvPicPr>
        <p:blipFill>
          <a:blip r:embed="rId2"/>
          <a:srcRect t="7986" b="7986"/>
          <a:stretch>
            <a:fillRect/>
          </a:stretch>
        </p:blipFill>
        <p:spPr>
          <a:xfrm>
            <a:off x="3175" y="-6351"/>
            <a:ext cx="9144000" cy="5143501"/>
          </a:xfrm>
          <a:prstGeom prst="rect">
            <a:avLst/>
          </a:prstGeom>
          <a:ln w="12700">
            <a:miter lim="400000"/>
          </a:ln>
        </p:spPr>
      </p:pic>
      <p:sp>
        <p:nvSpPr>
          <p:cNvPr id="222" name="Прямоугольник"/>
          <p:cNvSpPr/>
          <p:nvPr/>
        </p:nvSpPr>
        <p:spPr>
          <a:xfrm>
            <a:off x="-279400" y="-266700"/>
            <a:ext cx="9690100" cy="5651500"/>
          </a:xfrm>
          <a:prstGeom prst="rect">
            <a:avLst/>
          </a:prstGeom>
          <a:solidFill>
            <a:srgbClr val="000000">
              <a:alpha val="15000"/>
            </a:srgbClr>
          </a:solidFill>
          <a:ln w="12700">
            <a:miter lim="400000"/>
          </a:ln>
        </p:spPr>
        <p:txBody>
          <a:bodyPr lIns="0" tIns="0" rIns="0" bIns="0"/>
          <a:lstStyle/>
          <a:p>
            <a:pPr>
              <a:defRPr>
                <a:latin typeface="+mn-lt"/>
                <a:ea typeface="+mn-ea"/>
                <a:cs typeface="+mn-cs"/>
                <a:sym typeface="Arial"/>
              </a:defRPr>
            </a:pPr>
            <a:endParaRPr/>
          </a:p>
        </p:txBody>
      </p:sp>
      <p:pic>
        <p:nvPicPr>
          <p:cNvPr id="223" name="CCI_logo_new_Монтажная область 1.png" descr="CCI_logo_new_Монтажная область 1.png"/>
          <p:cNvPicPr>
            <a:picLocks noChangeAspect="1"/>
          </p:cNvPicPr>
          <p:nvPr/>
        </p:nvPicPr>
        <p:blipFill>
          <a:blip r:embed="rId3"/>
          <a:stretch>
            <a:fillRect/>
          </a:stretch>
        </p:blipFill>
        <p:spPr>
          <a:xfrm>
            <a:off x="8013700" y="4782532"/>
            <a:ext cx="812800" cy="203778"/>
          </a:xfrm>
          <a:prstGeom prst="rect">
            <a:avLst/>
          </a:prstGeom>
          <a:ln w="12700">
            <a:miter lim="400000"/>
          </a:ln>
        </p:spPr>
      </p:pic>
      <p:sp>
        <p:nvSpPr>
          <p:cNvPr id="224" name="Погружение в глубинный мир омеги…"/>
          <p:cNvSpPr txBox="1"/>
          <p:nvPr/>
        </p:nvSpPr>
        <p:spPr>
          <a:xfrm>
            <a:off x="406399" y="406400"/>
            <a:ext cx="6296596" cy="3357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2700">
                <a:solidFill>
                  <a:srgbClr val="FFFFFF"/>
                </a:solidFill>
                <a:latin typeface="Gilroy Bold"/>
                <a:ea typeface="Gilroy Bold"/>
                <a:cs typeface="Gilroy Bold"/>
                <a:sym typeface="Gilroy Bold"/>
              </a:defRPr>
            </a:lvl1pPr>
          </a:lstStyle>
          <a:p>
            <a:r>
              <a:rPr lang="en-GB" dirty="0" err="1"/>
              <a:t>Ponorte</a:t>
            </a:r>
            <a:r>
              <a:rPr lang="en-GB" dirty="0"/>
              <a:t> </a:t>
            </a:r>
            <a:r>
              <a:rPr lang="en-GB" dirty="0" err="1"/>
              <a:t>sa</a:t>
            </a:r>
            <a:r>
              <a:rPr lang="en-GB" dirty="0"/>
              <a:t> do </a:t>
            </a:r>
            <a:r>
              <a:rPr lang="en-GB" dirty="0" err="1"/>
              <a:t>hlbokého</a:t>
            </a:r>
            <a:r>
              <a:rPr lang="en-GB" dirty="0"/>
              <a:t> </a:t>
            </a:r>
            <a:r>
              <a:rPr lang="en-GB" dirty="0" err="1"/>
              <a:t>sveta</a:t>
            </a:r>
            <a:r>
              <a:rPr lang="en-GB" dirty="0"/>
              <a:t> omega...</a:t>
            </a:r>
            <a:endParaRPr dirty="0"/>
          </a:p>
        </p:txBody>
      </p:sp>
      <p:sp>
        <p:nvSpPr>
          <p:cNvPr id="225" name="Чтобы ЭПК и ДГК принесли организму максимум пользы, важно выбирать  нутриенты в лучшей форме"/>
          <p:cNvSpPr txBox="1"/>
          <p:nvPr/>
        </p:nvSpPr>
        <p:spPr>
          <a:xfrm>
            <a:off x="406400" y="1178455"/>
            <a:ext cx="5645265"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defRPr sz="2500">
                <a:solidFill>
                  <a:srgbClr val="FFFFFF"/>
                </a:solidFill>
                <a:latin typeface="Gilroy Bold"/>
                <a:ea typeface="Gilroy Bold"/>
                <a:cs typeface="Gilroy Bold"/>
                <a:sym typeface="Gilroy Bold"/>
              </a:defRPr>
            </a:pPr>
            <a:r>
              <a:rPr lang="en-GB" dirty="0"/>
              <a:t>Aby EPA a DHA </a:t>
            </a:r>
            <a:r>
              <a:rPr lang="en-GB" dirty="0" err="1"/>
              <a:t>priniesli</a:t>
            </a:r>
            <a:r>
              <a:rPr lang="en-GB" dirty="0"/>
              <a:t> </a:t>
            </a:r>
            <a:r>
              <a:rPr lang="en-GB" dirty="0" err="1"/>
              <a:t>telu</a:t>
            </a:r>
            <a:r>
              <a:rPr lang="en-GB" dirty="0"/>
              <a:t> </a:t>
            </a:r>
            <a:r>
              <a:rPr lang="en-GB" dirty="0" err="1"/>
              <a:t>viac</a:t>
            </a:r>
            <a:r>
              <a:rPr lang="en-GB" dirty="0"/>
              <a:t> </a:t>
            </a:r>
            <a:r>
              <a:rPr lang="en-GB" dirty="0" err="1"/>
              <a:t>benefitov</a:t>
            </a:r>
            <a:r>
              <a:rPr lang="en-GB" dirty="0"/>
              <a:t>, </a:t>
            </a:r>
            <a:r>
              <a:rPr lang="en-GB" dirty="0" err="1"/>
              <a:t>vedci</a:t>
            </a:r>
            <a:r>
              <a:rPr lang="en-GB" dirty="0"/>
              <a:t> </a:t>
            </a:r>
            <a:r>
              <a:rPr lang="en-GB" dirty="0" err="1"/>
              <a:t>vynašli</a:t>
            </a:r>
            <a:r>
              <a:rPr lang="en-GB" dirty="0"/>
              <a:t> </a:t>
            </a:r>
            <a:r>
              <a:rPr lang="en-GB" dirty="0" err="1"/>
              <a:t>metódy</a:t>
            </a:r>
            <a:r>
              <a:rPr lang="en-GB" dirty="0"/>
              <a:t> </a:t>
            </a:r>
            <a:r>
              <a:rPr lang="en-GB" dirty="0" err="1"/>
              <a:t>na</a:t>
            </a:r>
            <a:r>
              <a:rPr lang="en-GB" dirty="0"/>
              <a:t> </a:t>
            </a:r>
            <a:r>
              <a:rPr lang="en-GB" dirty="0" err="1"/>
              <a:t>zvýšenie</a:t>
            </a:r>
            <a:r>
              <a:rPr lang="en-GB" dirty="0"/>
              <a:t> KONCENTRÁCIE Omega-3 PUFA.</a:t>
            </a:r>
            <a:endParaRPr dirty="0"/>
          </a:p>
        </p:txBody>
      </p:sp>
      <p:sp>
        <p:nvSpPr>
          <p:cNvPr id="226"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 name="Безымянный-1_Монтажная область 1 копия.png" descr="Безымянный-1_Монтажная область 1 копия.png"/>
          <p:cNvPicPr>
            <a:picLocks noChangeAspect="1"/>
          </p:cNvPicPr>
          <p:nvPr/>
        </p:nvPicPr>
        <p:blipFill>
          <a:blip r:embed="rId3"/>
          <a:srcRect t="4" b="4"/>
          <a:stretch>
            <a:fillRect/>
          </a:stretch>
        </p:blipFill>
        <p:spPr>
          <a:xfrm>
            <a:off x="0" y="0"/>
            <a:ext cx="9144001" cy="5143501"/>
          </a:xfrm>
          <a:prstGeom prst="rect">
            <a:avLst/>
          </a:prstGeom>
          <a:ln w="12700">
            <a:miter lim="400000"/>
          </a:ln>
        </p:spPr>
      </p:pic>
      <p:pic>
        <p:nvPicPr>
          <p:cNvPr id="229" name="CCI_logo_new_Монтажная область 1.png" descr="CCI_logo_new_Монтажная область 1.png"/>
          <p:cNvPicPr>
            <a:picLocks noChangeAspect="1"/>
          </p:cNvPicPr>
          <p:nvPr/>
        </p:nvPicPr>
        <p:blipFill>
          <a:blip r:embed="rId4"/>
          <a:stretch>
            <a:fillRect/>
          </a:stretch>
        </p:blipFill>
        <p:spPr>
          <a:xfrm>
            <a:off x="8013700" y="4782532"/>
            <a:ext cx="812800" cy="203778"/>
          </a:xfrm>
          <a:prstGeom prst="rect">
            <a:avLst/>
          </a:prstGeom>
          <a:ln w="12700">
            <a:miter lim="400000"/>
          </a:ln>
        </p:spPr>
      </p:pic>
      <p:sp>
        <p:nvSpPr>
          <p:cNvPr id="230" name="Восстановленная триглицеридная форма —  лучший способ повысить концентрацию  ЭПК и ДГК"/>
          <p:cNvSpPr txBox="1"/>
          <p:nvPr/>
        </p:nvSpPr>
        <p:spPr>
          <a:xfrm>
            <a:off x="406399" y="406400"/>
            <a:ext cx="7667164" cy="373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90000"/>
              </a:lnSpc>
              <a:defRPr sz="2700">
                <a:solidFill>
                  <a:srgbClr val="FFFFFF"/>
                </a:solidFill>
                <a:latin typeface="Gilroy Bold"/>
                <a:ea typeface="Gilroy Bold"/>
                <a:cs typeface="Gilroy Bold"/>
                <a:sym typeface="Gilroy Bold"/>
              </a:defRPr>
            </a:lvl1pPr>
          </a:lstStyle>
          <a:p>
            <a:r>
              <a:rPr lang="en-GB" dirty="0" err="1"/>
              <a:t>Ako</a:t>
            </a:r>
            <a:r>
              <a:rPr lang="en-GB" dirty="0"/>
              <a:t> </a:t>
            </a:r>
            <a:r>
              <a:rPr lang="en-GB" dirty="0" err="1"/>
              <a:t>dosiahnuť</a:t>
            </a:r>
            <a:r>
              <a:rPr lang="en-GB" dirty="0"/>
              <a:t> </a:t>
            </a:r>
            <a:r>
              <a:rPr lang="en-GB" dirty="0" err="1"/>
              <a:t>vysoké</a:t>
            </a:r>
            <a:r>
              <a:rPr lang="en-GB" dirty="0"/>
              <a:t> </a:t>
            </a:r>
            <a:r>
              <a:rPr lang="en-GB" dirty="0" err="1"/>
              <a:t>koncentrácie</a:t>
            </a:r>
            <a:r>
              <a:rPr lang="en-GB" dirty="0"/>
              <a:t> EPA a DHA?</a:t>
            </a:r>
            <a:endParaRPr dirty="0"/>
          </a:p>
        </p:txBody>
      </p:sp>
      <p:sp>
        <p:nvSpPr>
          <p:cNvPr id="231" name="O!Mega-3 TG"/>
          <p:cNvSpPr txBox="1"/>
          <p:nvPr/>
        </p:nvSpPr>
        <p:spPr>
          <a:xfrm>
            <a:off x="406400" y="4795520"/>
            <a:ext cx="971144" cy="154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nSpc>
                <a:spcPct val="80000"/>
              </a:lnSpc>
              <a:defRPr sz="1200" b="1">
                <a:solidFill>
                  <a:srgbClr val="FFFFFF"/>
                </a:solidFill>
                <a:latin typeface="Gilroy Bold"/>
                <a:ea typeface="Gilroy Bold"/>
                <a:cs typeface="Gilroy Bold"/>
                <a:sym typeface="Gilroy Bold"/>
              </a:defRPr>
            </a:lvl1pPr>
          </a:lstStyle>
          <a:p>
            <a:r>
              <a:t>O!Mega-3 TG</a:t>
            </a:r>
          </a:p>
        </p:txBody>
      </p:sp>
      <p:grpSp>
        <p:nvGrpSpPr>
          <p:cNvPr id="248" name="Группа"/>
          <p:cNvGrpSpPr/>
          <p:nvPr/>
        </p:nvGrpSpPr>
        <p:grpSpPr>
          <a:xfrm>
            <a:off x="406400" y="1079500"/>
            <a:ext cx="8229605" cy="3032648"/>
            <a:chOff x="0" y="0"/>
            <a:chExt cx="8229603" cy="3032646"/>
          </a:xfrm>
        </p:grpSpPr>
        <p:grpSp>
          <p:nvGrpSpPr>
            <p:cNvPr id="246" name="Группа"/>
            <p:cNvGrpSpPr/>
            <p:nvPr/>
          </p:nvGrpSpPr>
          <p:grpSpPr>
            <a:xfrm>
              <a:off x="0" y="0"/>
              <a:ext cx="8229603" cy="1588533"/>
              <a:chOff x="0" y="0"/>
              <a:chExt cx="8229602" cy="1588532"/>
            </a:xfrm>
          </p:grpSpPr>
          <p:sp>
            <p:nvSpPr>
              <p:cNvPr id="238" name="Сырье  из рыбной массы"/>
              <p:cNvSpPr txBox="1"/>
              <p:nvPr/>
            </p:nvSpPr>
            <p:spPr>
              <a:xfrm>
                <a:off x="0" y="1219200"/>
                <a:ext cx="1014875"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EE6AF"/>
                    </a:solidFill>
                    <a:latin typeface="Gilroy Bold"/>
                    <a:ea typeface="Gilroy Bold"/>
                    <a:cs typeface="Gilroy Bold"/>
                    <a:sym typeface="Gilroy Bold"/>
                  </a:defRPr>
                </a:pPr>
                <a:r>
                  <a:rPr lang="en-GB" dirty="0" err="1"/>
                  <a:t>Surová</a:t>
                </a:r>
                <a:r>
                  <a:rPr lang="en-GB" dirty="0"/>
                  <a:t> </a:t>
                </a:r>
                <a:r>
                  <a:rPr lang="en-GB" dirty="0" err="1"/>
                  <a:t>rybia</a:t>
                </a:r>
                <a:r>
                  <a:rPr lang="en-GB" dirty="0"/>
                  <a:t> </a:t>
                </a:r>
                <a:r>
                  <a:rPr lang="en-GB" dirty="0" err="1"/>
                  <a:t>hmota</a:t>
                </a:r>
                <a:endParaRPr dirty="0"/>
              </a:p>
            </p:txBody>
          </p:sp>
          <p:grpSp>
            <p:nvGrpSpPr>
              <p:cNvPr id="245" name="Группа"/>
              <p:cNvGrpSpPr/>
              <p:nvPr/>
            </p:nvGrpSpPr>
            <p:grpSpPr>
              <a:xfrm>
                <a:off x="1522870" y="0"/>
                <a:ext cx="6706732" cy="1567740"/>
                <a:chOff x="0" y="0"/>
                <a:chExt cx="6706730" cy="1567739"/>
              </a:xfrm>
            </p:grpSpPr>
            <p:pic>
              <p:nvPicPr>
                <p:cNvPr id="239" name="Безымянный-1-31.png" descr="Безымянный-1-31.png"/>
                <p:cNvPicPr>
                  <a:picLocks noChangeAspect="1"/>
                </p:cNvPicPr>
                <p:nvPr/>
              </p:nvPicPr>
              <p:blipFill>
                <a:blip r:embed="rId5"/>
                <a:stretch>
                  <a:fillRect/>
                </a:stretch>
              </p:blipFill>
              <p:spPr>
                <a:xfrm>
                  <a:off x="0" y="708404"/>
                  <a:ext cx="1536701" cy="859335"/>
                </a:xfrm>
                <a:prstGeom prst="rect">
                  <a:avLst/>
                </a:prstGeom>
                <a:ln w="12700" cap="flat">
                  <a:noFill/>
                  <a:miter lim="400000"/>
                </a:ln>
                <a:effectLst/>
              </p:spPr>
            </p:pic>
            <p:pic>
              <p:nvPicPr>
                <p:cNvPr id="240" name="Безымянный-1-32.png" descr="Безымянный-1-32.png"/>
                <p:cNvPicPr>
                  <a:picLocks noChangeAspect="1"/>
                </p:cNvPicPr>
                <p:nvPr/>
              </p:nvPicPr>
              <p:blipFill>
                <a:blip r:embed="rId6"/>
                <a:stretch>
                  <a:fillRect/>
                </a:stretch>
              </p:blipFill>
              <p:spPr>
                <a:xfrm>
                  <a:off x="2448273" y="708404"/>
                  <a:ext cx="1536702" cy="650487"/>
                </a:xfrm>
                <a:prstGeom prst="rect">
                  <a:avLst/>
                </a:prstGeom>
                <a:ln w="12700" cap="flat">
                  <a:noFill/>
                  <a:miter lim="400000"/>
                </a:ln>
                <a:effectLst/>
              </p:spPr>
            </p:pic>
            <p:sp>
              <p:nvSpPr>
                <p:cNvPr id="241" name="Жир рыб"/>
                <p:cNvSpPr txBox="1"/>
                <p:nvPr/>
              </p:nvSpPr>
              <p:spPr>
                <a:xfrm>
                  <a:off x="0" y="0"/>
                  <a:ext cx="1764995" cy="553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EE6AF"/>
                      </a:solidFill>
                      <a:latin typeface="Gilroy Bold"/>
                      <a:ea typeface="Gilroy Bold"/>
                      <a:cs typeface="Gilroy Bold"/>
                      <a:sym typeface="Gilroy Bold"/>
                    </a:defRPr>
                  </a:pPr>
                  <a:r>
                    <a:rPr lang="en-GB" dirty="0" err="1"/>
                    <a:t>Rybí</a:t>
                  </a:r>
                  <a:r>
                    <a:rPr lang="en-GB" dirty="0"/>
                    <a:t> </a:t>
                  </a:r>
                  <a:r>
                    <a:rPr lang="en-GB" dirty="0" err="1"/>
                    <a:t>olej</a:t>
                  </a:r>
                  <a:r>
                    <a:rPr lang="en-GB" dirty="0"/>
                    <a:t> (</a:t>
                  </a:r>
                  <a:r>
                    <a:rPr lang="en-GB" dirty="0" err="1"/>
                    <a:t>obsahuje</a:t>
                  </a:r>
                  <a:r>
                    <a:rPr lang="en-GB" dirty="0"/>
                    <a:t> EPA a DHA v </a:t>
                  </a:r>
                  <a:r>
                    <a:rPr lang="en-GB" dirty="0" err="1"/>
                    <a:t>prírodnej</a:t>
                  </a:r>
                  <a:r>
                    <a:rPr lang="en-GB" dirty="0"/>
                    <a:t> </a:t>
                  </a:r>
                  <a:r>
                    <a:rPr lang="en-GB" dirty="0" err="1"/>
                    <a:t>forme</a:t>
                  </a:r>
                  <a:r>
                    <a:rPr lang="en-GB" dirty="0"/>
                    <a:t> </a:t>
                  </a:r>
                  <a:r>
                    <a:rPr lang="en-GB" dirty="0" err="1"/>
                    <a:t>triglyceridov</a:t>
                  </a:r>
                  <a:r>
                    <a:rPr lang="en-GB" dirty="0"/>
                    <a:t>)</a:t>
                  </a:r>
                  <a:endParaRPr dirty="0"/>
                </a:p>
              </p:txBody>
            </p:sp>
            <p:sp>
              <p:nvSpPr>
                <p:cNvPr id="242" name="ЭПК и ДГК…"/>
                <p:cNvSpPr txBox="1"/>
                <p:nvPr/>
              </p:nvSpPr>
              <p:spPr>
                <a:xfrm>
                  <a:off x="2448273" y="0"/>
                  <a:ext cx="1308049" cy="3693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p>
                  <a:pPr>
                    <a:defRPr sz="1200">
                      <a:solidFill>
                        <a:srgbClr val="FEE6AF"/>
                      </a:solidFill>
                      <a:latin typeface="Gilroy Bold"/>
                      <a:ea typeface="Gilroy Bold"/>
                      <a:cs typeface="Gilroy Bold"/>
                      <a:sym typeface="Gilroy Bold"/>
                    </a:defRPr>
                  </a:pPr>
                  <a:r>
                    <a:rPr lang="en-GB" dirty="0"/>
                    <a:t>EPA a DHA</a:t>
                  </a:r>
                </a:p>
                <a:p>
                  <a:pPr>
                    <a:defRPr sz="1200">
                      <a:solidFill>
                        <a:srgbClr val="FEE6AF"/>
                      </a:solidFill>
                      <a:latin typeface="Gilroy Bold"/>
                      <a:ea typeface="Gilroy Bold"/>
                      <a:cs typeface="Gilroy Bold"/>
                      <a:sym typeface="Gilroy Bold"/>
                    </a:defRPr>
                  </a:pPr>
                  <a:r>
                    <a:rPr lang="en-GB" dirty="0" err="1"/>
                    <a:t>vo</a:t>
                  </a:r>
                  <a:r>
                    <a:rPr lang="en-GB" dirty="0"/>
                    <a:t> </a:t>
                  </a:r>
                  <a:r>
                    <a:rPr lang="en-GB" dirty="0" err="1"/>
                    <a:t>forme</a:t>
                  </a:r>
                  <a:r>
                    <a:rPr lang="en-GB" dirty="0"/>
                    <a:t> </a:t>
                  </a:r>
                  <a:r>
                    <a:rPr lang="en-GB" dirty="0" err="1"/>
                    <a:t>etyléteru</a:t>
                  </a:r>
                  <a:endParaRPr dirty="0"/>
                </a:p>
              </p:txBody>
            </p:sp>
            <p:sp>
              <p:nvSpPr>
                <p:cNvPr id="243" name="ЭПК и ДГК…"/>
                <p:cNvSpPr txBox="1"/>
                <p:nvPr/>
              </p:nvSpPr>
              <p:spPr>
                <a:xfrm>
                  <a:off x="5170025" y="0"/>
                  <a:ext cx="1536703" cy="55399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EE6AF"/>
                      </a:solidFill>
                      <a:latin typeface="Gilroy Bold"/>
                      <a:ea typeface="Gilroy Bold"/>
                      <a:cs typeface="Gilroy Bold"/>
                      <a:sym typeface="Gilroy Bold"/>
                    </a:defRPr>
                  </a:pPr>
                  <a:r>
                    <a:rPr lang="en-GB" dirty="0"/>
                    <a:t>EPA a DHA  </a:t>
                  </a:r>
                  <a:r>
                    <a:rPr lang="en-GB" dirty="0" err="1"/>
                    <a:t>redukovanej</a:t>
                  </a:r>
                  <a:r>
                    <a:rPr lang="en-GB" dirty="0"/>
                    <a:t> </a:t>
                  </a:r>
                  <a:r>
                    <a:rPr lang="en-GB" dirty="0" err="1"/>
                    <a:t>forme</a:t>
                  </a:r>
                  <a:r>
                    <a:rPr lang="en-GB" dirty="0"/>
                    <a:t> </a:t>
                  </a:r>
                  <a:r>
                    <a:rPr lang="en-GB" dirty="0" err="1"/>
                    <a:t>triglyceridov</a:t>
                  </a:r>
                  <a:endParaRPr dirty="0"/>
                </a:p>
              </p:txBody>
            </p:sp>
            <p:pic>
              <p:nvPicPr>
                <p:cNvPr id="244" name="Безымянный-1-42.png" descr="Безымянный-1-42.png"/>
                <p:cNvPicPr>
                  <a:picLocks noChangeAspect="1"/>
                </p:cNvPicPr>
                <p:nvPr/>
              </p:nvPicPr>
              <p:blipFill>
                <a:blip r:embed="rId7"/>
                <a:stretch>
                  <a:fillRect/>
                </a:stretch>
              </p:blipFill>
              <p:spPr>
                <a:xfrm>
                  <a:off x="5170028" y="708404"/>
                  <a:ext cx="1536702" cy="650486"/>
                </a:xfrm>
                <a:prstGeom prst="rect">
                  <a:avLst/>
                </a:prstGeom>
                <a:ln w="12700" cap="flat">
                  <a:noFill/>
                  <a:miter lim="400000"/>
                </a:ln>
                <a:effectLst/>
              </p:spPr>
            </p:pic>
          </p:grpSp>
        </p:grpSp>
        <p:pic>
          <p:nvPicPr>
            <p:cNvPr id="247" name="Безымянный-1 (1)-43.png" descr="Безымянный-1 (1)-43.png"/>
            <p:cNvPicPr>
              <a:picLocks noChangeAspect="1"/>
            </p:cNvPicPr>
            <p:nvPr/>
          </p:nvPicPr>
          <p:blipFill>
            <a:blip r:embed="rId8"/>
            <a:srcRect t="34" b="34"/>
            <a:stretch>
              <a:fillRect/>
            </a:stretch>
          </p:blipFill>
          <p:spPr>
            <a:xfrm>
              <a:off x="0" y="1689847"/>
              <a:ext cx="8217924" cy="1342799"/>
            </a:xfrm>
            <a:prstGeom prst="rect">
              <a:avLst/>
            </a:prstGeom>
            <a:ln w="12700" cap="flat">
              <a:noFill/>
              <a:miter lim="400000"/>
            </a:ln>
            <a:effectLst/>
          </p:spPr>
        </p:pic>
      </p:grpSp>
      <p:grpSp>
        <p:nvGrpSpPr>
          <p:cNvPr id="256" name="Группа"/>
          <p:cNvGrpSpPr/>
          <p:nvPr/>
        </p:nvGrpSpPr>
        <p:grpSpPr>
          <a:xfrm>
            <a:off x="2126295" y="4358881"/>
            <a:ext cx="4891411" cy="387669"/>
            <a:chOff x="0" y="0"/>
            <a:chExt cx="4891409" cy="387668"/>
          </a:xfrm>
        </p:grpSpPr>
        <p:grpSp>
          <p:nvGrpSpPr>
            <p:cNvPr id="252" name="Группа"/>
            <p:cNvGrpSpPr/>
            <p:nvPr/>
          </p:nvGrpSpPr>
          <p:grpSpPr>
            <a:xfrm>
              <a:off x="0" y="254000"/>
              <a:ext cx="4891409" cy="133668"/>
              <a:chOff x="0" y="0"/>
              <a:chExt cx="4891408" cy="133667"/>
            </a:xfrm>
          </p:grpSpPr>
          <p:sp>
            <p:nvSpPr>
              <p:cNvPr id="250" name="ЭПК и ДГК…"/>
              <p:cNvSpPr txBox="1"/>
              <p:nvPr/>
            </p:nvSpPr>
            <p:spPr>
              <a:xfrm>
                <a:off x="0" y="0"/>
                <a:ext cx="509055"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15-20% </a:t>
                </a:r>
              </a:p>
            </p:txBody>
          </p:sp>
          <p:sp>
            <p:nvSpPr>
              <p:cNvPr id="251" name="ЭПК и ДГК…"/>
              <p:cNvSpPr txBox="1"/>
              <p:nvPr/>
            </p:nvSpPr>
            <p:spPr>
              <a:xfrm>
                <a:off x="4539656" y="0"/>
                <a:ext cx="351753" cy="13366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t>&gt;60%</a:t>
                </a:r>
              </a:p>
            </p:txBody>
          </p:sp>
        </p:grpSp>
        <p:grpSp>
          <p:nvGrpSpPr>
            <p:cNvPr id="255" name="Группа"/>
            <p:cNvGrpSpPr/>
            <p:nvPr/>
          </p:nvGrpSpPr>
          <p:grpSpPr>
            <a:xfrm>
              <a:off x="18811" y="0"/>
              <a:ext cx="4872598" cy="184751"/>
              <a:chOff x="0" y="0"/>
              <a:chExt cx="4872597" cy="184750"/>
            </a:xfrm>
          </p:grpSpPr>
          <p:sp>
            <p:nvSpPr>
              <p:cNvPr id="253" name="Линия"/>
              <p:cNvSpPr/>
              <p:nvPr/>
            </p:nvSpPr>
            <p:spPr>
              <a:xfrm>
                <a:off x="0" y="184749"/>
                <a:ext cx="4872597" cy="1"/>
              </a:xfrm>
              <a:prstGeom prst="line">
                <a:avLst/>
              </a:prstGeom>
              <a:noFill/>
              <a:ln w="10795" cap="flat">
                <a:solidFill>
                  <a:srgbClr val="FAE1A1"/>
                </a:solidFill>
                <a:prstDash val="solid"/>
                <a:round/>
                <a:tailEnd type="triangle" w="med" len="med"/>
              </a:ln>
              <a:effectLst/>
            </p:spPr>
            <p:txBody>
              <a:bodyPr wrap="square" lIns="45718" tIns="45718" rIns="45718" bIns="45718" numCol="1" anchor="t">
                <a:noAutofit/>
              </a:bodyPr>
              <a:lstStyle/>
              <a:p>
                <a:endParaRPr/>
              </a:p>
            </p:txBody>
          </p:sp>
          <p:sp>
            <p:nvSpPr>
              <p:cNvPr id="254" name="ЭПК и ДГК…"/>
              <p:cNvSpPr txBox="1"/>
              <p:nvPr/>
            </p:nvSpPr>
            <p:spPr>
              <a:xfrm>
                <a:off x="2091804" y="0"/>
                <a:ext cx="698909" cy="16927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numCol="1" anchor="t">
                <a:spAutoFit/>
              </a:bodyPr>
              <a:lstStyle>
                <a:lvl1pPr>
                  <a:defRPr sz="1100">
                    <a:solidFill>
                      <a:srgbClr val="FEE6AF"/>
                    </a:solidFill>
                    <a:latin typeface="Gilroy Semibold"/>
                    <a:ea typeface="Gilroy Semibold"/>
                    <a:cs typeface="Gilroy Semibold"/>
                    <a:sym typeface="Gilroy Semibold"/>
                  </a:defRPr>
                </a:lvl1pPr>
              </a:lstStyle>
              <a:p>
                <a:r>
                  <a:rPr lang="en-GB" dirty="0"/>
                  <a:t>EPA a DHA</a:t>
                </a:r>
                <a:endParaRPr dirty="0"/>
              </a:p>
            </p:txBody>
          </p:sp>
        </p:grpSp>
      </p:grpSp>
      <p:sp>
        <p:nvSpPr>
          <p:cNvPr id="2" name="Процесс переэтерификации">
            <a:extLst>
              <a:ext uri="{FF2B5EF4-FFF2-40B4-BE49-F238E27FC236}">
                <a16:creationId xmlns:a16="http://schemas.microsoft.com/office/drawing/2014/main" id="{6DCCDC4F-49CB-3513-D2FF-111586D55BB0}"/>
              </a:ext>
            </a:extLst>
          </p:cNvPr>
          <p:cNvSpPr txBox="1"/>
          <p:nvPr/>
        </p:nvSpPr>
        <p:spPr>
          <a:xfrm>
            <a:off x="2781300" y="2997199"/>
            <a:ext cx="1433348"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defRPr sz="1200">
                <a:solidFill>
                  <a:srgbClr val="FEE6AF"/>
                </a:solidFill>
                <a:latin typeface="Gilroy Bold"/>
                <a:ea typeface="Gilroy Bold"/>
                <a:cs typeface="Gilroy Bold"/>
                <a:sym typeface="Gilroy Bold"/>
              </a:defRPr>
            </a:lvl1pPr>
          </a:lstStyle>
          <a:p>
            <a:r>
              <a:rPr lang="en-GB" dirty="0" err="1"/>
              <a:t>Proces</a:t>
            </a:r>
            <a:r>
              <a:rPr lang="en-GB" dirty="0"/>
              <a:t> </a:t>
            </a:r>
            <a:r>
              <a:rPr lang="en-GB" dirty="0" err="1"/>
              <a:t>transesterifikácie</a:t>
            </a:r>
            <a:endParaRPr dirty="0"/>
          </a:p>
        </p:txBody>
      </p:sp>
      <p:sp>
        <p:nvSpPr>
          <p:cNvPr id="3" name="Помогает отделить ЭПК  и ДГК от других жирных  кислот и увеличивает  их концентрацию в продукте.">
            <a:extLst>
              <a:ext uri="{FF2B5EF4-FFF2-40B4-BE49-F238E27FC236}">
                <a16:creationId xmlns:a16="http://schemas.microsoft.com/office/drawing/2014/main" id="{5343DD2B-E91A-FA4D-7393-3B2A91F227EB}"/>
              </a:ext>
            </a:extLst>
          </p:cNvPr>
          <p:cNvSpPr txBox="1"/>
          <p:nvPr/>
        </p:nvSpPr>
        <p:spPr>
          <a:xfrm>
            <a:off x="2781300" y="3492501"/>
            <a:ext cx="2358736" cy="507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en-GB" dirty="0" err="1"/>
              <a:t>Pomáha</a:t>
            </a:r>
            <a:r>
              <a:rPr lang="en-GB" dirty="0"/>
              <a:t> </a:t>
            </a:r>
            <a:r>
              <a:rPr lang="en-GB" dirty="0" err="1"/>
              <a:t>oddeliť</a:t>
            </a:r>
            <a:r>
              <a:rPr lang="en-GB" dirty="0"/>
              <a:t> EPA a DHA od </a:t>
            </a:r>
            <a:r>
              <a:rPr lang="en-GB" dirty="0" err="1"/>
              <a:t>ostatných</a:t>
            </a:r>
            <a:r>
              <a:rPr lang="en-GB" dirty="0"/>
              <a:t> </a:t>
            </a:r>
            <a:r>
              <a:rPr lang="en-GB" dirty="0" err="1"/>
              <a:t>mastných</a:t>
            </a:r>
            <a:r>
              <a:rPr lang="en-GB" dirty="0"/>
              <a:t> </a:t>
            </a:r>
            <a:r>
              <a:rPr lang="en-GB" dirty="0" err="1"/>
              <a:t>kyselín</a:t>
            </a:r>
            <a:r>
              <a:rPr lang="en-GB" dirty="0"/>
              <a:t> a </a:t>
            </a:r>
            <a:r>
              <a:rPr lang="en-GB" dirty="0" err="1"/>
              <a:t>zvyšuje</a:t>
            </a:r>
            <a:r>
              <a:rPr lang="en-GB" dirty="0"/>
              <a:t> ich </a:t>
            </a:r>
            <a:r>
              <a:rPr lang="en-GB" dirty="0" err="1"/>
              <a:t>koncentráciu</a:t>
            </a:r>
            <a:r>
              <a:rPr lang="en-GB" dirty="0"/>
              <a:t> v </a:t>
            </a:r>
            <a:r>
              <a:rPr lang="en-GB" dirty="0" err="1"/>
              <a:t>produkte</a:t>
            </a:r>
            <a:r>
              <a:rPr lang="en-GB" dirty="0"/>
              <a:t>.</a:t>
            </a:r>
            <a:endParaRPr dirty="0">
              <a:latin typeface="Gilroy Bold"/>
              <a:ea typeface="Gilroy Bold"/>
              <a:cs typeface="Gilroy Bold"/>
              <a:sym typeface="Gilroy Bold"/>
            </a:endParaRPr>
          </a:p>
        </p:txBody>
      </p:sp>
      <p:sp>
        <p:nvSpPr>
          <p:cNvPr id="4" name="Восстанавливает форму ЭПК  и ДГК, близкую к природной,  и еще больше повышает  их концентрацию в продукте.">
            <a:extLst>
              <a:ext uri="{FF2B5EF4-FFF2-40B4-BE49-F238E27FC236}">
                <a16:creationId xmlns:a16="http://schemas.microsoft.com/office/drawing/2014/main" id="{620AE237-EC8B-61C6-5516-46FCE4C6745B}"/>
              </a:ext>
            </a:extLst>
          </p:cNvPr>
          <p:cNvSpPr txBox="1"/>
          <p:nvPr/>
        </p:nvSpPr>
        <p:spPr>
          <a:xfrm>
            <a:off x="5473701" y="3492501"/>
            <a:ext cx="2146300" cy="50783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100">
                <a:solidFill>
                  <a:srgbClr val="FFFFFF"/>
                </a:solidFill>
                <a:latin typeface="Gilroy Regular"/>
                <a:ea typeface="Gilroy Regular"/>
                <a:cs typeface="Gilroy Regular"/>
                <a:sym typeface="Gilroy Regular"/>
              </a:defRPr>
            </a:pPr>
            <a:r>
              <a:rPr lang="en-GB" dirty="0" err="1"/>
              <a:t>Obnovuje</a:t>
            </a:r>
            <a:r>
              <a:rPr lang="en-GB" dirty="0"/>
              <a:t> </a:t>
            </a:r>
            <a:r>
              <a:rPr lang="en-GB" dirty="0" err="1"/>
              <a:t>prirodzenú</a:t>
            </a:r>
            <a:r>
              <a:rPr lang="en-GB" dirty="0"/>
              <a:t> </a:t>
            </a:r>
            <a:r>
              <a:rPr lang="en-GB" dirty="0" err="1"/>
              <a:t>formu</a:t>
            </a:r>
            <a:r>
              <a:rPr lang="en-GB" dirty="0"/>
              <a:t> EPA a DHA a </a:t>
            </a:r>
            <a:r>
              <a:rPr lang="en-GB" dirty="0" err="1"/>
              <a:t>ďalej</a:t>
            </a:r>
            <a:r>
              <a:rPr lang="en-GB" dirty="0"/>
              <a:t> </a:t>
            </a:r>
            <a:r>
              <a:rPr lang="en-GB" dirty="0" err="1"/>
              <a:t>zvyšuje</a:t>
            </a:r>
            <a:r>
              <a:rPr lang="en-GB" dirty="0"/>
              <a:t> ich </a:t>
            </a:r>
            <a:r>
              <a:rPr lang="en-GB" dirty="0" err="1"/>
              <a:t>koncentráciu</a:t>
            </a:r>
            <a:r>
              <a:rPr lang="en-GB" dirty="0"/>
              <a:t> v </a:t>
            </a:r>
            <a:r>
              <a:rPr lang="en-GB" dirty="0" err="1"/>
              <a:t>produkte</a:t>
            </a:r>
            <a:r>
              <a:rPr lang="en-GB" dirty="0"/>
              <a:t>.</a:t>
            </a:r>
            <a:endParaRPr u="sng" dirty="0">
              <a:latin typeface="Gilroy Bold"/>
              <a:ea typeface="Gilroy Bold"/>
              <a:cs typeface="Gilroy Bold"/>
              <a:sym typeface="Gilroy Bold"/>
            </a:endParaRPr>
          </a:p>
        </p:txBody>
      </p:sp>
      <p:sp>
        <p:nvSpPr>
          <p:cNvPr id="5" name="NEW! Процесс  ре-переэтерификации">
            <a:extLst>
              <a:ext uri="{FF2B5EF4-FFF2-40B4-BE49-F238E27FC236}">
                <a16:creationId xmlns:a16="http://schemas.microsoft.com/office/drawing/2014/main" id="{C10F7821-C306-AA40-9A80-D5196167C6FD}"/>
              </a:ext>
            </a:extLst>
          </p:cNvPr>
          <p:cNvSpPr txBox="1"/>
          <p:nvPr/>
        </p:nvSpPr>
        <p:spPr>
          <a:xfrm>
            <a:off x="5473701" y="2997199"/>
            <a:ext cx="1433348" cy="36933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p>
            <a:pPr>
              <a:defRPr sz="1200">
                <a:solidFill>
                  <a:srgbClr val="FEE6AF"/>
                </a:solidFill>
                <a:latin typeface="Gilroy Bold"/>
                <a:ea typeface="Gilroy Bold"/>
                <a:cs typeface="Gilroy Bold"/>
                <a:sym typeface="Gilroy Bold"/>
              </a:defRPr>
            </a:pPr>
            <a:r>
              <a:rPr lang="en-GB" dirty="0" err="1"/>
              <a:t>Proces</a:t>
            </a:r>
            <a:r>
              <a:rPr lang="en-GB" dirty="0"/>
              <a:t> </a:t>
            </a:r>
            <a:r>
              <a:rPr lang="en-GB" dirty="0" err="1"/>
              <a:t>reesterifikácie</a:t>
            </a:r>
            <a:endParaRPr dirty="0"/>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197</TotalTime>
  <Words>2895</Words>
  <Application>Microsoft Macintosh PowerPoint</Application>
  <PresentationFormat>Экран (16:9)</PresentationFormat>
  <Paragraphs>328</Paragraphs>
  <Slides>27</Slides>
  <Notes>21</Notes>
  <HiddenSlides>0</HiddenSlides>
  <MMClips>0</MMClips>
  <ScaleCrop>false</ScaleCrop>
  <HeadingPairs>
    <vt:vector size="6" baseType="variant">
      <vt:variant>
        <vt:lpstr>Использованные шрифты</vt:lpstr>
      </vt:variant>
      <vt:variant>
        <vt:i4>10</vt:i4>
      </vt:variant>
      <vt:variant>
        <vt:lpstr>Тема</vt:lpstr>
      </vt:variant>
      <vt:variant>
        <vt:i4>1</vt:i4>
      </vt:variant>
      <vt:variant>
        <vt:lpstr>Заголовки слайдов</vt:lpstr>
      </vt:variant>
      <vt:variant>
        <vt:i4>27</vt:i4>
      </vt:variant>
    </vt:vector>
  </HeadingPairs>
  <TitlesOfParts>
    <vt:vector size="38" baseType="lpstr">
      <vt:lpstr>☞GILROY-REGULAR</vt:lpstr>
      <vt:lpstr>Arial</vt:lpstr>
      <vt:lpstr>Calibri</vt:lpstr>
      <vt:lpstr>Gilroy Bold</vt:lpstr>
      <vt:lpstr>Gilroy Light</vt:lpstr>
      <vt:lpstr>Gilroy Regular</vt:lpstr>
      <vt:lpstr>Gilroy Semibold</vt:lpstr>
      <vt:lpstr>Helvetica</vt:lpstr>
      <vt:lpstr>Helvetica Neue</vt:lpstr>
      <vt:lpstr>Times New Roman</vt:lpstr>
      <vt:lpstr>Simple Light</vt:lpstr>
      <vt:lpstr>Rytmus zdravia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Rytmus zdravia</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Ритм здоровья</dc:title>
  <dc:creator>Елена Вермишева</dc:creator>
  <cp:lastModifiedBy>Microsoft Office User</cp:lastModifiedBy>
  <cp:revision>26</cp:revision>
  <dcterms:modified xsi:type="dcterms:W3CDTF">2023-03-09T14:13:35Z</dcterms:modified>
</cp:coreProperties>
</file>