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jpg" ContentType="image/jpg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1F6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 spc="-5"/>
              <a:t>Calci-Prime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001F6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1F6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 spc="-5"/>
              <a:t>Calci-Prime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001F6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1F6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 spc="-5"/>
              <a:t>Calci-Prime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908" y="480059"/>
            <a:ext cx="1257300" cy="2194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001F6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1F6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 spc="-5"/>
              <a:t>Calci-Prime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1F6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 spc="-5"/>
              <a:t>Calci-Prime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0"/>
            <a:ext cx="9142475" cy="51419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968" y="331470"/>
            <a:ext cx="8386063" cy="807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001F6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5800" y="1362570"/>
            <a:ext cx="8350884" cy="3342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98779" y="4779670"/>
            <a:ext cx="74231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1F6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 spc="-5"/>
              <a:t>Calci-Prime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Relationship Id="rId3" Type="http://schemas.openxmlformats.org/officeDocument/2006/relationships/image" Target="../media/image3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8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35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8.png"/><Relationship Id="rId4" Type="http://schemas.openxmlformats.org/officeDocument/2006/relationships/hyperlink" Target="https://www.youtube.com/watch?v=1PtXHH9H75E" TargetMode="Externa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8.png"/><Relationship Id="rId6" Type="http://schemas.openxmlformats.org/officeDocument/2006/relationships/image" Target="../media/image35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40.png"/><Relationship Id="rId4" Type="http://schemas.openxmlformats.org/officeDocument/2006/relationships/image" Target="../media/image8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8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hyperlink" Target="https://menaq7.com/science/)" TargetMode="Externa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hyperlink" Target="https://menaq7.com/science/)" TargetMode="Externa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hyperlink" Target="https://menaq7.com/science/)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png"/><Relationship Id="rId3" Type="http://schemas.openxmlformats.org/officeDocument/2006/relationships/image" Target="../media/image49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Relationship Id="rId3" Type="http://schemas.openxmlformats.org/officeDocument/2006/relationships/image" Target="../media/image49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jpg"/><Relationship Id="rId4" Type="http://schemas.openxmlformats.org/officeDocument/2006/relationships/image" Target="../media/image57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3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Relationship Id="rId3" Type="http://schemas.openxmlformats.org/officeDocument/2006/relationships/image" Target="../media/image3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Relationship Id="rId3" Type="http://schemas.openxmlformats.org/officeDocument/2006/relationships/image" Target="../media/image57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66.jpg"/><Relationship Id="rId4" Type="http://schemas.openxmlformats.org/officeDocument/2006/relationships/image" Target="../media/image57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hyperlink" Target="https://doi.org/10.1111/nyas.14758" TargetMode="External"/><Relationship Id="rId4" Type="http://schemas.openxmlformats.org/officeDocument/2006/relationships/hyperlink" Target="https://doi.org/10.2147/IJN.S107624" TargetMode="External"/><Relationship Id="rId5" Type="http://schemas.openxmlformats.org/officeDocument/2006/relationships/hyperlink" Target="https://doi.org/10.1007/s11914-016-0330-3" TargetMode="External"/><Relationship Id="rId6" Type="http://schemas.openxmlformats.org/officeDocument/2006/relationships/hyperlink" Target="https://doi.org/10.1101/cshperspect.a011353" TargetMode="External"/><Relationship Id="rId7" Type="http://schemas.openxmlformats.org/officeDocument/2006/relationships/hyperlink" Target="https://doi.org/10.1001/archpedi.1968.02100010375014" TargetMode="External"/><Relationship Id="rId8" Type="http://schemas.openxmlformats.org/officeDocument/2006/relationships/hyperlink" Target="https://doi.org/10.1001/archinte.139.10.1166" TargetMode="External"/><Relationship Id="rId9" Type="http://schemas.openxmlformats.org/officeDocument/2006/relationships/hyperlink" Target="https://doi.org/10.1016/s0140-6736(02)07574-8" TargetMode="External"/><Relationship Id="rId10" Type="http://schemas.openxmlformats.org/officeDocument/2006/relationships/hyperlink" Target="https://doi.org/10.5468/ogs.2019.62.2.73" TargetMode="External"/><Relationship Id="rId11" Type="http://schemas.openxmlformats.org/officeDocument/2006/relationships/hyperlink" Target="https://www.ncbi.nlm.nih.gov/books/NBK279330/" TargetMode="External"/><Relationship Id="rId12" Type="http://schemas.openxmlformats.org/officeDocument/2006/relationships/hyperlink" Target="https://doi.org/10.17226/13050" TargetMode="External"/><Relationship Id="rId13" Type="http://schemas.openxmlformats.org/officeDocument/2006/relationships/hyperlink" Target="https://doi.org/10.1093/jn/123.9.1615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ubmed.ncbi.nlm.nih.gov/35247225/" TargetMode="Externa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8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hyperlink" Target="https://doi.org/10.1152/physrev.00012.2014" TargetMode="External"/><Relationship Id="rId4" Type="http://schemas.openxmlformats.org/officeDocument/2006/relationships/hyperlink" Target="https://doi.org/10.1111/add.15147" TargetMode="External"/><Relationship Id="rId5" Type="http://schemas.openxmlformats.org/officeDocument/2006/relationships/hyperlink" Target="https://doi.org/10.1093/ajcn/74.3.343" TargetMode="External"/><Relationship Id="rId6" Type="http://schemas.openxmlformats.org/officeDocument/2006/relationships/hyperlink" Target="http://doi.org/10.1001/jama.1996.03540030060033" TargetMode="External"/><Relationship Id="rId7" Type="http://schemas.openxmlformats.org/officeDocument/2006/relationships/hyperlink" Target="https://doi.org/10.3121/cmr.1.2.93" TargetMode="External"/><Relationship Id="rId8" Type="http://schemas.openxmlformats.org/officeDocument/2006/relationships/hyperlink" Target="https://doi.org/10.7888/juoeh.37.245" TargetMode="External"/><Relationship Id="rId9" Type="http://schemas.openxmlformats.org/officeDocument/2006/relationships/hyperlink" Target="https://doi.org/10.1249/MSS.0b013e3181f79fa8" TargetMode="External"/><Relationship Id="rId10" Type="http://schemas.openxmlformats.org/officeDocument/2006/relationships/hyperlink" Target="https://doi.org/10.1186/1475-2891-8-7" TargetMode="External"/><Relationship Id="rId11" Type="http://schemas.openxmlformats.org/officeDocument/2006/relationships/hyperlink" Target="https://doi.org/10.1017/S0007114515004948" TargetMode="External"/><Relationship Id="rId12" Type="http://schemas.openxmlformats.org/officeDocument/2006/relationships/hyperlink" Target="https://doi.org/10.3390/nu12040949" TargetMode="External"/><Relationship Id="rId13" Type="http://schemas.openxmlformats.org/officeDocument/2006/relationships/hyperlink" Target="https://menaq7.com/science/" TargetMode="Externa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hyperlink" Target="https://doi.org/10.1016/j.jtemb.2020.126577" TargetMode="External"/><Relationship Id="rId4" Type="http://schemas.openxmlformats.org/officeDocument/2006/relationships/hyperlink" Target="https://doi.org/10.1177/1535370221997072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hyperlink" Target="https://www.ncbi.nlm.nih.gov/books/NBK279330/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8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8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101" y="1436997"/>
            <a:ext cx="2530475" cy="1034415"/>
          </a:xfrm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dirty="0" sz="4300" spc="-10">
                <a:solidFill>
                  <a:srgbClr val="FFFFFF"/>
                </a:solidFill>
              </a:rPr>
              <a:t>Calc</a:t>
            </a:r>
            <a:r>
              <a:rPr dirty="0" sz="4300" spc="-15">
                <a:solidFill>
                  <a:srgbClr val="FFFFFF"/>
                </a:solidFill>
              </a:rPr>
              <a:t>i</a:t>
            </a:r>
            <a:r>
              <a:rPr dirty="0" sz="4300" spc="-5">
                <a:solidFill>
                  <a:srgbClr val="FFFFFF"/>
                </a:solidFill>
              </a:rPr>
              <a:t>-Prime</a:t>
            </a:r>
            <a:endParaRPr sz="4300"/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1800" spc="-100">
                <a:solidFill>
                  <a:srgbClr val="FFFFFF"/>
                </a:solidFill>
              </a:rPr>
              <a:t>V</a:t>
            </a:r>
            <a:r>
              <a:rPr dirty="0" sz="1800" spc="-95">
                <a:solidFill>
                  <a:srgbClr val="FFFFFF"/>
                </a:solidFill>
              </a:rPr>
              <a:t>aš</a:t>
            </a:r>
            <a:r>
              <a:rPr dirty="0" sz="1800">
                <a:solidFill>
                  <a:srgbClr val="FFFFFF"/>
                </a:solidFill>
              </a:rPr>
              <a:t>a</a:t>
            </a:r>
            <a:r>
              <a:rPr dirty="0" sz="1800" spc="-215">
                <a:solidFill>
                  <a:srgbClr val="FFFFFF"/>
                </a:solidFill>
              </a:rPr>
              <a:t> </a:t>
            </a:r>
            <a:r>
              <a:rPr dirty="0" sz="1800" spc="-95">
                <a:solidFill>
                  <a:srgbClr val="FFFFFF"/>
                </a:solidFill>
              </a:rPr>
              <a:t>vnú</a:t>
            </a:r>
            <a:r>
              <a:rPr dirty="0" sz="1800" spc="-100">
                <a:solidFill>
                  <a:srgbClr val="FFFFFF"/>
                </a:solidFill>
              </a:rPr>
              <a:t>to</a:t>
            </a:r>
            <a:r>
              <a:rPr dirty="0" sz="1800" spc="-105">
                <a:solidFill>
                  <a:srgbClr val="FFFFFF"/>
                </a:solidFill>
              </a:rPr>
              <a:t>r</a:t>
            </a:r>
            <a:r>
              <a:rPr dirty="0" sz="1800" spc="-95">
                <a:solidFill>
                  <a:srgbClr val="FFFFFF"/>
                </a:solidFill>
              </a:rPr>
              <a:t>n</a:t>
            </a:r>
            <a:r>
              <a:rPr dirty="0" sz="1800">
                <a:solidFill>
                  <a:srgbClr val="FFFFFF"/>
                </a:solidFill>
              </a:rPr>
              <a:t>á</a:t>
            </a:r>
            <a:r>
              <a:rPr dirty="0" sz="1800" spc="-215">
                <a:solidFill>
                  <a:srgbClr val="FFFFFF"/>
                </a:solidFill>
              </a:rPr>
              <a:t> </a:t>
            </a:r>
            <a:r>
              <a:rPr dirty="0" sz="1800" spc="-100">
                <a:solidFill>
                  <a:srgbClr val="FFFFFF"/>
                </a:solidFill>
              </a:rPr>
              <a:t>o</a:t>
            </a:r>
            <a:r>
              <a:rPr dirty="0" sz="1800" spc="-95">
                <a:solidFill>
                  <a:srgbClr val="FFFFFF"/>
                </a:solidFill>
              </a:rPr>
              <a:t>p</a:t>
            </a:r>
            <a:r>
              <a:rPr dirty="0" sz="1800" spc="-100">
                <a:solidFill>
                  <a:srgbClr val="FFFFFF"/>
                </a:solidFill>
              </a:rPr>
              <a:t>o</a:t>
            </a:r>
            <a:r>
              <a:rPr dirty="0" sz="1800" spc="-105">
                <a:solidFill>
                  <a:srgbClr val="FFFFFF"/>
                </a:solidFill>
              </a:rPr>
              <a:t>r</a:t>
            </a:r>
            <a:r>
              <a:rPr dirty="0" sz="1800">
                <a:solidFill>
                  <a:srgbClr val="FFFFFF"/>
                </a:solidFill>
              </a:rPr>
              <a:t>a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475" cy="514197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0707" y="4815840"/>
            <a:ext cx="786383" cy="1371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6283" y="1587195"/>
            <a:ext cx="3528060" cy="11950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7000"/>
              </a:lnSpc>
              <a:spcBef>
                <a:spcPts val="100"/>
              </a:spcBef>
            </a:pPr>
            <a:r>
              <a:rPr dirty="0" sz="6000" spc="-5">
                <a:solidFill>
                  <a:srgbClr val="FFFFFF"/>
                </a:solidFill>
              </a:rPr>
              <a:t>Calci-Prime</a:t>
            </a:r>
            <a:endParaRPr sz="6000"/>
          </a:p>
          <a:p>
            <a:pPr marL="12700">
              <a:lnSpc>
                <a:spcPts val="2200"/>
              </a:lnSpc>
            </a:pPr>
            <a:r>
              <a:rPr dirty="0" sz="2000">
                <a:solidFill>
                  <a:srgbClr val="FFFFFF"/>
                </a:solidFill>
              </a:rPr>
              <a:t>Aké</a:t>
            </a:r>
            <a:r>
              <a:rPr dirty="0" sz="2000" spc="-35">
                <a:solidFill>
                  <a:srgbClr val="FFFFFF"/>
                </a:solidFill>
              </a:rPr>
              <a:t> </a:t>
            </a:r>
            <a:r>
              <a:rPr dirty="0" sz="2000" spc="-5">
                <a:solidFill>
                  <a:srgbClr val="FFFFFF"/>
                </a:solidFill>
              </a:rPr>
              <a:t>má</a:t>
            </a:r>
            <a:r>
              <a:rPr dirty="0" sz="2000" spc="-20">
                <a:solidFill>
                  <a:srgbClr val="FFFFFF"/>
                </a:solidFill>
              </a:rPr>
              <a:t> </a:t>
            </a:r>
            <a:r>
              <a:rPr dirty="0" sz="2000">
                <a:solidFill>
                  <a:srgbClr val="FFFFFF"/>
                </a:solidFill>
              </a:rPr>
              <a:t>zloženie?</a:t>
            </a:r>
            <a:endParaRPr sz="2000"/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Calci-Prime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101" y="331470"/>
            <a:ext cx="160210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Calci-Prime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101" y="1159205"/>
            <a:ext cx="310134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001F67"/>
                </a:solidFill>
                <a:latin typeface="Calibri"/>
                <a:cs typeface="Calibri"/>
              </a:rPr>
              <a:t>Obsah účinných</a:t>
            </a:r>
            <a:r>
              <a:rPr dirty="0" sz="1200" b="1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001F67"/>
                </a:solidFill>
                <a:latin typeface="Calibri"/>
                <a:cs typeface="Calibri"/>
              </a:rPr>
              <a:t>látok </a:t>
            </a:r>
            <a:r>
              <a:rPr dirty="0" sz="1200" b="1">
                <a:solidFill>
                  <a:srgbClr val="001F67"/>
                </a:solidFill>
                <a:latin typeface="Calibri"/>
                <a:cs typeface="Calibri"/>
              </a:rPr>
              <a:t>v</a:t>
            </a:r>
            <a:r>
              <a:rPr dirty="0" sz="1200" spc="-10" b="1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1F67"/>
                </a:solidFill>
                <a:latin typeface="Calibri"/>
                <a:cs typeface="Calibri"/>
              </a:rPr>
              <a:t>dennej</a:t>
            </a:r>
            <a:r>
              <a:rPr dirty="0" sz="1200" spc="10" b="1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001F67"/>
                </a:solidFill>
                <a:latin typeface="Calibri"/>
                <a:cs typeface="Calibri"/>
              </a:rPr>
              <a:t>dávke</a:t>
            </a:r>
            <a:r>
              <a:rPr dirty="0" sz="1200" b="1">
                <a:solidFill>
                  <a:srgbClr val="001F67"/>
                </a:solidFill>
                <a:latin typeface="Calibri"/>
                <a:cs typeface="Calibri"/>
              </a:rPr>
              <a:t> (4</a:t>
            </a:r>
            <a:r>
              <a:rPr dirty="0" sz="1200" spc="5" b="1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001F67"/>
                </a:solidFill>
                <a:latin typeface="Calibri"/>
                <a:cs typeface="Calibri"/>
              </a:rPr>
              <a:t>kapsuly)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9100" y="1632204"/>
            <a:ext cx="1903730" cy="1903730"/>
            <a:chOff x="419100" y="1632204"/>
            <a:chExt cx="1903730" cy="1903730"/>
          </a:xfrm>
        </p:grpSpPr>
        <p:sp>
          <p:nvSpPr>
            <p:cNvPr id="5" name="object 5"/>
            <p:cNvSpPr/>
            <p:nvPr/>
          </p:nvSpPr>
          <p:spPr>
            <a:xfrm>
              <a:off x="419100" y="1632204"/>
              <a:ext cx="1903730" cy="1903730"/>
            </a:xfrm>
            <a:custGeom>
              <a:avLst/>
              <a:gdLst/>
              <a:ahLst/>
              <a:cxnLst/>
              <a:rect l="l" t="t" r="r" b="b"/>
              <a:pathLst>
                <a:path w="1903730" h="1903729">
                  <a:moveTo>
                    <a:pt x="951738" y="0"/>
                  </a:moveTo>
                  <a:lnTo>
                    <a:pt x="904236" y="1164"/>
                  </a:lnTo>
                  <a:lnTo>
                    <a:pt x="857338" y="4622"/>
                  </a:lnTo>
                  <a:lnTo>
                    <a:pt x="811097" y="10318"/>
                  </a:lnTo>
                  <a:lnTo>
                    <a:pt x="765568" y="18199"/>
                  </a:lnTo>
                  <a:lnTo>
                    <a:pt x="720806" y="28208"/>
                  </a:lnTo>
                  <a:lnTo>
                    <a:pt x="676864" y="40293"/>
                  </a:lnTo>
                  <a:lnTo>
                    <a:pt x="633798" y="54399"/>
                  </a:lnTo>
                  <a:lnTo>
                    <a:pt x="591662" y="70470"/>
                  </a:lnTo>
                  <a:lnTo>
                    <a:pt x="550510" y="88453"/>
                  </a:lnTo>
                  <a:lnTo>
                    <a:pt x="510397" y="108292"/>
                  </a:lnTo>
                  <a:lnTo>
                    <a:pt x="471378" y="129935"/>
                  </a:lnTo>
                  <a:lnTo>
                    <a:pt x="433507" y="153325"/>
                  </a:lnTo>
                  <a:lnTo>
                    <a:pt x="396839" y="178408"/>
                  </a:lnTo>
                  <a:lnTo>
                    <a:pt x="361428" y="205130"/>
                  </a:lnTo>
                  <a:lnTo>
                    <a:pt x="327329" y="233437"/>
                  </a:lnTo>
                  <a:lnTo>
                    <a:pt x="294595" y="263274"/>
                  </a:lnTo>
                  <a:lnTo>
                    <a:pt x="263283" y="294586"/>
                  </a:lnTo>
                  <a:lnTo>
                    <a:pt x="233446" y="327318"/>
                  </a:lnTo>
                  <a:lnTo>
                    <a:pt x="205138" y="361417"/>
                  </a:lnTo>
                  <a:lnTo>
                    <a:pt x="178415" y="396828"/>
                  </a:lnTo>
                  <a:lnTo>
                    <a:pt x="153331" y="433496"/>
                  </a:lnTo>
                  <a:lnTo>
                    <a:pt x="129940" y="471367"/>
                  </a:lnTo>
                  <a:lnTo>
                    <a:pt x="108297" y="510386"/>
                  </a:lnTo>
                  <a:lnTo>
                    <a:pt x="88457" y="550499"/>
                  </a:lnTo>
                  <a:lnTo>
                    <a:pt x="70473" y="591651"/>
                  </a:lnTo>
                  <a:lnTo>
                    <a:pt x="54401" y="633788"/>
                  </a:lnTo>
                  <a:lnTo>
                    <a:pt x="40295" y="676855"/>
                  </a:lnTo>
                  <a:lnTo>
                    <a:pt x="28210" y="720797"/>
                  </a:lnTo>
                  <a:lnTo>
                    <a:pt x="18200" y="765561"/>
                  </a:lnTo>
                  <a:lnTo>
                    <a:pt x="10319" y="811092"/>
                  </a:lnTo>
                  <a:lnTo>
                    <a:pt x="4622" y="857334"/>
                  </a:lnTo>
                  <a:lnTo>
                    <a:pt x="1164" y="904234"/>
                  </a:lnTo>
                  <a:lnTo>
                    <a:pt x="0" y="951738"/>
                  </a:lnTo>
                  <a:lnTo>
                    <a:pt x="1164" y="999241"/>
                  </a:lnTo>
                  <a:lnTo>
                    <a:pt x="4622" y="1046141"/>
                  </a:lnTo>
                  <a:lnTo>
                    <a:pt x="10319" y="1092383"/>
                  </a:lnTo>
                  <a:lnTo>
                    <a:pt x="18200" y="1137914"/>
                  </a:lnTo>
                  <a:lnTo>
                    <a:pt x="28210" y="1182678"/>
                  </a:lnTo>
                  <a:lnTo>
                    <a:pt x="40295" y="1226620"/>
                  </a:lnTo>
                  <a:lnTo>
                    <a:pt x="54401" y="1269687"/>
                  </a:lnTo>
                  <a:lnTo>
                    <a:pt x="70473" y="1311824"/>
                  </a:lnTo>
                  <a:lnTo>
                    <a:pt x="88457" y="1352976"/>
                  </a:lnTo>
                  <a:lnTo>
                    <a:pt x="108297" y="1393089"/>
                  </a:lnTo>
                  <a:lnTo>
                    <a:pt x="129940" y="1432108"/>
                  </a:lnTo>
                  <a:lnTo>
                    <a:pt x="153331" y="1469979"/>
                  </a:lnTo>
                  <a:lnTo>
                    <a:pt x="178415" y="1506647"/>
                  </a:lnTo>
                  <a:lnTo>
                    <a:pt x="205138" y="1542058"/>
                  </a:lnTo>
                  <a:lnTo>
                    <a:pt x="233446" y="1576157"/>
                  </a:lnTo>
                  <a:lnTo>
                    <a:pt x="263283" y="1608889"/>
                  </a:lnTo>
                  <a:lnTo>
                    <a:pt x="294595" y="1640201"/>
                  </a:lnTo>
                  <a:lnTo>
                    <a:pt x="327329" y="1670038"/>
                  </a:lnTo>
                  <a:lnTo>
                    <a:pt x="361428" y="1698345"/>
                  </a:lnTo>
                  <a:lnTo>
                    <a:pt x="396839" y="1725067"/>
                  </a:lnTo>
                  <a:lnTo>
                    <a:pt x="433507" y="1750150"/>
                  </a:lnTo>
                  <a:lnTo>
                    <a:pt x="471378" y="1773540"/>
                  </a:lnTo>
                  <a:lnTo>
                    <a:pt x="510397" y="1795183"/>
                  </a:lnTo>
                  <a:lnTo>
                    <a:pt x="550510" y="1815022"/>
                  </a:lnTo>
                  <a:lnTo>
                    <a:pt x="591662" y="1833005"/>
                  </a:lnTo>
                  <a:lnTo>
                    <a:pt x="633798" y="1849076"/>
                  </a:lnTo>
                  <a:lnTo>
                    <a:pt x="676864" y="1863182"/>
                  </a:lnTo>
                  <a:lnTo>
                    <a:pt x="720806" y="1875267"/>
                  </a:lnTo>
                  <a:lnTo>
                    <a:pt x="765568" y="1885276"/>
                  </a:lnTo>
                  <a:lnTo>
                    <a:pt x="811097" y="1893157"/>
                  </a:lnTo>
                  <a:lnTo>
                    <a:pt x="857338" y="1898853"/>
                  </a:lnTo>
                  <a:lnTo>
                    <a:pt x="904236" y="1902311"/>
                  </a:lnTo>
                  <a:lnTo>
                    <a:pt x="951738" y="1903476"/>
                  </a:lnTo>
                  <a:lnTo>
                    <a:pt x="999241" y="1902311"/>
                  </a:lnTo>
                  <a:lnTo>
                    <a:pt x="1046141" y="1898853"/>
                  </a:lnTo>
                  <a:lnTo>
                    <a:pt x="1092383" y="1893157"/>
                  </a:lnTo>
                  <a:lnTo>
                    <a:pt x="1137914" y="1885276"/>
                  </a:lnTo>
                  <a:lnTo>
                    <a:pt x="1182678" y="1875267"/>
                  </a:lnTo>
                  <a:lnTo>
                    <a:pt x="1226620" y="1863182"/>
                  </a:lnTo>
                  <a:lnTo>
                    <a:pt x="1269687" y="1849076"/>
                  </a:lnTo>
                  <a:lnTo>
                    <a:pt x="1311824" y="1833005"/>
                  </a:lnTo>
                  <a:lnTo>
                    <a:pt x="1352976" y="1815022"/>
                  </a:lnTo>
                  <a:lnTo>
                    <a:pt x="1393089" y="1795183"/>
                  </a:lnTo>
                  <a:lnTo>
                    <a:pt x="1432108" y="1773540"/>
                  </a:lnTo>
                  <a:lnTo>
                    <a:pt x="1469979" y="1750150"/>
                  </a:lnTo>
                  <a:lnTo>
                    <a:pt x="1506647" y="1725067"/>
                  </a:lnTo>
                  <a:lnTo>
                    <a:pt x="1542058" y="1698345"/>
                  </a:lnTo>
                  <a:lnTo>
                    <a:pt x="1576157" y="1670038"/>
                  </a:lnTo>
                  <a:lnTo>
                    <a:pt x="1608889" y="1640201"/>
                  </a:lnTo>
                  <a:lnTo>
                    <a:pt x="1640201" y="1608889"/>
                  </a:lnTo>
                  <a:lnTo>
                    <a:pt x="1670038" y="1576157"/>
                  </a:lnTo>
                  <a:lnTo>
                    <a:pt x="1698345" y="1542058"/>
                  </a:lnTo>
                  <a:lnTo>
                    <a:pt x="1725067" y="1506647"/>
                  </a:lnTo>
                  <a:lnTo>
                    <a:pt x="1750150" y="1469979"/>
                  </a:lnTo>
                  <a:lnTo>
                    <a:pt x="1773540" y="1432108"/>
                  </a:lnTo>
                  <a:lnTo>
                    <a:pt x="1795183" y="1393089"/>
                  </a:lnTo>
                  <a:lnTo>
                    <a:pt x="1815022" y="1352976"/>
                  </a:lnTo>
                  <a:lnTo>
                    <a:pt x="1833005" y="1311824"/>
                  </a:lnTo>
                  <a:lnTo>
                    <a:pt x="1849076" y="1269687"/>
                  </a:lnTo>
                  <a:lnTo>
                    <a:pt x="1863182" y="1226620"/>
                  </a:lnTo>
                  <a:lnTo>
                    <a:pt x="1875267" y="1182678"/>
                  </a:lnTo>
                  <a:lnTo>
                    <a:pt x="1885276" y="1137914"/>
                  </a:lnTo>
                  <a:lnTo>
                    <a:pt x="1893157" y="1092383"/>
                  </a:lnTo>
                  <a:lnTo>
                    <a:pt x="1898853" y="1046141"/>
                  </a:lnTo>
                  <a:lnTo>
                    <a:pt x="1902311" y="999241"/>
                  </a:lnTo>
                  <a:lnTo>
                    <a:pt x="1903476" y="951738"/>
                  </a:lnTo>
                  <a:lnTo>
                    <a:pt x="1902311" y="904234"/>
                  </a:lnTo>
                  <a:lnTo>
                    <a:pt x="1898853" y="857334"/>
                  </a:lnTo>
                  <a:lnTo>
                    <a:pt x="1893157" y="811092"/>
                  </a:lnTo>
                  <a:lnTo>
                    <a:pt x="1885276" y="765561"/>
                  </a:lnTo>
                  <a:lnTo>
                    <a:pt x="1875267" y="720797"/>
                  </a:lnTo>
                  <a:lnTo>
                    <a:pt x="1863182" y="676855"/>
                  </a:lnTo>
                  <a:lnTo>
                    <a:pt x="1849076" y="633788"/>
                  </a:lnTo>
                  <a:lnTo>
                    <a:pt x="1833005" y="591651"/>
                  </a:lnTo>
                  <a:lnTo>
                    <a:pt x="1815022" y="550499"/>
                  </a:lnTo>
                  <a:lnTo>
                    <a:pt x="1795183" y="510386"/>
                  </a:lnTo>
                  <a:lnTo>
                    <a:pt x="1773540" y="471367"/>
                  </a:lnTo>
                  <a:lnTo>
                    <a:pt x="1750150" y="433496"/>
                  </a:lnTo>
                  <a:lnTo>
                    <a:pt x="1725067" y="396828"/>
                  </a:lnTo>
                  <a:lnTo>
                    <a:pt x="1698345" y="361417"/>
                  </a:lnTo>
                  <a:lnTo>
                    <a:pt x="1670038" y="327318"/>
                  </a:lnTo>
                  <a:lnTo>
                    <a:pt x="1640201" y="294586"/>
                  </a:lnTo>
                  <a:lnTo>
                    <a:pt x="1608889" y="263274"/>
                  </a:lnTo>
                  <a:lnTo>
                    <a:pt x="1576157" y="233437"/>
                  </a:lnTo>
                  <a:lnTo>
                    <a:pt x="1542058" y="205130"/>
                  </a:lnTo>
                  <a:lnTo>
                    <a:pt x="1506647" y="178408"/>
                  </a:lnTo>
                  <a:lnTo>
                    <a:pt x="1469979" y="153325"/>
                  </a:lnTo>
                  <a:lnTo>
                    <a:pt x="1432108" y="129935"/>
                  </a:lnTo>
                  <a:lnTo>
                    <a:pt x="1393089" y="108292"/>
                  </a:lnTo>
                  <a:lnTo>
                    <a:pt x="1352976" y="88453"/>
                  </a:lnTo>
                  <a:lnTo>
                    <a:pt x="1311824" y="70470"/>
                  </a:lnTo>
                  <a:lnTo>
                    <a:pt x="1269687" y="54399"/>
                  </a:lnTo>
                  <a:lnTo>
                    <a:pt x="1226620" y="40293"/>
                  </a:lnTo>
                  <a:lnTo>
                    <a:pt x="1182678" y="28208"/>
                  </a:lnTo>
                  <a:lnTo>
                    <a:pt x="1137914" y="18199"/>
                  </a:lnTo>
                  <a:lnTo>
                    <a:pt x="1092383" y="10318"/>
                  </a:lnTo>
                  <a:lnTo>
                    <a:pt x="1046141" y="4622"/>
                  </a:lnTo>
                  <a:lnTo>
                    <a:pt x="999241" y="1164"/>
                  </a:lnTo>
                  <a:lnTo>
                    <a:pt x="951738" y="0"/>
                  </a:lnTo>
                  <a:close/>
                </a:path>
              </a:pathLst>
            </a:custGeom>
            <a:solidFill>
              <a:srgbClr val="FFFFFF">
                <a:alpha val="9411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4587" y="2045208"/>
              <a:ext cx="928115" cy="109118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591054" y="1958917"/>
            <a:ext cx="2611120" cy="1305560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158115" indent="-120650">
              <a:lnSpc>
                <a:spcPct val="100000"/>
              </a:lnSpc>
              <a:spcBef>
                <a:spcPts val="670"/>
              </a:spcBef>
              <a:buFont typeface="Symbol"/>
              <a:buChar char=""/>
              <a:tabLst>
                <a:tab pos="158750" algn="l"/>
              </a:tabLst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vápnik</a:t>
            </a:r>
            <a:r>
              <a:rPr dirty="0" sz="1200" spc="-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z</a:t>
            </a:r>
            <a:r>
              <a:rPr dirty="0" sz="12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Aquamin</a:t>
            </a:r>
            <a:r>
              <a:rPr dirty="0" baseline="24305" sz="1200">
                <a:solidFill>
                  <a:srgbClr val="001F67"/>
                </a:solidFill>
                <a:latin typeface="Calibri"/>
                <a:cs typeface="Calibri"/>
              </a:rPr>
              <a:t>TM</a:t>
            </a:r>
            <a:r>
              <a:rPr dirty="0" baseline="24305" sz="1200" spc="67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-</a:t>
            </a:r>
            <a:r>
              <a:rPr dirty="0" sz="12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550</a:t>
            </a:r>
            <a:r>
              <a:rPr dirty="0" sz="12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mg</a:t>
            </a:r>
            <a:endParaRPr sz="1200">
              <a:latin typeface="Calibri"/>
              <a:cs typeface="Calibri"/>
            </a:endParaRPr>
          </a:p>
          <a:p>
            <a:pPr marL="158115" indent="-120650">
              <a:lnSpc>
                <a:spcPct val="100000"/>
              </a:lnSpc>
              <a:spcBef>
                <a:spcPts val="575"/>
              </a:spcBef>
              <a:buFont typeface="Symbol"/>
              <a:buChar char=""/>
              <a:tabLst>
                <a:tab pos="158750" algn="l"/>
              </a:tabLst>
            </a:pP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horčík</a:t>
            </a:r>
            <a:r>
              <a:rPr dirty="0" sz="12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z Aquamin</a:t>
            </a:r>
            <a:r>
              <a:rPr dirty="0" baseline="24305" sz="1200">
                <a:solidFill>
                  <a:srgbClr val="001F67"/>
                </a:solidFill>
                <a:latin typeface="Calibri"/>
                <a:cs typeface="Calibri"/>
              </a:rPr>
              <a:t>TM</a:t>
            </a:r>
            <a:r>
              <a:rPr dirty="0" baseline="24305" sz="1200" spc="7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a citrát</a:t>
            </a:r>
            <a:r>
              <a:rPr dirty="0" sz="12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horečnatý</a:t>
            </a:r>
            <a:r>
              <a:rPr dirty="0" sz="1200" spc="-4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-</a:t>
            </a:r>
            <a:endParaRPr sz="1200">
              <a:latin typeface="Calibri"/>
              <a:cs typeface="Calibri"/>
            </a:endParaRPr>
          </a:p>
          <a:p>
            <a:pPr marL="158115">
              <a:lnSpc>
                <a:spcPct val="100000"/>
              </a:lnSpc>
              <a:spcBef>
                <a:spcPts val="580"/>
              </a:spcBef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160</a:t>
            </a:r>
            <a:r>
              <a:rPr dirty="0" sz="1200" spc="-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mg</a:t>
            </a:r>
            <a:endParaRPr sz="1200">
              <a:latin typeface="Calibri"/>
              <a:cs typeface="Calibri"/>
            </a:endParaRPr>
          </a:p>
          <a:p>
            <a:pPr marL="158115" indent="-120650">
              <a:lnSpc>
                <a:spcPct val="100000"/>
              </a:lnSpc>
              <a:spcBef>
                <a:spcPts val="575"/>
              </a:spcBef>
              <a:buFont typeface="Symbol"/>
              <a:buChar char=""/>
              <a:tabLst>
                <a:tab pos="158750" algn="l"/>
              </a:tabLst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zinok</a:t>
            </a:r>
            <a:r>
              <a:rPr dirty="0" sz="1200" spc="-4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-</a:t>
            </a:r>
            <a:r>
              <a:rPr dirty="0" sz="1200" spc="-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5,36</a:t>
            </a:r>
            <a:r>
              <a:rPr dirty="0" sz="12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mg</a:t>
            </a:r>
            <a:endParaRPr sz="1200">
              <a:latin typeface="Calibri"/>
              <a:cs typeface="Calibri"/>
            </a:endParaRPr>
          </a:p>
          <a:p>
            <a:pPr marL="158115" indent="-120650">
              <a:lnSpc>
                <a:spcPct val="100000"/>
              </a:lnSpc>
              <a:spcBef>
                <a:spcPts val="575"/>
              </a:spcBef>
              <a:buFont typeface="Symbol"/>
              <a:buChar char=""/>
              <a:tabLst>
                <a:tab pos="158750" algn="l"/>
              </a:tabLst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mangán</a:t>
            </a:r>
            <a:r>
              <a:rPr dirty="0" sz="1200" spc="-6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-</a:t>
            </a:r>
            <a:r>
              <a:rPr dirty="0" sz="1200" spc="-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1</a:t>
            </a:r>
            <a:r>
              <a:rPr dirty="0" sz="12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mg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56250" y="1958917"/>
            <a:ext cx="1480185" cy="1049655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132715" indent="-120650">
              <a:lnSpc>
                <a:spcPct val="100000"/>
              </a:lnSpc>
              <a:spcBef>
                <a:spcPts val="670"/>
              </a:spcBef>
              <a:buFont typeface="Symbol"/>
              <a:buChar char=""/>
              <a:tabLst>
                <a:tab pos="133350" algn="l"/>
              </a:tabLst>
            </a:pP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kremík</a:t>
            </a:r>
            <a:r>
              <a:rPr dirty="0" sz="12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-</a:t>
            </a:r>
            <a:r>
              <a:rPr dirty="0" sz="12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8</a:t>
            </a:r>
            <a:r>
              <a:rPr dirty="0" sz="12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mg</a:t>
            </a:r>
            <a:endParaRPr sz="1200">
              <a:latin typeface="Calibri"/>
              <a:cs typeface="Calibri"/>
            </a:endParaRPr>
          </a:p>
          <a:p>
            <a:pPr marL="132715" indent="-120650">
              <a:lnSpc>
                <a:spcPct val="100000"/>
              </a:lnSpc>
              <a:spcBef>
                <a:spcPts val="575"/>
              </a:spcBef>
              <a:buFont typeface="Symbol"/>
              <a:buChar char=""/>
              <a:tabLst>
                <a:tab pos="133350" algn="l"/>
              </a:tabLst>
            </a:pP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bór</a:t>
            </a:r>
            <a:r>
              <a:rPr dirty="0" sz="1200" spc="-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-</a:t>
            </a:r>
            <a:r>
              <a:rPr dirty="0" sz="12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0,8</a:t>
            </a:r>
            <a:r>
              <a:rPr dirty="0" sz="12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mg</a:t>
            </a:r>
            <a:endParaRPr sz="1200">
              <a:latin typeface="Calibri"/>
              <a:cs typeface="Calibri"/>
            </a:endParaRPr>
          </a:p>
          <a:p>
            <a:pPr marL="132715" indent="-120650">
              <a:lnSpc>
                <a:spcPct val="100000"/>
              </a:lnSpc>
              <a:spcBef>
                <a:spcPts val="580"/>
              </a:spcBef>
              <a:buFont typeface="Symbol"/>
              <a:buChar char=""/>
              <a:tabLst>
                <a:tab pos="133350" algn="l"/>
              </a:tabLst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vitamín</a:t>
            </a:r>
            <a:r>
              <a:rPr dirty="0" sz="1200" spc="-4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D3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-</a:t>
            </a:r>
            <a:r>
              <a:rPr dirty="0" sz="12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5</a:t>
            </a:r>
            <a:r>
              <a:rPr dirty="0" sz="12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mcg</a:t>
            </a:r>
            <a:endParaRPr sz="1200">
              <a:latin typeface="Calibri"/>
              <a:cs typeface="Calibri"/>
            </a:endParaRPr>
          </a:p>
          <a:p>
            <a:pPr marL="132715" indent="-120650">
              <a:lnSpc>
                <a:spcPct val="100000"/>
              </a:lnSpc>
              <a:spcBef>
                <a:spcPts val="575"/>
              </a:spcBef>
              <a:buFont typeface="Symbol"/>
              <a:buChar char=""/>
              <a:tabLst>
                <a:tab pos="133350" algn="l"/>
              </a:tabLst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vitamín</a:t>
            </a:r>
            <a:r>
              <a:rPr dirty="0" sz="1200" spc="-4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K2</a:t>
            </a:r>
            <a:r>
              <a:rPr dirty="0" sz="12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-</a:t>
            </a:r>
            <a:r>
              <a:rPr dirty="0" sz="12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75,2</a:t>
            </a:r>
            <a:r>
              <a:rPr dirty="0" sz="12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mcg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0707" y="4815840"/>
            <a:ext cx="786383" cy="13716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Calci-Prime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"/>
            <a:ext cx="9142475" cy="514194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429000" y="1676400"/>
            <a:ext cx="3122930" cy="894715"/>
          </a:xfrm>
          <a:custGeom>
            <a:avLst/>
            <a:gdLst/>
            <a:ahLst/>
            <a:cxnLst/>
            <a:rect l="l" t="t" r="r" b="b"/>
            <a:pathLst>
              <a:path w="3122929" h="894714">
                <a:moveTo>
                  <a:pt x="3025648" y="0"/>
                </a:moveTo>
                <a:lnTo>
                  <a:pt x="97027" y="0"/>
                </a:lnTo>
                <a:lnTo>
                  <a:pt x="59257" y="7623"/>
                </a:lnTo>
                <a:lnTo>
                  <a:pt x="28416" y="28416"/>
                </a:lnTo>
                <a:lnTo>
                  <a:pt x="7623" y="59257"/>
                </a:lnTo>
                <a:lnTo>
                  <a:pt x="0" y="97027"/>
                </a:lnTo>
                <a:lnTo>
                  <a:pt x="0" y="797560"/>
                </a:lnTo>
                <a:lnTo>
                  <a:pt x="7623" y="835330"/>
                </a:lnTo>
                <a:lnTo>
                  <a:pt x="28416" y="866171"/>
                </a:lnTo>
                <a:lnTo>
                  <a:pt x="59257" y="886964"/>
                </a:lnTo>
                <a:lnTo>
                  <a:pt x="97027" y="894588"/>
                </a:lnTo>
                <a:lnTo>
                  <a:pt x="3025648" y="894588"/>
                </a:lnTo>
                <a:lnTo>
                  <a:pt x="3063418" y="886964"/>
                </a:lnTo>
                <a:lnTo>
                  <a:pt x="3094259" y="866171"/>
                </a:lnTo>
                <a:lnTo>
                  <a:pt x="3115052" y="835330"/>
                </a:lnTo>
                <a:lnTo>
                  <a:pt x="3122676" y="797560"/>
                </a:lnTo>
                <a:lnTo>
                  <a:pt x="3122676" y="97027"/>
                </a:lnTo>
                <a:lnTo>
                  <a:pt x="3115052" y="59257"/>
                </a:lnTo>
                <a:lnTo>
                  <a:pt x="3094259" y="28416"/>
                </a:lnTo>
                <a:lnTo>
                  <a:pt x="3063418" y="7623"/>
                </a:lnTo>
                <a:lnTo>
                  <a:pt x="30256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0883" y="331470"/>
            <a:ext cx="5743575" cy="807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ts val="3080"/>
              </a:lnSpc>
              <a:spcBef>
                <a:spcPts val="100"/>
              </a:spcBef>
            </a:pPr>
            <a:r>
              <a:rPr dirty="0" spc="-5"/>
              <a:t>Vápnik</a:t>
            </a:r>
            <a:r>
              <a:rPr dirty="0" spc="-40"/>
              <a:t> </a:t>
            </a:r>
            <a:r>
              <a:rPr dirty="0" spc="-10"/>
              <a:t>prírodného</a:t>
            </a:r>
            <a:r>
              <a:rPr dirty="0" spc="-30"/>
              <a:t> </a:t>
            </a:r>
            <a:r>
              <a:rPr dirty="0" spc="-5"/>
              <a:t>pôvodu</a:t>
            </a:r>
          </a:p>
          <a:p>
            <a:pPr marL="38100">
              <a:lnSpc>
                <a:spcPts val="3080"/>
              </a:lnSpc>
            </a:pPr>
            <a:r>
              <a:rPr dirty="0"/>
              <a:t>z</a:t>
            </a:r>
            <a:r>
              <a:rPr dirty="0" spc="-20"/>
              <a:t> </a:t>
            </a:r>
            <a:r>
              <a:rPr dirty="0" spc="-5"/>
              <a:t>polyminerálneho</a:t>
            </a:r>
            <a:r>
              <a:rPr dirty="0" spc="-50"/>
              <a:t> </a:t>
            </a:r>
            <a:r>
              <a:rPr dirty="0" spc="-5"/>
              <a:t>komplexu Aquamin</a:t>
            </a:r>
            <a:r>
              <a:rPr dirty="0" baseline="24691" sz="2700" spc="-7"/>
              <a:t>TM</a:t>
            </a:r>
            <a:endParaRPr baseline="24691" sz="2700"/>
          </a:p>
        </p:txBody>
      </p:sp>
      <p:sp>
        <p:nvSpPr>
          <p:cNvPr id="5" name="object 5"/>
          <p:cNvSpPr txBox="1"/>
          <p:nvPr/>
        </p:nvSpPr>
        <p:spPr>
          <a:xfrm>
            <a:off x="3505961" y="1767586"/>
            <a:ext cx="2940050" cy="528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001F67"/>
                </a:solidFill>
                <a:latin typeface="Calibri"/>
                <a:cs typeface="Calibri"/>
              </a:rPr>
              <a:t>Jedinečný</a:t>
            </a:r>
            <a:r>
              <a:rPr dirty="0" sz="11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001F67"/>
                </a:solidFill>
                <a:latin typeface="Calibri"/>
                <a:cs typeface="Calibri"/>
              </a:rPr>
              <a:t>zdroj</a:t>
            </a:r>
            <a:r>
              <a:rPr dirty="0" sz="11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001F67"/>
                </a:solidFill>
                <a:latin typeface="Calibri"/>
                <a:cs typeface="Calibri"/>
              </a:rPr>
              <a:t>biologicky</a:t>
            </a:r>
            <a:r>
              <a:rPr dirty="0" sz="1100" spc="-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001F67"/>
                </a:solidFill>
                <a:latin typeface="Calibri"/>
                <a:cs typeface="Calibri"/>
              </a:rPr>
              <a:t>dostupných</a:t>
            </a:r>
            <a:r>
              <a:rPr dirty="0" sz="1100" spc="-4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1F67"/>
                </a:solidFill>
                <a:latin typeface="Calibri"/>
                <a:cs typeface="Calibri"/>
              </a:rPr>
              <a:t>minerálov*</a:t>
            </a:r>
            <a:r>
              <a:rPr dirty="0" sz="1100" spc="-4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1F67"/>
                </a:solidFill>
                <a:latin typeface="Calibri"/>
                <a:cs typeface="Calibri"/>
              </a:rPr>
              <a:t>z </a:t>
            </a:r>
            <a:r>
              <a:rPr dirty="0" sz="1100" spc="-2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1F67"/>
                </a:solidFill>
                <a:latin typeface="Calibri"/>
                <a:cs typeface="Calibri"/>
              </a:rPr>
              <a:t>rias </a:t>
            </a:r>
            <a:r>
              <a:rPr dirty="0" sz="1100" spc="-5">
                <a:solidFill>
                  <a:srgbClr val="001F67"/>
                </a:solidFill>
                <a:latin typeface="Calibri"/>
                <a:cs typeface="Calibri"/>
              </a:rPr>
              <a:t>Lithothamnium </a:t>
            </a:r>
            <a:r>
              <a:rPr dirty="0" sz="1100">
                <a:solidFill>
                  <a:srgbClr val="001F67"/>
                </a:solidFill>
                <a:latin typeface="Calibri"/>
                <a:cs typeface="Calibri"/>
              </a:rPr>
              <a:t>pre zdravé </a:t>
            </a:r>
            <a:r>
              <a:rPr dirty="0" sz="1100" spc="-5">
                <a:solidFill>
                  <a:srgbClr val="001F67"/>
                </a:solidFill>
                <a:latin typeface="Calibri"/>
                <a:cs typeface="Calibri"/>
              </a:rPr>
              <a:t>kostí, </a:t>
            </a:r>
            <a:r>
              <a:rPr dirty="0" sz="1100">
                <a:solidFill>
                  <a:srgbClr val="001F67"/>
                </a:solidFill>
                <a:latin typeface="Calibri"/>
                <a:cs typeface="Calibri"/>
              </a:rPr>
              <a:t>kĺby a </a:t>
            </a:r>
            <a:r>
              <a:rPr dirty="0" sz="11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1F67"/>
                </a:solidFill>
                <a:latin typeface="Calibri"/>
                <a:cs typeface="Calibri"/>
              </a:rPr>
              <a:t>trávenie.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0707" y="4815840"/>
            <a:ext cx="786383" cy="1371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9683" y="1711451"/>
            <a:ext cx="2665476" cy="174193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Calci-Prime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23213" y="4799710"/>
            <a:ext cx="42551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*Obsahuje</a:t>
            </a:r>
            <a:r>
              <a:rPr dirty="0" sz="10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~30%</a:t>
            </a:r>
            <a:r>
              <a:rPr dirty="0" sz="1000" spc="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vápnika,</a:t>
            </a:r>
            <a:r>
              <a:rPr dirty="0" sz="1000" spc="-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horčíka</a:t>
            </a:r>
            <a:r>
              <a:rPr dirty="0" sz="10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a</a:t>
            </a:r>
            <a:r>
              <a:rPr dirty="0" sz="10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stopové</a:t>
            </a:r>
            <a:r>
              <a:rPr dirty="0" sz="10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množstvá</a:t>
            </a:r>
            <a:r>
              <a:rPr dirty="0" sz="10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001F67"/>
                </a:solidFill>
                <a:latin typeface="Calibri"/>
                <a:cs typeface="Calibri"/>
              </a:rPr>
              <a:t>ďalších</a:t>
            </a:r>
            <a:r>
              <a:rPr dirty="0" sz="10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morských minerálov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235" y="331470"/>
            <a:ext cx="5010785" cy="807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080"/>
              </a:lnSpc>
              <a:spcBef>
                <a:spcPts val="100"/>
              </a:spcBef>
            </a:pPr>
            <a:r>
              <a:rPr dirty="0"/>
              <a:t>Pri</a:t>
            </a:r>
            <a:r>
              <a:rPr dirty="0" spc="5"/>
              <a:t> </a:t>
            </a:r>
            <a:r>
              <a:rPr dirty="0" spc="-5"/>
              <a:t>hľadaní</a:t>
            </a:r>
            <a:r>
              <a:rPr dirty="0" spc="-40"/>
              <a:t> </a:t>
            </a:r>
            <a:r>
              <a:rPr dirty="0"/>
              <a:t>toho</a:t>
            </a:r>
            <a:r>
              <a:rPr dirty="0" spc="5"/>
              <a:t> </a:t>
            </a:r>
            <a:r>
              <a:rPr dirty="0" spc="-5"/>
              <a:t>najlepšieho:</a:t>
            </a:r>
            <a:r>
              <a:rPr dirty="0" spc="-40"/>
              <a:t> </a:t>
            </a:r>
            <a:r>
              <a:rPr dirty="0" spc="-5"/>
              <a:t>vápnik</a:t>
            </a:r>
          </a:p>
          <a:p>
            <a:pPr marL="12700">
              <a:lnSpc>
                <a:spcPts val="3080"/>
              </a:lnSpc>
            </a:pPr>
            <a:r>
              <a:rPr dirty="0" spc="-5"/>
              <a:t>zo</a:t>
            </a:r>
            <a:r>
              <a:rPr dirty="0" spc="-20"/>
              <a:t> </a:t>
            </a:r>
            <a:r>
              <a:rPr dirty="0" spc="-5"/>
              <a:t>dna</a:t>
            </a:r>
            <a:r>
              <a:rPr dirty="0" spc="-35"/>
              <a:t> </a:t>
            </a:r>
            <a:r>
              <a:rPr dirty="0" spc="-5"/>
              <a:t>severného</a:t>
            </a:r>
            <a:r>
              <a:rPr dirty="0" spc="-40"/>
              <a:t> </a:t>
            </a:r>
            <a:r>
              <a:rPr dirty="0"/>
              <a:t>Atlantiku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811" y="2755392"/>
            <a:ext cx="633984" cy="6339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70535" y="1566164"/>
            <a:ext cx="5697855" cy="1704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Lithothamnium</a:t>
            </a:r>
            <a:r>
              <a:rPr dirty="0" sz="1200" spc="-3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rastie</a:t>
            </a:r>
            <a:r>
              <a:rPr dirty="0" sz="1200" spc="-2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v chladných,</a:t>
            </a:r>
            <a:r>
              <a:rPr dirty="0" sz="1200" spc="-3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ekologicky</a:t>
            </a:r>
            <a:r>
              <a:rPr dirty="0" sz="1200" spc="1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čistých</a:t>
            </a:r>
            <a:r>
              <a:rPr dirty="0" sz="1200" spc="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vodách</a:t>
            </a:r>
            <a:r>
              <a:rPr dirty="0" sz="1200" spc="-1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pri</a:t>
            </a:r>
            <a:r>
              <a:rPr dirty="0" sz="1200" spc="-2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pobreží</a:t>
            </a:r>
            <a:r>
              <a:rPr dirty="0" sz="1200" spc="-3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Írska a</a:t>
            </a:r>
            <a:r>
              <a:rPr dirty="0" sz="1200" spc="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Islandu.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1000"/>
              </a:spcBef>
            </a:pP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Riasy akumulujú</a:t>
            </a:r>
            <a:r>
              <a:rPr dirty="0" sz="1200" spc="-3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vápnik,</a:t>
            </a:r>
            <a:r>
              <a:rPr dirty="0" sz="1200" spc="-2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horčík</a:t>
            </a:r>
            <a:r>
              <a:rPr dirty="0" sz="1200" spc="-1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a</a:t>
            </a:r>
            <a:r>
              <a:rPr dirty="0" sz="1200" spc="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ďalšie</a:t>
            </a:r>
            <a:r>
              <a:rPr dirty="0" sz="1200" spc="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minerály</a:t>
            </a:r>
            <a:r>
              <a:rPr dirty="0" sz="1200" spc="-3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vo</a:t>
            </a:r>
            <a:r>
              <a:rPr dirty="0" sz="1200" spc="1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svojich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bunkách</a:t>
            </a:r>
            <a:r>
              <a:rPr dirty="0" sz="1200" spc="-2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a</a:t>
            </a:r>
            <a:r>
              <a:rPr dirty="0" sz="1200" spc="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sú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 pevné</a:t>
            </a:r>
            <a:r>
              <a:rPr dirty="0" sz="1200" spc="-2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ako</a:t>
            </a:r>
            <a:r>
              <a:rPr dirty="0" sz="1200" spc="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kameň.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Calibri"/>
              <a:cs typeface="Calibri"/>
            </a:endParaRPr>
          </a:p>
          <a:p>
            <a:pPr marL="798195">
              <a:lnSpc>
                <a:spcPct val="100000"/>
              </a:lnSpc>
            </a:pPr>
            <a:r>
              <a:rPr dirty="0" sz="1200" spc="-5" b="1">
                <a:solidFill>
                  <a:srgbClr val="001F67"/>
                </a:solidFill>
                <a:latin typeface="Calibri"/>
                <a:cs typeface="Calibri"/>
              </a:rPr>
              <a:t>Bez</a:t>
            </a:r>
            <a:r>
              <a:rPr dirty="0" sz="1200" spc="-15" b="1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001F67"/>
                </a:solidFill>
                <a:latin typeface="Calibri"/>
                <a:cs typeface="Calibri"/>
              </a:rPr>
              <a:t>poškodenia</a:t>
            </a:r>
            <a:r>
              <a:rPr dirty="0" sz="1200" spc="-10" b="1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1F67"/>
                </a:solidFill>
                <a:latin typeface="Calibri"/>
                <a:cs typeface="Calibri"/>
              </a:rPr>
              <a:t>ekológie</a:t>
            </a:r>
            <a:r>
              <a:rPr dirty="0" sz="1200" spc="-5" b="1">
                <a:solidFill>
                  <a:srgbClr val="001F67"/>
                </a:solidFill>
                <a:latin typeface="Calibri"/>
                <a:cs typeface="Calibri"/>
              </a:rPr>
              <a:t> oceánu</a:t>
            </a:r>
            <a:endParaRPr sz="1200">
              <a:latin typeface="Calibri"/>
              <a:cs typeface="Calibri"/>
            </a:endParaRPr>
          </a:p>
          <a:p>
            <a:pPr marL="798195" marR="1090295">
              <a:lnSpc>
                <a:spcPct val="100000"/>
              </a:lnSpc>
            </a:pP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Kalcifikované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litotámniové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doštičky sa starostlivo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zozbierajú a </a:t>
            </a:r>
            <a:r>
              <a:rPr dirty="0" sz="1200" spc="-26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rozdrvia</a:t>
            </a:r>
            <a:r>
              <a:rPr dirty="0" sz="1200" spc="-5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na</a:t>
            </a:r>
            <a:r>
              <a:rPr dirty="0" sz="12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prášok</a:t>
            </a:r>
            <a:r>
              <a:rPr dirty="0" sz="12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do</a:t>
            </a:r>
            <a:r>
              <a:rPr dirty="0" sz="12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Aquamin</a:t>
            </a:r>
            <a:r>
              <a:rPr dirty="0" baseline="24305" sz="1200">
                <a:solidFill>
                  <a:srgbClr val="001F67"/>
                </a:solidFill>
                <a:latin typeface="Calibri"/>
                <a:cs typeface="Calibri"/>
              </a:rPr>
              <a:t>TM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0707" y="4815840"/>
            <a:ext cx="786383" cy="1371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Calci-Prime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74977" y="4800625"/>
            <a:ext cx="8045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pozrite</a:t>
            </a:r>
            <a:r>
              <a:rPr dirty="0" u="sng" sz="10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si</a:t>
            </a:r>
            <a:r>
              <a:rPr dirty="0" u="sng" sz="10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vide</a:t>
            </a: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167" y="2178557"/>
            <a:ext cx="29044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pomáha</a:t>
            </a:r>
            <a:r>
              <a:rPr dirty="0" sz="12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udržiavať</a:t>
            </a:r>
            <a:r>
              <a:rPr dirty="0" sz="1200" spc="-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minerálnu</a:t>
            </a:r>
            <a:r>
              <a:rPr dirty="0" sz="1200" spc="-5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hustotu</a:t>
            </a:r>
            <a:r>
              <a:rPr dirty="0" sz="1200" spc="-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kostí</a:t>
            </a:r>
            <a:r>
              <a:rPr dirty="0" sz="1200" spc="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baseline="24305" sz="1200">
                <a:solidFill>
                  <a:srgbClr val="001F67"/>
                </a:solidFill>
                <a:latin typeface="Calibri"/>
                <a:cs typeface="Calibri"/>
              </a:rPr>
              <a:t>[17]</a:t>
            </a:r>
            <a:endParaRPr baseline="24305"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908" y="2121407"/>
            <a:ext cx="505967" cy="5059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908" y="2781300"/>
            <a:ext cx="505967" cy="50749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63167" y="2838399"/>
            <a:ext cx="25495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znižu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j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e</a:t>
            </a:r>
            <a:r>
              <a:rPr dirty="0" sz="1200" spc="-4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b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oles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ť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pri</a:t>
            </a:r>
            <a:r>
              <a:rPr dirty="0" sz="12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os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teoartró</a:t>
            </a:r>
            <a:r>
              <a:rPr dirty="0" sz="1200" spc="5">
                <a:solidFill>
                  <a:srgbClr val="001F67"/>
                </a:solidFill>
                <a:latin typeface="Calibri"/>
                <a:cs typeface="Calibri"/>
              </a:rPr>
              <a:t>z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e</a:t>
            </a:r>
            <a:r>
              <a:rPr dirty="0" sz="12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1F67"/>
                </a:solidFill>
                <a:latin typeface="Calibri"/>
                <a:cs typeface="Calibri"/>
              </a:rPr>
              <a:t>k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olie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n</a:t>
            </a:r>
            <a:r>
              <a:rPr dirty="0" sz="1200" spc="-9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baseline="24305" sz="1200">
                <a:solidFill>
                  <a:srgbClr val="001F67"/>
                </a:solidFill>
                <a:latin typeface="Calibri"/>
                <a:cs typeface="Calibri"/>
              </a:rPr>
              <a:t>[18]</a:t>
            </a:r>
            <a:endParaRPr baseline="24305"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908" y="3441191"/>
            <a:ext cx="505967" cy="50749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63167" y="3499180"/>
            <a:ext cx="1804670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znižuje</a:t>
            </a:r>
            <a:r>
              <a:rPr dirty="0" sz="1200" spc="-6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hladinu</a:t>
            </a:r>
            <a:r>
              <a:rPr dirty="0" sz="1200" spc="-5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cholesterolu</a:t>
            </a:r>
            <a:endParaRPr sz="12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u</a:t>
            </a:r>
            <a:r>
              <a:rPr dirty="0" sz="12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žien</a:t>
            </a:r>
            <a:r>
              <a:rPr dirty="0" sz="12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po</a:t>
            </a:r>
            <a:r>
              <a:rPr dirty="0" sz="12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menopauze</a:t>
            </a:r>
            <a:r>
              <a:rPr dirty="0" sz="1200" spc="-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baseline="24305" sz="1200">
                <a:solidFill>
                  <a:srgbClr val="001F67"/>
                </a:solidFill>
                <a:latin typeface="Calibri"/>
                <a:cs typeface="Calibri"/>
              </a:rPr>
              <a:t>[19]</a:t>
            </a:r>
            <a:endParaRPr baseline="24305" sz="1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50707" y="4815840"/>
            <a:ext cx="786383" cy="13716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94276" y="2218944"/>
            <a:ext cx="2665476" cy="174193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8419" rIns="0" bIns="0" rtlCol="0" vert="horz">
            <a:spAutoFit/>
          </a:bodyPr>
          <a:lstStyle/>
          <a:p>
            <a:pPr marL="18415" marR="5080">
              <a:lnSpc>
                <a:spcPts val="2920"/>
              </a:lnSpc>
              <a:spcBef>
                <a:spcPts val="459"/>
              </a:spcBef>
            </a:pPr>
            <a:r>
              <a:rPr dirty="0"/>
              <a:t>25</a:t>
            </a:r>
            <a:r>
              <a:rPr dirty="0" spc="-15"/>
              <a:t> </a:t>
            </a:r>
            <a:r>
              <a:rPr dirty="0" spc="-5"/>
              <a:t>štúdií</a:t>
            </a:r>
            <a:r>
              <a:rPr dirty="0" spc="-30"/>
              <a:t> </a:t>
            </a:r>
            <a:r>
              <a:rPr dirty="0"/>
              <a:t>vrátane</a:t>
            </a:r>
            <a:r>
              <a:rPr dirty="0" spc="-30"/>
              <a:t> </a:t>
            </a:r>
            <a:r>
              <a:rPr dirty="0" spc="-5"/>
              <a:t>dvoch</a:t>
            </a:r>
            <a:r>
              <a:rPr dirty="0" spc="-25"/>
              <a:t> </a:t>
            </a:r>
            <a:r>
              <a:rPr dirty="0" spc="-5"/>
              <a:t>randomizovaných,</a:t>
            </a:r>
            <a:r>
              <a:rPr dirty="0" spc="-45"/>
              <a:t> </a:t>
            </a:r>
            <a:r>
              <a:rPr dirty="0" spc="-5"/>
              <a:t>dvojito </a:t>
            </a:r>
            <a:r>
              <a:rPr dirty="0" spc="-595"/>
              <a:t> </a:t>
            </a:r>
            <a:r>
              <a:rPr dirty="0" spc="-5"/>
              <a:t>zaslepených</a:t>
            </a:r>
            <a:r>
              <a:rPr dirty="0" spc="-65"/>
              <a:t> </a:t>
            </a:r>
            <a:r>
              <a:rPr dirty="0" spc="-5"/>
              <a:t>klinických</a:t>
            </a:r>
            <a:r>
              <a:rPr dirty="0" spc="-15"/>
              <a:t> </a:t>
            </a:r>
            <a:r>
              <a:rPr dirty="0" spc="-5"/>
              <a:t>štúdií</a:t>
            </a:r>
            <a:r>
              <a:rPr dirty="0" spc="-10"/>
              <a:t> </a:t>
            </a:r>
            <a:r>
              <a:rPr dirty="0" spc="-5"/>
              <a:t>dokazuje,</a:t>
            </a:r>
            <a:r>
              <a:rPr dirty="0" spc="-45"/>
              <a:t> </a:t>
            </a:r>
            <a:r>
              <a:rPr dirty="0" spc="-5"/>
              <a:t>že: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8475" y="4779670"/>
            <a:ext cx="74231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5" b="1">
                <a:solidFill>
                  <a:srgbClr val="001F67"/>
                </a:solidFill>
                <a:latin typeface="Calibri"/>
                <a:cs typeface="Calibri"/>
              </a:rPr>
              <a:t>Calci-Prime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"/>
            <a:ext cx="9142475" cy="514194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316" y="1612391"/>
            <a:ext cx="7895844" cy="24246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6283" y="377190"/>
            <a:ext cx="8260715" cy="5753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2165"/>
              </a:lnSpc>
              <a:spcBef>
                <a:spcPts val="95"/>
              </a:spcBef>
            </a:pPr>
            <a:r>
              <a:rPr dirty="0" sz="1900" spc="-5">
                <a:solidFill>
                  <a:srgbClr val="001F66"/>
                </a:solidFill>
                <a:latin typeface="Calibri"/>
                <a:cs typeface="Calibri"/>
              </a:rPr>
              <a:t>Vápnik</a:t>
            </a:r>
            <a:r>
              <a:rPr dirty="0" sz="1900" spc="-1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001F66"/>
                </a:solidFill>
                <a:latin typeface="Calibri"/>
                <a:cs typeface="Calibri"/>
              </a:rPr>
              <a:t>sa sám</a:t>
            </a:r>
            <a:r>
              <a:rPr dirty="0" sz="1900" spc="-1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001F66"/>
                </a:solidFill>
                <a:latin typeface="Calibri"/>
                <a:cs typeface="Calibri"/>
              </a:rPr>
              <a:t>o</a:t>
            </a:r>
            <a:r>
              <a:rPr dirty="0" sz="1900" spc="-1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001F66"/>
                </a:solidFill>
                <a:latin typeface="Calibri"/>
                <a:cs typeface="Calibri"/>
              </a:rPr>
              <a:t>sebe zle</a:t>
            </a:r>
            <a:r>
              <a:rPr dirty="0" sz="1900" spc="1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001F66"/>
                </a:solidFill>
                <a:latin typeface="Calibri"/>
                <a:cs typeface="Calibri"/>
              </a:rPr>
              <a:t>vstrebáva.</a:t>
            </a:r>
            <a:r>
              <a:rPr dirty="0" sz="1900" spc="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001F66"/>
                </a:solidFill>
                <a:latin typeface="Calibri"/>
                <a:cs typeface="Calibri"/>
              </a:rPr>
              <a:t>Na</a:t>
            </a:r>
            <a:r>
              <a:rPr dirty="0" sz="190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001F66"/>
                </a:solidFill>
                <a:latin typeface="Calibri"/>
                <a:cs typeface="Calibri"/>
              </a:rPr>
              <a:t>zvýšenie</a:t>
            </a:r>
            <a:r>
              <a:rPr dirty="0" sz="1900" spc="1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001F66"/>
                </a:solidFill>
                <a:latin typeface="Calibri"/>
                <a:cs typeface="Calibri"/>
              </a:rPr>
              <a:t>biologickej</a:t>
            </a:r>
            <a:r>
              <a:rPr dirty="0" sz="1900" spc="2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01F66"/>
                </a:solidFill>
                <a:latin typeface="Calibri"/>
                <a:cs typeface="Calibri"/>
              </a:rPr>
              <a:t>dostupnosti</a:t>
            </a:r>
            <a:r>
              <a:rPr dirty="0" sz="190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001F66"/>
                </a:solidFill>
                <a:latin typeface="Calibri"/>
                <a:cs typeface="Calibri"/>
              </a:rPr>
              <a:t>a</a:t>
            </a:r>
            <a:r>
              <a:rPr dirty="0" sz="190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01F66"/>
                </a:solidFill>
                <a:latin typeface="Calibri"/>
                <a:cs typeface="Calibri"/>
              </a:rPr>
              <a:t>posilnenie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165"/>
              </a:lnSpc>
            </a:pPr>
            <a:r>
              <a:rPr dirty="0" sz="1900" spc="-5">
                <a:solidFill>
                  <a:srgbClr val="001F66"/>
                </a:solidFill>
                <a:latin typeface="Calibri"/>
                <a:cs typeface="Calibri"/>
              </a:rPr>
              <a:t>kostného</a:t>
            </a:r>
            <a:r>
              <a:rPr dirty="0" sz="190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001F66"/>
                </a:solidFill>
                <a:latin typeface="Calibri"/>
                <a:cs typeface="Calibri"/>
              </a:rPr>
              <a:t>tkaniva</a:t>
            </a:r>
            <a:r>
              <a:rPr dirty="0" sz="1900" spc="1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01F66"/>
                </a:solidFill>
                <a:latin typeface="Calibri"/>
                <a:cs typeface="Calibri"/>
              </a:rPr>
              <a:t>potrebuje</a:t>
            </a:r>
            <a:r>
              <a:rPr dirty="0" sz="1900" spc="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01F66"/>
                </a:solidFill>
                <a:latin typeface="Calibri"/>
                <a:cs typeface="Calibri"/>
              </a:rPr>
              <a:t>pomocníkov</a:t>
            </a:r>
            <a:r>
              <a:rPr dirty="0" sz="1900" spc="3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001F66"/>
                </a:solidFill>
                <a:latin typeface="Calibri"/>
                <a:cs typeface="Calibri"/>
              </a:rPr>
              <a:t>–</a:t>
            </a:r>
            <a:r>
              <a:rPr dirty="0" sz="1900" spc="1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01F66"/>
                </a:solidFill>
                <a:latin typeface="Calibri"/>
                <a:cs typeface="Calibri"/>
              </a:rPr>
              <a:t>určité</a:t>
            </a:r>
            <a:r>
              <a:rPr dirty="0" sz="1900" spc="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001F66"/>
                </a:solidFill>
                <a:latin typeface="Calibri"/>
                <a:cs typeface="Calibri"/>
              </a:rPr>
              <a:t>vitamíny</a:t>
            </a:r>
            <a:r>
              <a:rPr dirty="0" sz="1900" spc="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001F66"/>
                </a:solidFill>
                <a:latin typeface="Calibri"/>
                <a:cs typeface="Calibri"/>
              </a:rPr>
              <a:t>a</a:t>
            </a:r>
            <a:r>
              <a:rPr dirty="0" sz="1900" spc="1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001F66"/>
                </a:solidFill>
                <a:latin typeface="Calibri"/>
                <a:cs typeface="Calibri"/>
              </a:rPr>
              <a:t>minerály.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2833" y="3388233"/>
            <a:ext cx="133858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~ 60 %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horčíka sa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na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c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hádza</a:t>
            </a:r>
            <a:r>
              <a:rPr dirty="0" sz="1200" spc="-4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v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1F67"/>
                </a:solidFill>
                <a:latin typeface="Calibri"/>
                <a:cs typeface="Calibri"/>
              </a:rPr>
              <a:t>k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os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tn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om 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tkanive</a:t>
            </a:r>
            <a:r>
              <a:rPr dirty="0" sz="12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baseline="24305" sz="1200">
                <a:solidFill>
                  <a:srgbClr val="001F67"/>
                </a:solidFill>
                <a:latin typeface="Calibri"/>
                <a:cs typeface="Calibri"/>
              </a:rPr>
              <a:t>[20]</a:t>
            </a:r>
            <a:endParaRPr baseline="24305"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91171" y="3388233"/>
            <a:ext cx="145034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~ 30%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zinku je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obsiahnuté</a:t>
            </a:r>
            <a:r>
              <a:rPr dirty="0" sz="1200" spc="-5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v</a:t>
            </a:r>
            <a:r>
              <a:rPr dirty="0" sz="12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kostnom </a:t>
            </a:r>
            <a:r>
              <a:rPr dirty="0" sz="1200" spc="-254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tkanive</a:t>
            </a:r>
            <a:r>
              <a:rPr dirty="0" sz="12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baseline="24305" sz="1200">
                <a:solidFill>
                  <a:srgbClr val="001F67"/>
                </a:solidFill>
                <a:latin typeface="Calibri"/>
                <a:cs typeface="Calibri"/>
              </a:rPr>
              <a:t>[21]</a:t>
            </a:r>
            <a:endParaRPr baseline="24305"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4229" y="2278202"/>
            <a:ext cx="451484" cy="582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ts val="3095"/>
              </a:lnSpc>
              <a:spcBef>
                <a:spcPts val="100"/>
              </a:spcBef>
            </a:pPr>
            <a:r>
              <a:rPr dirty="0" sz="2700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1295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Vá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nik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44445" y="2013585"/>
            <a:ext cx="509270" cy="582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7945">
              <a:lnSpc>
                <a:spcPts val="3090"/>
              </a:lnSpc>
              <a:spcBef>
                <a:spcPts val="100"/>
              </a:spcBef>
            </a:pPr>
            <a:r>
              <a:rPr dirty="0" sz="2700" spc="-10">
                <a:solidFill>
                  <a:srgbClr val="001F66"/>
                </a:solidFill>
                <a:latin typeface="Calibri"/>
                <a:cs typeface="Calibri"/>
              </a:rPr>
              <a:t>D3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1290"/>
              </a:lnSpc>
            </a:pP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Vi</a:t>
            </a:r>
            <a:r>
              <a:rPr dirty="0" sz="1200" spc="5">
                <a:solidFill>
                  <a:srgbClr val="001F66"/>
                </a:solidFill>
                <a:latin typeface="Calibri"/>
                <a:cs typeface="Calibri"/>
              </a:rPr>
              <a:t>t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amin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38042" y="2278202"/>
            <a:ext cx="478790" cy="594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140"/>
              </a:lnSpc>
              <a:spcBef>
                <a:spcPts val="100"/>
              </a:spcBef>
            </a:pPr>
            <a:r>
              <a:rPr dirty="0" sz="2700" spc="-10">
                <a:solidFill>
                  <a:srgbClr val="001F66"/>
                </a:solidFill>
                <a:latin typeface="Calibri"/>
                <a:cs typeface="Calibri"/>
              </a:rPr>
              <a:t>Mg</a:t>
            </a:r>
            <a:endParaRPr sz="2700">
              <a:latin typeface="Calibri"/>
              <a:cs typeface="Calibri"/>
            </a:endParaRPr>
          </a:p>
          <a:p>
            <a:pPr marL="30480">
              <a:lnSpc>
                <a:spcPts val="1340"/>
              </a:lnSpc>
            </a:pP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Horčík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78300" y="2013585"/>
            <a:ext cx="509270" cy="582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5090">
              <a:lnSpc>
                <a:spcPts val="3090"/>
              </a:lnSpc>
              <a:spcBef>
                <a:spcPts val="100"/>
              </a:spcBef>
            </a:pPr>
            <a:r>
              <a:rPr dirty="0" sz="2700">
                <a:solidFill>
                  <a:srgbClr val="001F66"/>
                </a:solidFill>
                <a:latin typeface="Calibri"/>
                <a:cs typeface="Calibri"/>
              </a:rPr>
              <a:t>K2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1290"/>
              </a:lnSpc>
            </a:pP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Vi</a:t>
            </a:r>
            <a:r>
              <a:rPr dirty="0" sz="1200" spc="5">
                <a:solidFill>
                  <a:srgbClr val="001F66"/>
                </a:solidFill>
                <a:latin typeface="Calibri"/>
                <a:cs typeface="Calibri"/>
              </a:rPr>
              <a:t>t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amin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52084" y="2278202"/>
            <a:ext cx="460375" cy="582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>
              <a:lnSpc>
                <a:spcPts val="3095"/>
              </a:lnSpc>
              <a:spcBef>
                <a:spcPts val="100"/>
              </a:spcBef>
            </a:pPr>
            <a:r>
              <a:rPr dirty="0" sz="2700" spc="-10">
                <a:solidFill>
                  <a:srgbClr val="001F66"/>
                </a:solidFill>
                <a:latin typeface="Calibri"/>
                <a:cs typeface="Calibri"/>
              </a:rPr>
              <a:t>Si</a:t>
            </a:r>
            <a:endParaRPr sz="2700">
              <a:latin typeface="Calibri"/>
              <a:cs typeface="Calibri"/>
            </a:endParaRPr>
          </a:p>
          <a:p>
            <a:pPr algn="ctr">
              <a:lnSpc>
                <a:spcPts val="1295"/>
              </a:lnSpc>
            </a:pP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Kremík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91529" y="3170885"/>
            <a:ext cx="535305" cy="582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750">
              <a:lnSpc>
                <a:spcPts val="3090"/>
              </a:lnSpc>
              <a:spcBef>
                <a:spcPts val="100"/>
              </a:spcBef>
            </a:pPr>
            <a:r>
              <a:rPr dirty="0" sz="2700" spc="-10">
                <a:solidFill>
                  <a:srgbClr val="001F66"/>
                </a:solidFill>
                <a:latin typeface="Calibri"/>
                <a:cs typeface="Calibri"/>
              </a:rPr>
              <a:t>Mn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1290"/>
              </a:lnSpc>
            </a:pP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Ma</a:t>
            </a:r>
            <a:r>
              <a:rPr dirty="0" sz="1200" spc="5">
                <a:solidFill>
                  <a:srgbClr val="001F66"/>
                </a:solidFill>
                <a:latin typeface="Calibri"/>
                <a:cs typeface="Calibri"/>
              </a:rPr>
              <a:t>n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gán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50863" y="2278202"/>
            <a:ext cx="371475" cy="582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780">
              <a:lnSpc>
                <a:spcPts val="3095"/>
              </a:lnSpc>
              <a:spcBef>
                <a:spcPts val="100"/>
              </a:spcBef>
            </a:pPr>
            <a:r>
              <a:rPr dirty="0" sz="2700" spc="-5">
                <a:solidFill>
                  <a:srgbClr val="001F66"/>
                </a:solidFill>
                <a:latin typeface="Calibri"/>
                <a:cs typeface="Calibri"/>
              </a:rPr>
              <a:t>Zn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1295"/>
              </a:lnSpc>
            </a:pP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Zinok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62113" y="2013585"/>
            <a:ext cx="241300" cy="582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020">
              <a:lnSpc>
                <a:spcPts val="3090"/>
              </a:lnSpc>
              <a:spcBef>
                <a:spcPts val="100"/>
              </a:spcBef>
            </a:pPr>
            <a:r>
              <a:rPr dirty="0" sz="2700">
                <a:solidFill>
                  <a:srgbClr val="001F66"/>
                </a:solidFill>
                <a:latin typeface="Calibri"/>
                <a:cs typeface="Calibri"/>
              </a:rPr>
              <a:t>B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1290"/>
              </a:lnSpc>
            </a:pP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Bór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84704" y="3095243"/>
            <a:ext cx="4945380" cy="257810"/>
          </a:xfrm>
          <a:custGeom>
            <a:avLst/>
            <a:gdLst/>
            <a:ahLst/>
            <a:cxnLst/>
            <a:rect l="l" t="t" r="r" b="b"/>
            <a:pathLst>
              <a:path w="4945380" h="257810">
                <a:moveTo>
                  <a:pt x="309372" y="0"/>
                </a:moveTo>
                <a:lnTo>
                  <a:pt x="226187" y="18542"/>
                </a:lnTo>
                <a:lnTo>
                  <a:pt x="246227" y="43141"/>
                </a:lnTo>
                <a:lnTo>
                  <a:pt x="55092" y="198475"/>
                </a:lnTo>
                <a:lnTo>
                  <a:pt x="35052" y="173863"/>
                </a:lnTo>
                <a:lnTo>
                  <a:pt x="0" y="251460"/>
                </a:lnTo>
                <a:lnTo>
                  <a:pt x="83185" y="232918"/>
                </a:lnTo>
                <a:lnTo>
                  <a:pt x="69621" y="216281"/>
                </a:lnTo>
                <a:lnTo>
                  <a:pt x="63131" y="208330"/>
                </a:lnTo>
                <a:lnTo>
                  <a:pt x="254266" y="52997"/>
                </a:lnTo>
                <a:lnTo>
                  <a:pt x="274320" y="77597"/>
                </a:lnTo>
                <a:lnTo>
                  <a:pt x="293471" y="35179"/>
                </a:lnTo>
                <a:lnTo>
                  <a:pt x="309372" y="0"/>
                </a:lnTo>
                <a:close/>
              </a:path>
              <a:path w="4945380" h="257810">
                <a:moveTo>
                  <a:pt x="4945380" y="257556"/>
                </a:moveTo>
                <a:lnTo>
                  <a:pt x="4929454" y="222631"/>
                </a:lnTo>
                <a:lnTo>
                  <a:pt x="4910074" y="180086"/>
                </a:lnTo>
                <a:lnTo>
                  <a:pt x="4890084" y="204787"/>
                </a:lnTo>
                <a:lnTo>
                  <a:pt x="4639945" y="2667"/>
                </a:lnTo>
                <a:lnTo>
                  <a:pt x="4632071" y="12573"/>
                </a:lnTo>
                <a:lnTo>
                  <a:pt x="4882121" y="214630"/>
                </a:lnTo>
                <a:lnTo>
                  <a:pt x="4862195" y="239268"/>
                </a:lnTo>
                <a:lnTo>
                  <a:pt x="4945380" y="257556"/>
                </a:lnTo>
                <a:close/>
              </a:path>
            </a:pathLst>
          </a:custGeom>
          <a:solidFill>
            <a:srgbClr val="001F6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50707" y="4815840"/>
            <a:ext cx="786383" cy="13716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98475" y="4779670"/>
            <a:ext cx="74231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5" b="1">
                <a:solidFill>
                  <a:srgbClr val="001F67"/>
                </a:solidFill>
                <a:latin typeface="Calibri"/>
                <a:cs typeface="Calibri"/>
              </a:rPr>
              <a:t>Calci-Prime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272" y="331470"/>
            <a:ext cx="623951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Ako</a:t>
            </a:r>
            <a:r>
              <a:rPr dirty="0" spc="-10"/>
              <a:t> </a:t>
            </a:r>
            <a:r>
              <a:rPr dirty="0" spc="-5"/>
              <a:t>súčasť</a:t>
            </a:r>
            <a:r>
              <a:rPr dirty="0" spc="-45"/>
              <a:t> </a:t>
            </a:r>
            <a:r>
              <a:rPr dirty="0" spc="-5"/>
              <a:t>Calci-Prime:</a:t>
            </a:r>
            <a:r>
              <a:rPr dirty="0" spc="-20"/>
              <a:t> </a:t>
            </a:r>
            <a:r>
              <a:rPr dirty="0"/>
              <a:t>"slnečný”</a:t>
            </a:r>
            <a:r>
              <a:rPr dirty="0" spc="-40"/>
              <a:t> </a:t>
            </a:r>
            <a:r>
              <a:rPr dirty="0"/>
              <a:t>vitamín</a:t>
            </a:r>
            <a:r>
              <a:rPr dirty="0" spc="-25"/>
              <a:t> </a:t>
            </a:r>
            <a:r>
              <a:rPr dirty="0" spc="-5"/>
              <a:t>D3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3344" y="1714627"/>
            <a:ext cx="2480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zlepšuje</a:t>
            </a:r>
            <a:r>
              <a:rPr dirty="0" sz="12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vstrebávanie</a:t>
            </a:r>
            <a:r>
              <a:rPr dirty="0" sz="12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vápnika</a:t>
            </a:r>
            <a:r>
              <a:rPr dirty="0" sz="12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v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 črevách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0042" y="2375407"/>
            <a:ext cx="2618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podporuje</a:t>
            </a:r>
            <a:r>
              <a:rPr dirty="0" sz="1200" spc="-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hromadenie</a:t>
            </a:r>
            <a:r>
              <a:rPr dirty="0" sz="1200" spc="-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vápnika</a:t>
            </a:r>
            <a:r>
              <a:rPr dirty="0" sz="12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v</a:t>
            </a:r>
            <a:r>
              <a:rPr dirty="0" sz="12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kostiach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1308" y="1696211"/>
            <a:ext cx="429767" cy="4297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1308" y="2356104"/>
            <a:ext cx="429767" cy="42976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1308" y="3015995"/>
            <a:ext cx="429767" cy="43129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873376" y="3035935"/>
            <a:ext cx="24453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podporuje</a:t>
            </a:r>
            <a:r>
              <a:rPr dirty="0" sz="1200" spc="-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zdravie</a:t>
            </a:r>
            <a:r>
              <a:rPr dirty="0" sz="1200" spc="-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kostí,</a:t>
            </a:r>
            <a:r>
              <a:rPr dirty="0" sz="12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zubov</a:t>
            </a:r>
            <a:r>
              <a:rPr dirty="0" sz="1200" spc="-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a</a:t>
            </a:r>
            <a:r>
              <a:rPr dirty="0" sz="12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svalov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17389" y="2483866"/>
            <a:ext cx="228409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001F67"/>
                </a:solidFill>
                <a:latin typeface="Calibri"/>
                <a:cs typeface="Calibri"/>
              </a:rPr>
              <a:t>Pre</a:t>
            </a:r>
            <a:r>
              <a:rPr dirty="0" sz="15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1F67"/>
                </a:solidFill>
                <a:latin typeface="Calibri"/>
                <a:cs typeface="Calibri"/>
              </a:rPr>
              <a:t>lepšie</a:t>
            </a:r>
            <a:r>
              <a:rPr dirty="0" sz="15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001F67"/>
                </a:solidFill>
                <a:latin typeface="Calibri"/>
                <a:cs typeface="Calibri"/>
              </a:rPr>
              <a:t>vstrebávanie</a:t>
            </a:r>
            <a:r>
              <a:rPr dirty="0" sz="1500" spc="-4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1F67"/>
                </a:solidFill>
                <a:latin typeface="Calibri"/>
                <a:cs typeface="Calibri"/>
              </a:rPr>
              <a:t>treba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500">
                <a:solidFill>
                  <a:srgbClr val="001F67"/>
                </a:solidFill>
                <a:latin typeface="Calibri"/>
                <a:cs typeface="Calibri"/>
              </a:rPr>
              <a:t>vápnik</a:t>
            </a:r>
            <a:r>
              <a:rPr dirty="0" sz="15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001F67"/>
                </a:solidFill>
                <a:latin typeface="Calibri"/>
                <a:cs typeface="Calibri"/>
              </a:rPr>
              <a:t>užívať</a:t>
            </a:r>
            <a:r>
              <a:rPr dirty="0" sz="1500" spc="-4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1F67"/>
                </a:solidFill>
                <a:latin typeface="Calibri"/>
                <a:cs typeface="Calibri"/>
              </a:rPr>
              <a:t>s</a:t>
            </a:r>
            <a:r>
              <a:rPr dirty="0" sz="15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001F67"/>
                </a:solidFill>
                <a:latin typeface="Calibri"/>
                <a:cs typeface="Calibri"/>
              </a:rPr>
              <a:t>vitamínom</a:t>
            </a:r>
            <a:r>
              <a:rPr dirty="0" sz="15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001F67"/>
                </a:solidFill>
                <a:latin typeface="Calibri"/>
                <a:cs typeface="Calibri"/>
              </a:rPr>
              <a:t>D3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24628" y="1732788"/>
            <a:ext cx="658368" cy="65836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50707" y="4815840"/>
            <a:ext cx="786383" cy="13716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98475" y="4779670"/>
            <a:ext cx="74231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5" b="1">
                <a:solidFill>
                  <a:srgbClr val="001F67"/>
                </a:solidFill>
                <a:latin typeface="Calibri"/>
                <a:cs typeface="Calibri"/>
              </a:rPr>
              <a:t>Calci-Prime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482" y="331470"/>
            <a:ext cx="6513830" cy="807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ts val="3080"/>
              </a:lnSpc>
              <a:spcBef>
                <a:spcPts val="100"/>
              </a:spcBef>
            </a:pPr>
            <a:r>
              <a:rPr dirty="0"/>
              <a:t>Ako</a:t>
            </a:r>
            <a:r>
              <a:rPr dirty="0" spc="-10"/>
              <a:t> </a:t>
            </a:r>
            <a:r>
              <a:rPr dirty="0" spc="-5"/>
              <a:t>súčasť</a:t>
            </a:r>
            <a:r>
              <a:rPr dirty="0" spc="-45"/>
              <a:t> </a:t>
            </a:r>
            <a:r>
              <a:rPr dirty="0" spc="-5"/>
              <a:t>Calci-Prime:</a:t>
            </a:r>
            <a:r>
              <a:rPr dirty="0" spc="-15"/>
              <a:t> </a:t>
            </a:r>
            <a:r>
              <a:rPr dirty="0"/>
              <a:t>vitamín</a:t>
            </a:r>
            <a:r>
              <a:rPr dirty="0" spc="-25"/>
              <a:t> </a:t>
            </a:r>
            <a:r>
              <a:rPr dirty="0"/>
              <a:t>K2</a:t>
            </a:r>
            <a:r>
              <a:rPr dirty="0" spc="-25"/>
              <a:t> </a:t>
            </a:r>
            <a:r>
              <a:rPr dirty="0"/>
              <a:t>-</a:t>
            </a:r>
          </a:p>
          <a:p>
            <a:pPr marL="38100">
              <a:lnSpc>
                <a:spcPts val="3080"/>
              </a:lnSpc>
            </a:pPr>
            <a:r>
              <a:rPr dirty="0"/>
              <a:t>v </a:t>
            </a:r>
            <a:r>
              <a:rPr dirty="0" spc="-5"/>
              <a:t>biologicky</a:t>
            </a:r>
            <a:r>
              <a:rPr dirty="0" spc="-15"/>
              <a:t> </a:t>
            </a:r>
            <a:r>
              <a:rPr dirty="0" spc="-10"/>
              <a:t>najdostupnejšej</a:t>
            </a:r>
            <a:r>
              <a:rPr dirty="0" spc="-35"/>
              <a:t> </a:t>
            </a:r>
            <a:r>
              <a:rPr dirty="0" spc="-5"/>
              <a:t>forme</a:t>
            </a:r>
            <a:r>
              <a:rPr dirty="0" spc="-15"/>
              <a:t> </a:t>
            </a:r>
            <a:r>
              <a:rPr dirty="0"/>
              <a:t>MenaQ7</a:t>
            </a:r>
            <a:r>
              <a:rPr dirty="0" baseline="24691" sz="2700"/>
              <a:t>TM</a:t>
            </a:r>
            <a:endParaRPr baseline="24691" sz="27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908" y="1898904"/>
            <a:ext cx="505967" cy="505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79728" y="1968754"/>
            <a:ext cx="18764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podporuje</a:t>
            </a:r>
            <a:r>
              <a:rPr dirty="0" sz="1200" spc="-4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skorú</a:t>
            </a:r>
            <a:r>
              <a:rPr dirty="0" sz="1200" spc="-2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obnovu</a:t>
            </a:r>
            <a:r>
              <a:rPr dirty="0" sz="1200" spc="-4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kostí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908" y="2558795"/>
            <a:ext cx="505967" cy="50749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08684" y="2629280"/>
            <a:ext cx="19119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podieľa</a:t>
            </a:r>
            <a:r>
              <a:rPr dirty="0" sz="1200" spc="-5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sa</a:t>
            </a:r>
            <a:r>
              <a:rPr dirty="0" sz="1200" spc="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na</a:t>
            </a:r>
            <a:r>
              <a:rPr dirty="0" sz="1200" spc="-3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procese</a:t>
            </a:r>
            <a:r>
              <a:rPr dirty="0" sz="1200" spc="-1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zrážania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krvi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57295" y="3071886"/>
            <a:ext cx="3700145" cy="498475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60325">
              <a:lnSpc>
                <a:spcPct val="100000"/>
              </a:lnSpc>
              <a:spcBef>
                <a:spcPts val="595"/>
              </a:spcBef>
            </a:pPr>
            <a:r>
              <a:rPr dirty="0" sz="1200" spc="-5" b="1">
                <a:solidFill>
                  <a:srgbClr val="001F66"/>
                </a:solidFill>
                <a:latin typeface="Calibri"/>
                <a:cs typeface="Calibri"/>
              </a:rPr>
              <a:t>Patentová</a:t>
            </a:r>
            <a:r>
              <a:rPr dirty="0" sz="1200" spc="-55" b="1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1F66"/>
                </a:solidFill>
                <a:latin typeface="Calibri"/>
                <a:cs typeface="Calibri"/>
              </a:rPr>
              <a:t>zložka</a:t>
            </a:r>
            <a:endParaRPr sz="12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465"/>
              </a:spcBef>
            </a:pPr>
            <a:r>
              <a:rPr dirty="0" sz="1100">
                <a:solidFill>
                  <a:srgbClr val="001F66"/>
                </a:solidFill>
                <a:latin typeface="Calibri"/>
                <a:cs typeface="Calibri"/>
              </a:rPr>
              <a:t>&gt;</a:t>
            </a:r>
            <a:r>
              <a:rPr dirty="0" sz="1100" spc="-1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1F66"/>
                </a:solidFill>
                <a:latin typeface="Calibri"/>
                <a:cs typeface="Calibri"/>
              </a:rPr>
              <a:t>20</a:t>
            </a:r>
            <a:r>
              <a:rPr dirty="0" sz="1100" spc="-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1F66"/>
                </a:solidFill>
                <a:latin typeface="Calibri"/>
                <a:cs typeface="Calibri"/>
              </a:rPr>
              <a:t>klinických</a:t>
            </a:r>
            <a:r>
              <a:rPr dirty="0" sz="1100" spc="-5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001F66"/>
                </a:solidFill>
                <a:latin typeface="Calibri"/>
                <a:cs typeface="Calibri"/>
              </a:rPr>
              <a:t>štúdií</a:t>
            </a:r>
            <a:r>
              <a:rPr dirty="0" sz="1100" spc="-3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1F66"/>
                </a:solidFill>
                <a:latin typeface="Calibri"/>
                <a:cs typeface="Calibri"/>
              </a:rPr>
              <a:t>potvrdzuje</a:t>
            </a:r>
            <a:r>
              <a:rPr dirty="0" sz="1100" spc="-4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1F66"/>
                </a:solidFill>
                <a:latin typeface="Calibri"/>
                <a:cs typeface="Calibri"/>
              </a:rPr>
              <a:t>bezpečnosť</a:t>
            </a:r>
            <a:r>
              <a:rPr dirty="0" sz="1100" spc="-5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1F66"/>
                </a:solidFill>
                <a:latin typeface="Calibri"/>
                <a:cs typeface="Calibri"/>
              </a:rPr>
              <a:t>a </a:t>
            </a:r>
            <a:r>
              <a:rPr dirty="0" sz="1100" spc="-5">
                <a:solidFill>
                  <a:srgbClr val="001F66"/>
                </a:solidFill>
                <a:latin typeface="Calibri"/>
                <a:cs typeface="Calibri"/>
              </a:rPr>
              <a:t>účinnosť</a:t>
            </a:r>
            <a:r>
              <a:rPr dirty="0" sz="1100" spc="-5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001F66"/>
                </a:solidFill>
                <a:latin typeface="Calibri"/>
                <a:cs typeface="Calibri"/>
              </a:rPr>
              <a:t>zložky</a:t>
            </a:r>
            <a:r>
              <a:rPr dirty="0" baseline="27777" sz="1050" spc="7">
                <a:solidFill>
                  <a:srgbClr val="001F66"/>
                </a:solidFill>
                <a:latin typeface="Calibri"/>
                <a:cs typeface="Calibri"/>
              </a:rPr>
              <a:t>[22]</a:t>
            </a:r>
            <a:endParaRPr baseline="27777" sz="105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50707" y="4815840"/>
            <a:ext cx="786383" cy="13716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683508" y="1872995"/>
            <a:ext cx="3496310" cy="1367155"/>
            <a:chOff x="3683508" y="1872995"/>
            <a:chExt cx="3496310" cy="1367155"/>
          </a:xfrm>
        </p:grpSpPr>
        <p:sp>
          <p:nvSpPr>
            <p:cNvPr id="10" name="object 10"/>
            <p:cNvSpPr/>
            <p:nvPr/>
          </p:nvSpPr>
          <p:spPr>
            <a:xfrm>
              <a:off x="3683508" y="1898903"/>
              <a:ext cx="3401695" cy="1191895"/>
            </a:xfrm>
            <a:custGeom>
              <a:avLst/>
              <a:gdLst/>
              <a:ahLst/>
              <a:cxnLst/>
              <a:rect l="l" t="t" r="r" b="b"/>
              <a:pathLst>
                <a:path w="3401695" h="1191895">
                  <a:moveTo>
                    <a:pt x="3224021" y="0"/>
                  </a:moveTo>
                  <a:lnTo>
                    <a:pt x="177545" y="0"/>
                  </a:lnTo>
                  <a:lnTo>
                    <a:pt x="130351" y="6342"/>
                  </a:lnTo>
                  <a:lnTo>
                    <a:pt x="87940" y="24242"/>
                  </a:lnTo>
                  <a:lnTo>
                    <a:pt x="52006" y="52006"/>
                  </a:lnTo>
                  <a:lnTo>
                    <a:pt x="24242" y="87940"/>
                  </a:lnTo>
                  <a:lnTo>
                    <a:pt x="6342" y="130351"/>
                  </a:lnTo>
                  <a:lnTo>
                    <a:pt x="0" y="177545"/>
                  </a:lnTo>
                  <a:lnTo>
                    <a:pt x="0" y="1014221"/>
                  </a:lnTo>
                  <a:lnTo>
                    <a:pt x="6342" y="1061416"/>
                  </a:lnTo>
                  <a:lnTo>
                    <a:pt x="24242" y="1103827"/>
                  </a:lnTo>
                  <a:lnTo>
                    <a:pt x="52006" y="1139761"/>
                  </a:lnTo>
                  <a:lnTo>
                    <a:pt x="87940" y="1167525"/>
                  </a:lnTo>
                  <a:lnTo>
                    <a:pt x="130351" y="1185425"/>
                  </a:lnTo>
                  <a:lnTo>
                    <a:pt x="177545" y="1191768"/>
                  </a:lnTo>
                  <a:lnTo>
                    <a:pt x="3224021" y="1191768"/>
                  </a:lnTo>
                  <a:lnTo>
                    <a:pt x="3271216" y="1185425"/>
                  </a:lnTo>
                  <a:lnTo>
                    <a:pt x="3313627" y="1167525"/>
                  </a:lnTo>
                  <a:lnTo>
                    <a:pt x="3349561" y="1139761"/>
                  </a:lnTo>
                  <a:lnTo>
                    <a:pt x="3377325" y="1103827"/>
                  </a:lnTo>
                  <a:lnTo>
                    <a:pt x="3395225" y="1061416"/>
                  </a:lnTo>
                  <a:lnTo>
                    <a:pt x="3401567" y="1014221"/>
                  </a:lnTo>
                  <a:lnTo>
                    <a:pt x="3401567" y="177545"/>
                  </a:lnTo>
                  <a:lnTo>
                    <a:pt x="3395225" y="130351"/>
                  </a:lnTo>
                  <a:lnTo>
                    <a:pt x="3377325" y="87940"/>
                  </a:lnTo>
                  <a:lnTo>
                    <a:pt x="3349561" y="52006"/>
                  </a:lnTo>
                  <a:lnTo>
                    <a:pt x="3313627" y="24242"/>
                  </a:lnTo>
                  <a:lnTo>
                    <a:pt x="3271216" y="6342"/>
                  </a:lnTo>
                  <a:lnTo>
                    <a:pt x="32240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520" y="1872995"/>
              <a:ext cx="3400044" cy="1367027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Calci-Prime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43355" y="4800625"/>
            <a:ext cx="97599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prečítajte</a:t>
            </a:r>
            <a:r>
              <a:rPr dirty="0" u="sng" sz="10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si</a:t>
            </a:r>
            <a:r>
              <a:rPr dirty="0" u="sng" sz="10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štúdiu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908" y="2857500"/>
            <a:ext cx="5358765" cy="574675"/>
          </a:xfrm>
          <a:custGeom>
            <a:avLst/>
            <a:gdLst/>
            <a:ahLst/>
            <a:cxnLst/>
            <a:rect l="l" t="t" r="r" b="b"/>
            <a:pathLst>
              <a:path w="5358765" h="574675">
                <a:moveTo>
                  <a:pt x="5180838" y="0"/>
                </a:moveTo>
                <a:lnTo>
                  <a:pt x="177558" y="0"/>
                </a:lnTo>
                <a:lnTo>
                  <a:pt x="130358" y="6342"/>
                </a:lnTo>
                <a:lnTo>
                  <a:pt x="87944" y="24242"/>
                </a:lnTo>
                <a:lnTo>
                  <a:pt x="52008" y="52006"/>
                </a:lnTo>
                <a:lnTo>
                  <a:pt x="24243" y="87940"/>
                </a:lnTo>
                <a:lnTo>
                  <a:pt x="6343" y="130351"/>
                </a:lnTo>
                <a:lnTo>
                  <a:pt x="0" y="177545"/>
                </a:lnTo>
                <a:lnTo>
                  <a:pt x="0" y="397001"/>
                </a:lnTo>
                <a:lnTo>
                  <a:pt x="6343" y="444196"/>
                </a:lnTo>
                <a:lnTo>
                  <a:pt x="24243" y="486607"/>
                </a:lnTo>
                <a:lnTo>
                  <a:pt x="52008" y="522541"/>
                </a:lnTo>
                <a:lnTo>
                  <a:pt x="87944" y="550305"/>
                </a:lnTo>
                <a:lnTo>
                  <a:pt x="130358" y="568205"/>
                </a:lnTo>
                <a:lnTo>
                  <a:pt x="177558" y="574548"/>
                </a:lnTo>
                <a:lnTo>
                  <a:pt x="5180838" y="574548"/>
                </a:lnTo>
                <a:lnTo>
                  <a:pt x="5228032" y="568205"/>
                </a:lnTo>
                <a:lnTo>
                  <a:pt x="5270443" y="550305"/>
                </a:lnTo>
                <a:lnTo>
                  <a:pt x="5306377" y="522541"/>
                </a:lnTo>
                <a:lnTo>
                  <a:pt x="5334141" y="486607"/>
                </a:lnTo>
                <a:lnTo>
                  <a:pt x="5352041" y="444196"/>
                </a:lnTo>
                <a:lnTo>
                  <a:pt x="5358383" y="397001"/>
                </a:lnTo>
                <a:lnTo>
                  <a:pt x="5358383" y="177545"/>
                </a:lnTo>
                <a:lnTo>
                  <a:pt x="5352041" y="130351"/>
                </a:lnTo>
                <a:lnTo>
                  <a:pt x="5334141" y="87940"/>
                </a:lnTo>
                <a:lnTo>
                  <a:pt x="5306377" y="52006"/>
                </a:lnTo>
                <a:lnTo>
                  <a:pt x="5270443" y="24242"/>
                </a:lnTo>
                <a:lnTo>
                  <a:pt x="5228032" y="6342"/>
                </a:lnTo>
                <a:lnTo>
                  <a:pt x="5180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9882" y="331470"/>
            <a:ext cx="445833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Vzorec</a:t>
            </a:r>
            <a:r>
              <a:rPr dirty="0" spc="-40"/>
              <a:t> </a:t>
            </a:r>
            <a:r>
              <a:rPr dirty="0" spc="-5"/>
              <a:t>Calci-Prime je</a:t>
            </a:r>
            <a:r>
              <a:rPr dirty="0" spc="-25"/>
              <a:t> </a:t>
            </a:r>
            <a:r>
              <a:rPr dirty="0" spc="-5"/>
              <a:t>posilnený: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4149" y="1205865"/>
            <a:ext cx="2141855" cy="153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1F66"/>
                </a:solidFill>
                <a:latin typeface="Calibri"/>
                <a:cs typeface="Calibri"/>
              </a:rPr>
              <a:t>[Mg]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00" spc="-5">
                <a:solidFill>
                  <a:srgbClr val="001F66"/>
                </a:solidFill>
                <a:latin typeface="Calibri"/>
                <a:cs typeface="Calibri"/>
              </a:rPr>
              <a:t>horčík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10"/>
              </a:spcBef>
            </a:pP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podporuje</a:t>
            </a:r>
            <a:r>
              <a:rPr dirty="0" sz="1200" spc="-5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správnu</a:t>
            </a:r>
            <a:r>
              <a:rPr dirty="0" sz="1200" spc="-6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funkciu</a:t>
            </a:r>
            <a:r>
              <a:rPr dirty="0" sz="1200" spc="-5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svalov: </a:t>
            </a:r>
            <a:r>
              <a:rPr dirty="0" sz="1200" spc="-254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dôležitý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pre proces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kontrakcie-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relaxácie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9955" y="973836"/>
            <a:ext cx="8267700" cy="6350"/>
          </a:xfrm>
          <a:custGeom>
            <a:avLst/>
            <a:gdLst/>
            <a:ahLst/>
            <a:cxnLst/>
            <a:rect l="l" t="t" r="r" b="b"/>
            <a:pathLst>
              <a:path w="8267700" h="6350">
                <a:moveTo>
                  <a:pt x="0" y="6096"/>
                </a:moveTo>
                <a:lnTo>
                  <a:pt x="8267700" y="0"/>
                </a:lnTo>
              </a:path>
            </a:pathLst>
          </a:custGeom>
          <a:ln w="12192">
            <a:solidFill>
              <a:srgbClr val="001F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290951" y="1205865"/>
            <a:ext cx="2343785" cy="1297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1F66"/>
                </a:solidFill>
                <a:latin typeface="Calibri"/>
                <a:cs typeface="Calibri"/>
              </a:rPr>
              <a:t>[B]</a:t>
            </a:r>
            <a:endParaRPr sz="3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800" spc="-5">
                <a:solidFill>
                  <a:srgbClr val="001F66"/>
                </a:solidFill>
                <a:latin typeface="Calibri"/>
                <a:cs typeface="Calibri"/>
              </a:rPr>
              <a:t>bór</a:t>
            </a:r>
            <a:endParaRPr sz="1800">
              <a:latin typeface="Calibri"/>
              <a:cs typeface="Calibri"/>
            </a:endParaRPr>
          </a:p>
          <a:p>
            <a:pPr marL="92710" marR="30480">
              <a:lnSpc>
                <a:spcPct val="100000"/>
              </a:lnSpc>
              <a:spcBef>
                <a:spcPts val="555"/>
              </a:spcBef>
            </a:pP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podporuje</a:t>
            </a:r>
            <a:r>
              <a:rPr dirty="0" sz="1200" spc="-5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premenu</a:t>
            </a:r>
            <a:r>
              <a:rPr dirty="0" sz="1200" spc="-5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vitamínu</a:t>
            </a:r>
            <a:r>
              <a:rPr dirty="0" sz="1200" spc="-5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D3</a:t>
            </a:r>
            <a:r>
              <a:rPr dirty="0" sz="1200" spc="-2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na </a:t>
            </a:r>
            <a:r>
              <a:rPr dirty="0" sz="1200" spc="-26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aktívnu</a:t>
            </a:r>
            <a:r>
              <a:rPr dirty="0" sz="1200" spc="-3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formu</a:t>
            </a:r>
            <a:r>
              <a:rPr dirty="0" baseline="24305" sz="1200" spc="-7">
                <a:solidFill>
                  <a:srgbClr val="001F66"/>
                </a:solidFill>
                <a:latin typeface="Calibri"/>
                <a:cs typeface="Calibri"/>
              </a:rPr>
              <a:t>[23]</a:t>
            </a:r>
            <a:endParaRPr baseline="24305"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1004" y="2950845"/>
            <a:ext cx="49434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Oba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minerály pomáhajú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vápniku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integrovať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sa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do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kostného tkaniva, čím zvyšujú </a:t>
            </a:r>
            <a:r>
              <a:rPr dirty="0" sz="1200" spc="-26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jeho</a:t>
            </a:r>
            <a:r>
              <a:rPr dirty="0" sz="1200" spc="-1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tvrdosť.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0707" y="4815840"/>
            <a:ext cx="786383" cy="13716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Calci-Prime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43355" y="4800625"/>
            <a:ext cx="97599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prečítajte</a:t>
            </a:r>
            <a:r>
              <a:rPr dirty="0" u="sng" sz="10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si</a:t>
            </a:r>
            <a:r>
              <a:rPr dirty="0" u="sng" sz="10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štúdiu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9577" y="1205865"/>
            <a:ext cx="2486660" cy="1533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1F66"/>
                </a:solidFill>
                <a:latin typeface="Calibri"/>
                <a:cs typeface="Calibri"/>
              </a:rPr>
              <a:t>[Mn]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00">
                <a:solidFill>
                  <a:srgbClr val="001F66"/>
                </a:solidFill>
                <a:latin typeface="Calibri"/>
                <a:cs typeface="Calibri"/>
              </a:rPr>
              <a:t>mangán</a:t>
            </a:r>
            <a:endParaRPr sz="18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965"/>
              </a:spcBef>
            </a:pP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nevyhnutný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pre správnu tvorbu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nového </a:t>
            </a:r>
            <a:r>
              <a:rPr dirty="0" sz="1200" spc="-26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tkaniva chrupavky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a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syntézu synoviálnej </a:t>
            </a:r>
            <a:r>
              <a:rPr dirty="0" sz="1200" spc="-26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tekutiny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9955" y="973836"/>
            <a:ext cx="8267700" cy="6350"/>
          </a:xfrm>
          <a:custGeom>
            <a:avLst/>
            <a:gdLst/>
            <a:ahLst/>
            <a:cxnLst/>
            <a:rect l="l" t="t" r="r" b="b"/>
            <a:pathLst>
              <a:path w="8267700" h="6350">
                <a:moveTo>
                  <a:pt x="0" y="6096"/>
                </a:moveTo>
                <a:lnTo>
                  <a:pt x="8267700" y="0"/>
                </a:lnTo>
              </a:path>
            </a:pathLst>
          </a:custGeom>
          <a:ln w="12192">
            <a:solidFill>
              <a:srgbClr val="001F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308350" y="1205865"/>
            <a:ext cx="2032635" cy="1716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1F66"/>
                </a:solidFill>
                <a:latin typeface="Calibri"/>
                <a:cs typeface="Calibri"/>
              </a:rPr>
              <a:t>[Si]</a:t>
            </a:r>
            <a:endParaRPr sz="3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800" spc="-5">
                <a:solidFill>
                  <a:srgbClr val="001F66"/>
                </a:solidFill>
                <a:latin typeface="Calibri"/>
                <a:cs typeface="Calibri"/>
              </a:rPr>
              <a:t>kremík</a:t>
            </a:r>
            <a:endParaRPr sz="1800">
              <a:latin typeface="Calibri"/>
              <a:cs typeface="Calibri"/>
            </a:endParaRPr>
          </a:p>
          <a:p>
            <a:pPr marL="42545" marR="30480">
              <a:lnSpc>
                <a:spcPct val="100000"/>
              </a:lnSpc>
              <a:spcBef>
                <a:spcPts val="965"/>
              </a:spcBef>
            </a:pP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nenahraditeľná</a:t>
            </a:r>
            <a:r>
              <a:rPr dirty="0" sz="1200" spc="-6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stavebná</a:t>
            </a:r>
            <a:r>
              <a:rPr dirty="0" sz="1200" spc="-5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zložka </a:t>
            </a:r>
            <a:r>
              <a:rPr dirty="0" sz="1200" spc="-254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kĺbového</a:t>
            </a:r>
            <a:r>
              <a:rPr dirty="0" sz="12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tkaniva</a:t>
            </a:r>
            <a:endParaRPr sz="1200">
              <a:latin typeface="Calibri"/>
              <a:cs typeface="Calibri"/>
            </a:endParaRPr>
          </a:p>
          <a:p>
            <a:pPr marL="42545" marR="543560">
              <a:lnSpc>
                <a:spcPct val="100000"/>
              </a:lnSpc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a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kosti (kolagén,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glykozaminoglykány</a:t>
            </a:r>
            <a:r>
              <a:rPr dirty="0" baseline="24305" sz="1200" spc="-7">
                <a:solidFill>
                  <a:srgbClr val="001F67"/>
                </a:solidFill>
                <a:latin typeface="Calibri"/>
                <a:cs typeface="Calibri"/>
              </a:rPr>
              <a:t>)[24]</a:t>
            </a:r>
            <a:endParaRPr baseline="24305"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54014" y="1203452"/>
            <a:ext cx="2450465" cy="1301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1F66"/>
                </a:solidFill>
                <a:latin typeface="Calibri"/>
                <a:cs typeface="Calibri"/>
              </a:rPr>
              <a:t>[Zn]</a:t>
            </a:r>
            <a:endParaRPr sz="3600">
              <a:latin typeface="Calibri"/>
              <a:cs typeface="Calibri"/>
            </a:endParaRPr>
          </a:p>
          <a:p>
            <a:pPr marL="30480">
              <a:lnSpc>
                <a:spcPct val="100000"/>
              </a:lnSpc>
              <a:spcBef>
                <a:spcPts val="105"/>
              </a:spcBef>
            </a:pPr>
            <a:r>
              <a:rPr dirty="0" sz="1800" spc="-5">
                <a:solidFill>
                  <a:srgbClr val="001F66"/>
                </a:solidFill>
                <a:latin typeface="Calibri"/>
                <a:cs typeface="Calibri"/>
              </a:rPr>
              <a:t>zinok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podieľa</a:t>
            </a:r>
            <a:r>
              <a:rPr dirty="0" sz="1200" spc="-5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sa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na</a:t>
            </a:r>
            <a:r>
              <a:rPr dirty="0" sz="1200" spc="-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metabolizme</a:t>
            </a:r>
            <a:r>
              <a:rPr dirty="0" sz="1200" spc="-4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minerálov</a:t>
            </a:r>
            <a:r>
              <a:rPr dirty="0" sz="1200" spc="-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podporuje</a:t>
            </a:r>
            <a:r>
              <a:rPr dirty="0" sz="1200" spc="-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syntézu</a:t>
            </a:r>
            <a:r>
              <a:rPr dirty="0" sz="1200" spc="-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kolagénu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6908" y="2983992"/>
            <a:ext cx="7315200" cy="405765"/>
          </a:xfrm>
          <a:custGeom>
            <a:avLst/>
            <a:gdLst/>
            <a:ahLst/>
            <a:cxnLst/>
            <a:rect l="l" t="t" r="r" b="b"/>
            <a:pathLst>
              <a:path w="7315200" h="405764">
                <a:moveTo>
                  <a:pt x="7137908" y="0"/>
                </a:moveTo>
                <a:lnTo>
                  <a:pt x="177355" y="0"/>
                </a:lnTo>
                <a:lnTo>
                  <a:pt x="130205" y="6332"/>
                </a:lnTo>
                <a:lnTo>
                  <a:pt x="87838" y="24205"/>
                </a:lnTo>
                <a:lnTo>
                  <a:pt x="51944" y="51927"/>
                </a:lnTo>
                <a:lnTo>
                  <a:pt x="24213" y="87808"/>
                </a:lnTo>
                <a:lnTo>
                  <a:pt x="6335" y="130160"/>
                </a:lnTo>
                <a:lnTo>
                  <a:pt x="0" y="177291"/>
                </a:lnTo>
                <a:lnTo>
                  <a:pt x="0" y="228091"/>
                </a:lnTo>
                <a:lnTo>
                  <a:pt x="6335" y="275223"/>
                </a:lnTo>
                <a:lnTo>
                  <a:pt x="24213" y="317575"/>
                </a:lnTo>
                <a:lnTo>
                  <a:pt x="51944" y="353456"/>
                </a:lnTo>
                <a:lnTo>
                  <a:pt x="87838" y="381178"/>
                </a:lnTo>
                <a:lnTo>
                  <a:pt x="130205" y="399051"/>
                </a:lnTo>
                <a:lnTo>
                  <a:pt x="177355" y="405383"/>
                </a:lnTo>
                <a:lnTo>
                  <a:pt x="7137908" y="405383"/>
                </a:lnTo>
                <a:lnTo>
                  <a:pt x="7185039" y="399051"/>
                </a:lnTo>
                <a:lnTo>
                  <a:pt x="7227391" y="381178"/>
                </a:lnTo>
                <a:lnTo>
                  <a:pt x="7263272" y="353456"/>
                </a:lnTo>
                <a:lnTo>
                  <a:pt x="7290994" y="317575"/>
                </a:lnTo>
                <a:lnTo>
                  <a:pt x="7308867" y="275223"/>
                </a:lnTo>
                <a:lnTo>
                  <a:pt x="7315200" y="228091"/>
                </a:lnTo>
                <a:lnTo>
                  <a:pt x="7315200" y="177291"/>
                </a:lnTo>
                <a:lnTo>
                  <a:pt x="7308867" y="130160"/>
                </a:lnTo>
                <a:lnTo>
                  <a:pt x="7290994" y="87808"/>
                </a:lnTo>
                <a:lnTo>
                  <a:pt x="7263272" y="51927"/>
                </a:lnTo>
                <a:lnTo>
                  <a:pt x="7227391" y="24205"/>
                </a:lnTo>
                <a:lnTo>
                  <a:pt x="7185039" y="6332"/>
                </a:lnTo>
                <a:lnTo>
                  <a:pt x="71379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21004" y="3077972"/>
            <a:ext cx="45389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Minerály</a:t>
            </a:r>
            <a:r>
              <a:rPr dirty="0" sz="1200" spc="-3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podporujú</a:t>
            </a:r>
            <a:r>
              <a:rPr dirty="0" sz="1200" spc="-4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zdravé</a:t>
            </a:r>
            <a:r>
              <a:rPr dirty="0" sz="1200" spc="-2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kosti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 a</a:t>
            </a:r>
            <a:r>
              <a:rPr dirty="0" sz="1200" spc="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kĺby</a:t>
            </a:r>
            <a:r>
              <a:rPr dirty="0" sz="1200" spc="-1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tým,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že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 ovplyvňujú</a:t>
            </a:r>
            <a:r>
              <a:rPr dirty="0" sz="1200" spc="-3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elasticitu</a:t>
            </a:r>
            <a:r>
              <a:rPr dirty="0" sz="1200" spc="-3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kostí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0707" y="4815840"/>
            <a:ext cx="786383" cy="13716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9577" y="331470"/>
            <a:ext cx="445833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Vzorec</a:t>
            </a:r>
            <a:r>
              <a:rPr dirty="0" spc="-40"/>
              <a:t> </a:t>
            </a:r>
            <a:r>
              <a:rPr dirty="0" spc="-5"/>
              <a:t>Calci-Prime je</a:t>
            </a:r>
            <a:r>
              <a:rPr dirty="0" spc="-25"/>
              <a:t> </a:t>
            </a:r>
            <a:r>
              <a:rPr dirty="0" spc="-5"/>
              <a:t>posilnený: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Calci-Prime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43355" y="4800625"/>
            <a:ext cx="97599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prečítajte</a:t>
            </a:r>
            <a:r>
              <a:rPr dirty="0" u="sng" sz="10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si</a:t>
            </a:r>
            <a:r>
              <a:rPr dirty="0" u="sng" sz="10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štúdiu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882" y="331470"/>
            <a:ext cx="7337425" cy="807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080"/>
              </a:lnSpc>
              <a:spcBef>
                <a:spcPts val="100"/>
              </a:spcBef>
            </a:pPr>
            <a:r>
              <a:rPr dirty="0"/>
              <a:t>Každý</a:t>
            </a:r>
            <a:r>
              <a:rPr dirty="0" spc="-25"/>
              <a:t> </a:t>
            </a:r>
            <a:r>
              <a:rPr dirty="0"/>
              <a:t>z</a:t>
            </a:r>
            <a:r>
              <a:rPr dirty="0" spc="-15"/>
              <a:t> </a:t>
            </a:r>
            <a:r>
              <a:rPr dirty="0" spc="-5"/>
              <a:t>nás</a:t>
            </a:r>
            <a:r>
              <a:rPr dirty="0" spc="-30"/>
              <a:t> </a:t>
            </a:r>
            <a:r>
              <a:rPr dirty="0"/>
              <a:t>má</a:t>
            </a:r>
            <a:r>
              <a:rPr dirty="0" spc="-5"/>
              <a:t> svoj</a:t>
            </a:r>
            <a:r>
              <a:rPr dirty="0" spc="-10"/>
              <a:t> </a:t>
            </a:r>
            <a:r>
              <a:rPr dirty="0"/>
              <a:t>vlastný</a:t>
            </a:r>
            <a:r>
              <a:rPr dirty="0" spc="-25"/>
              <a:t> </a:t>
            </a:r>
            <a:r>
              <a:rPr dirty="0" spc="-5"/>
              <a:t>spôsob</a:t>
            </a:r>
            <a:r>
              <a:rPr dirty="0" spc="-40"/>
              <a:t> </a:t>
            </a:r>
            <a:r>
              <a:rPr dirty="0" spc="-5"/>
              <a:t>života</a:t>
            </a:r>
            <a:r>
              <a:rPr dirty="0" spc="-20"/>
              <a:t> </a:t>
            </a:r>
            <a:r>
              <a:rPr dirty="0"/>
              <a:t>-</a:t>
            </a:r>
            <a:r>
              <a:rPr dirty="0" spc="-15"/>
              <a:t> </a:t>
            </a:r>
            <a:r>
              <a:rPr dirty="0" spc="-5"/>
              <a:t>špeciálne</a:t>
            </a:r>
          </a:p>
          <a:p>
            <a:pPr marL="12700">
              <a:lnSpc>
                <a:spcPts val="3080"/>
              </a:lnSpc>
            </a:pPr>
            <a:r>
              <a:rPr dirty="0" spc="-5"/>
              <a:t>záujmy,</a:t>
            </a:r>
            <a:r>
              <a:rPr dirty="0" spc="-30"/>
              <a:t> </a:t>
            </a:r>
            <a:r>
              <a:rPr dirty="0" spc="-5"/>
              <a:t>potreby</a:t>
            </a:r>
            <a:r>
              <a:rPr dirty="0" spc="-40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 spc="-5"/>
              <a:t>zvyky...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8779" y="4741570"/>
            <a:ext cx="742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001F67"/>
                </a:solidFill>
                <a:latin typeface="Calibri"/>
                <a:cs typeface="Calibri"/>
              </a:rPr>
              <a:t>Calci-Prime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6843" y="1883791"/>
            <a:ext cx="287528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niekto</a:t>
            </a:r>
            <a:r>
              <a:rPr dirty="0" sz="12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strávi</a:t>
            </a:r>
            <a:r>
              <a:rPr dirty="0" sz="12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pracovný</a:t>
            </a:r>
            <a:r>
              <a:rPr dirty="0" sz="1200" spc="-4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deň</a:t>
            </a:r>
            <a:r>
              <a:rPr dirty="0" sz="12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na</a:t>
            </a:r>
            <a:r>
              <a:rPr dirty="0" sz="12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nohách,</a:t>
            </a:r>
            <a:r>
              <a:rPr dirty="0" sz="12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nevie</a:t>
            </a:r>
            <a:r>
              <a:rPr dirty="0" sz="12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si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predstaviť</a:t>
            </a:r>
            <a:r>
              <a:rPr dirty="0" sz="1200" spc="-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život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 bez</a:t>
            </a:r>
            <a:r>
              <a:rPr dirty="0" sz="12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kávy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 a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 pravidelného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cvičenia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6908" y="1911095"/>
            <a:ext cx="520065" cy="520065"/>
            <a:chOff x="406908" y="1911095"/>
            <a:chExt cx="520065" cy="520065"/>
          </a:xfrm>
        </p:grpSpPr>
        <p:sp>
          <p:nvSpPr>
            <p:cNvPr id="6" name="object 6"/>
            <p:cNvSpPr/>
            <p:nvPr/>
          </p:nvSpPr>
          <p:spPr>
            <a:xfrm>
              <a:off x="406908" y="1911095"/>
              <a:ext cx="520065" cy="520065"/>
            </a:xfrm>
            <a:custGeom>
              <a:avLst/>
              <a:gdLst/>
              <a:ahLst/>
              <a:cxnLst/>
              <a:rect l="l" t="t" r="r" b="b"/>
              <a:pathLst>
                <a:path w="520065" h="520064">
                  <a:moveTo>
                    <a:pt x="259842" y="0"/>
                  </a:moveTo>
                  <a:lnTo>
                    <a:pt x="213134" y="4186"/>
                  </a:lnTo>
                  <a:lnTo>
                    <a:pt x="169173" y="16255"/>
                  </a:lnTo>
                  <a:lnTo>
                    <a:pt x="128693" y="35475"/>
                  </a:lnTo>
                  <a:lnTo>
                    <a:pt x="92427" y="61110"/>
                  </a:lnTo>
                  <a:lnTo>
                    <a:pt x="61110" y="92427"/>
                  </a:lnTo>
                  <a:lnTo>
                    <a:pt x="35475" y="128693"/>
                  </a:lnTo>
                  <a:lnTo>
                    <a:pt x="16256" y="169173"/>
                  </a:lnTo>
                  <a:lnTo>
                    <a:pt x="4186" y="213134"/>
                  </a:lnTo>
                  <a:lnTo>
                    <a:pt x="0" y="259842"/>
                  </a:lnTo>
                  <a:lnTo>
                    <a:pt x="4186" y="306549"/>
                  </a:lnTo>
                  <a:lnTo>
                    <a:pt x="16255" y="350510"/>
                  </a:lnTo>
                  <a:lnTo>
                    <a:pt x="35475" y="390990"/>
                  </a:lnTo>
                  <a:lnTo>
                    <a:pt x="61110" y="427256"/>
                  </a:lnTo>
                  <a:lnTo>
                    <a:pt x="92427" y="458573"/>
                  </a:lnTo>
                  <a:lnTo>
                    <a:pt x="128693" y="484208"/>
                  </a:lnTo>
                  <a:lnTo>
                    <a:pt x="169173" y="503428"/>
                  </a:lnTo>
                  <a:lnTo>
                    <a:pt x="213134" y="515497"/>
                  </a:lnTo>
                  <a:lnTo>
                    <a:pt x="259842" y="519684"/>
                  </a:lnTo>
                  <a:lnTo>
                    <a:pt x="306549" y="515497"/>
                  </a:lnTo>
                  <a:lnTo>
                    <a:pt x="350510" y="503427"/>
                  </a:lnTo>
                  <a:lnTo>
                    <a:pt x="390990" y="484208"/>
                  </a:lnTo>
                  <a:lnTo>
                    <a:pt x="427256" y="458573"/>
                  </a:lnTo>
                  <a:lnTo>
                    <a:pt x="458573" y="427256"/>
                  </a:lnTo>
                  <a:lnTo>
                    <a:pt x="484208" y="390990"/>
                  </a:lnTo>
                  <a:lnTo>
                    <a:pt x="503427" y="350510"/>
                  </a:lnTo>
                  <a:lnTo>
                    <a:pt x="515497" y="306549"/>
                  </a:lnTo>
                  <a:lnTo>
                    <a:pt x="519683" y="259842"/>
                  </a:lnTo>
                  <a:lnTo>
                    <a:pt x="515497" y="213134"/>
                  </a:lnTo>
                  <a:lnTo>
                    <a:pt x="503428" y="169173"/>
                  </a:lnTo>
                  <a:lnTo>
                    <a:pt x="484208" y="128693"/>
                  </a:lnTo>
                  <a:lnTo>
                    <a:pt x="458573" y="92427"/>
                  </a:lnTo>
                  <a:lnTo>
                    <a:pt x="427256" y="61110"/>
                  </a:lnTo>
                  <a:lnTo>
                    <a:pt x="390990" y="35475"/>
                  </a:lnTo>
                  <a:lnTo>
                    <a:pt x="350510" y="16256"/>
                  </a:lnTo>
                  <a:lnTo>
                    <a:pt x="306549" y="4186"/>
                  </a:lnTo>
                  <a:lnTo>
                    <a:pt x="259842" y="0"/>
                  </a:lnTo>
                  <a:close/>
                </a:path>
              </a:pathLst>
            </a:custGeom>
            <a:solidFill>
              <a:srgbClr val="EFF5F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9016" y="2025395"/>
              <a:ext cx="292608" cy="29260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56843" y="2964307"/>
            <a:ext cx="29159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niekto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je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ešte teenager,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ktorý je pripravený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ísť </a:t>
            </a:r>
            <a:r>
              <a:rPr dirty="0" sz="12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každý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deň von s priateľmi,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jesť solené hranolky </a:t>
            </a:r>
            <a:r>
              <a:rPr dirty="0" sz="1200" spc="-26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a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piť</a:t>
            </a:r>
            <a:r>
              <a:rPr dirty="0" sz="12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1F67"/>
                </a:solidFill>
                <a:latin typeface="Calibri"/>
                <a:cs typeface="Calibri"/>
              </a:rPr>
              <a:t>kolu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06908" y="2945892"/>
            <a:ext cx="520065" cy="520065"/>
            <a:chOff x="406908" y="2945892"/>
            <a:chExt cx="520065" cy="520065"/>
          </a:xfrm>
        </p:grpSpPr>
        <p:sp>
          <p:nvSpPr>
            <p:cNvPr id="10" name="object 10"/>
            <p:cNvSpPr/>
            <p:nvPr/>
          </p:nvSpPr>
          <p:spPr>
            <a:xfrm>
              <a:off x="406908" y="2945892"/>
              <a:ext cx="520065" cy="520065"/>
            </a:xfrm>
            <a:custGeom>
              <a:avLst/>
              <a:gdLst/>
              <a:ahLst/>
              <a:cxnLst/>
              <a:rect l="l" t="t" r="r" b="b"/>
              <a:pathLst>
                <a:path w="520065" h="520064">
                  <a:moveTo>
                    <a:pt x="259842" y="0"/>
                  </a:moveTo>
                  <a:lnTo>
                    <a:pt x="213134" y="4186"/>
                  </a:lnTo>
                  <a:lnTo>
                    <a:pt x="169173" y="16256"/>
                  </a:lnTo>
                  <a:lnTo>
                    <a:pt x="128693" y="35475"/>
                  </a:lnTo>
                  <a:lnTo>
                    <a:pt x="92427" y="61110"/>
                  </a:lnTo>
                  <a:lnTo>
                    <a:pt x="61110" y="92427"/>
                  </a:lnTo>
                  <a:lnTo>
                    <a:pt x="35475" y="128693"/>
                  </a:lnTo>
                  <a:lnTo>
                    <a:pt x="16256" y="169173"/>
                  </a:lnTo>
                  <a:lnTo>
                    <a:pt x="4186" y="213134"/>
                  </a:lnTo>
                  <a:lnTo>
                    <a:pt x="0" y="259841"/>
                  </a:lnTo>
                  <a:lnTo>
                    <a:pt x="4186" y="306549"/>
                  </a:lnTo>
                  <a:lnTo>
                    <a:pt x="16255" y="350510"/>
                  </a:lnTo>
                  <a:lnTo>
                    <a:pt x="35475" y="390990"/>
                  </a:lnTo>
                  <a:lnTo>
                    <a:pt x="61110" y="427256"/>
                  </a:lnTo>
                  <a:lnTo>
                    <a:pt x="92427" y="458573"/>
                  </a:lnTo>
                  <a:lnTo>
                    <a:pt x="128693" y="484208"/>
                  </a:lnTo>
                  <a:lnTo>
                    <a:pt x="169173" y="503427"/>
                  </a:lnTo>
                  <a:lnTo>
                    <a:pt x="213134" y="515497"/>
                  </a:lnTo>
                  <a:lnTo>
                    <a:pt x="259842" y="519683"/>
                  </a:lnTo>
                  <a:lnTo>
                    <a:pt x="306549" y="515497"/>
                  </a:lnTo>
                  <a:lnTo>
                    <a:pt x="350510" y="503427"/>
                  </a:lnTo>
                  <a:lnTo>
                    <a:pt x="390990" y="484208"/>
                  </a:lnTo>
                  <a:lnTo>
                    <a:pt x="427256" y="458573"/>
                  </a:lnTo>
                  <a:lnTo>
                    <a:pt x="458573" y="427256"/>
                  </a:lnTo>
                  <a:lnTo>
                    <a:pt x="484208" y="390990"/>
                  </a:lnTo>
                  <a:lnTo>
                    <a:pt x="503427" y="350510"/>
                  </a:lnTo>
                  <a:lnTo>
                    <a:pt x="515497" y="306549"/>
                  </a:lnTo>
                  <a:lnTo>
                    <a:pt x="519683" y="259841"/>
                  </a:lnTo>
                  <a:lnTo>
                    <a:pt x="515497" y="213134"/>
                  </a:lnTo>
                  <a:lnTo>
                    <a:pt x="503428" y="169173"/>
                  </a:lnTo>
                  <a:lnTo>
                    <a:pt x="484208" y="128693"/>
                  </a:lnTo>
                  <a:lnTo>
                    <a:pt x="458573" y="92427"/>
                  </a:lnTo>
                  <a:lnTo>
                    <a:pt x="427256" y="61110"/>
                  </a:lnTo>
                  <a:lnTo>
                    <a:pt x="390990" y="35475"/>
                  </a:lnTo>
                  <a:lnTo>
                    <a:pt x="350510" y="16256"/>
                  </a:lnTo>
                  <a:lnTo>
                    <a:pt x="306549" y="4186"/>
                  </a:lnTo>
                  <a:lnTo>
                    <a:pt x="259842" y="0"/>
                  </a:lnTo>
                  <a:close/>
                </a:path>
              </a:pathLst>
            </a:custGeom>
            <a:solidFill>
              <a:srgbClr val="EFF5F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20" y="3040380"/>
              <a:ext cx="329184" cy="33070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92597" y="1883791"/>
            <a:ext cx="325501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niekto</a:t>
            </a:r>
            <a:r>
              <a:rPr dirty="0" sz="12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vedome</a:t>
            </a:r>
            <a:r>
              <a:rPr dirty="0" sz="12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volí</a:t>
            </a:r>
            <a:r>
              <a:rPr dirty="0" sz="12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vegánstvo</a:t>
            </a:r>
            <a:r>
              <a:rPr dirty="0" sz="12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a</a:t>
            </a:r>
            <a:r>
              <a:rPr dirty="0" sz="12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vyhýba</a:t>
            </a:r>
            <a:r>
              <a:rPr dirty="0" sz="1200" spc="-5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sa</a:t>
            </a:r>
            <a:r>
              <a:rPr dirty="0" sz="12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mliečnym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výrobkom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22291" y="1905000"/>
            <a:ext cx="520065" cy="520065"/>
            <a:chOff x="4622291" y="1905000"/>
            <a:chExt cx="520065" cy="520065"/>
          </a:xfrm>
        </p:grpSpPr>
        <p:sp>
          <p:nvSpPr>
            <p:cNvPr id="14" name="object 14"/>
            <p:cNvSpPr/>
            <p:nvPr/>
          </p:nvSpPr>
          <p:spPr>
            <a:xfrm>
              <a:off x="4622291" y="1905000"/>
              <a:ext cx="520065" cy="520065"/>
            </a:xfrm>
            <a:custGeom>
              <a:avLst/>
              <a:gdLst/>
              <a:ahLst/>
              <a:cxnLst/>
              <a:rect l="l" t="t" r="r" b="b"/>
              <a:pathLst>
                <a:path w="520064" h="520064">
                  <a:moveTo>
                    <a:pt x="259842" y="0"/>
                  </a:moveTo>
                  <a:lnTo>
                    <a:pt x="213134" y="4186"/>
                  </a:lnTo>
                  <a:lnTo>
                    <a:pt x="169173" y="16255"/>
                  </a:lnTo>
                  <a:lnTo>
                    <a:pt x="128693" y="35475"/>
                  </a:lnTo>
                  <a:lnTo>
                    <a:pt x="92427" y="61110"/>
                  </a:lnTo>
                  <a:lnTo>
                    <a:pt x="61110" y="92427"/>
                  </a:lnTo>
                  <a:lnTo>
                    <a:pt x="35475" y="128693"/>
                  </a:lnTo>
                  <a:lnTo>
                    <a:pt x="16255" y="169173"/>
                  </a:lnTo>
                  <a:lnTo>
                    <a:pt x="4186" y="213134"/>
                  </a:lnTo>
                  <a:lnTo>
                    <a:pt x="0" y="259842"/>
                  </a:lnTo>
                  <a:lnTo>
                    <a:pt x="4186" y="306549"/>
                  </a:lnTo>
                  <a:lnTo>
                    <a:pt x="16255" y="350510"/>
                  </a:lnTo>
                  <a:lnTo>
                    <a:pt x="35475" y="390990"/>
                  </a:lnTo>
                  <a:lnTo>
                    <a:pt x="61110" y="427256"/>
                  </a:lnTo>
                  <a:lnTo>
                    <a:pt x="92427" y="458573"/>
                  </a:lnTo>
                  <a:lnTo>
                    <a:pt x="128693" y="484208"/>
                  </a:lnTo>
                  <a:lnTo>
                    <a:pt x="169173" y="503427"/>
                  </a:lnTo>
                  <a:lnTo>
                    <a:pt x="213134" y="515497"/>
                  </a:lnTo>
                  <a:lnTo>
                    <a:pt x="259842" y="519683"/>
                  </a:lnTo>
                  <a:lnTo>
                    <a:pt x="306549" y="515497"/>
                  </a:lnTo>
                  <a:lnTo>
                    <a:pt x="350510" y="503427"/>
                  </a:lnTo>
                  <a:lnTo>
                    <a:pt x="390990" y="484208"/>
                  </a:lnTo>
                  <a:lnTo>
                    <a:pt x="427256" y="458573"/>
                  </a:lnTo>
                  <a:lnTo>
                    <a:pt x="458573" y="427256"/>
                  </a:lnTo>
                  <a:lnTo>
                    <a:pt x="484208" y="390990"/>
                  </a:lnTo>
                  <a:lnTo>
                    <a:pt x="503428" y="350510"/>
                  </a:lnTo>
                  <a:lnTo>
                    <a:pt x="515497" y="306549"/>
                  </a:lnTo>
                  <a:lnTo>
                    <a:pt x="519684" y="259842"/>
                  </a:lnTo>
                  <a:lnTo>
                    <a:pt x="515497" y="213134"/>
                  </a:lnTo>
                  <a:lnTo>
                    <a:pt x="503428" y="169173"/>
                  </a:lnTo>
                  <a:lnTo>
                    <a:pt x="484208" y="128693"/>
                  </a:lnTo>
                  <a:lnTo>
                    <a:pt x="458573" y="92427"/>
                  </a:lnTo>
                  <a:lnTo>
                    <a:pt x="427256" y="61110"/>
                  </a:lnTo>
                  <a:lnTo>
                    <a:pt x="390990" y="35475"/>
                  </a:lnTo>
                  <a:lnTo>
                    <a:pt x="350510" y="16256"/>
                  </a:lnTo>
                  <a:lnTo>
                    <a:pt x="306549" y="4186"/>
                  </a:lnTo>
                  <a:lnTo>
                    <a:pt x="259842" y="0"/>
                  </a:lnTo>
                  <a:close/>
                </a:path>
              </a:pathLst>
            </a:custGeom>
            <a:solidFill>
              <a:srgbClr val="EFF5F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7447" y="2017776"/>
              <a:ext cx="301751" cy="30480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292597" y="2925317"/>
            <a:ext cx="30587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niekto</a:t>
            </a:r>
            <a:r>
              <a:rPr dirty="0" sz="12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už</a:t>
            </a:r>
            <a:r>
              <a:rPr dirty="0" sz="12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nazbieral</a:t>
            </a:r>
            <a:r>
              <a:rPr dirty="0" sz="1200" spc="-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životné</a:t>
            </a:r>
            <a:r>
              <a:rPr dirty="0" sz="1200" spc="-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skúsenosti,</a:t>
            </a:r>
            <a:r>
              <a:rPr dirty="0" sz="12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cíti</a:t>
            </a:r>
            <a:r>
              <a:rPr dirty="0" sz="12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zmeny </a:t>
            </a:r>
            <a:r>
              <a:rPr dirty="0" sz="1200" spc="-254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v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tele,</a:t>
            </a:r>
            <a:r>
              <a:rPr dirty="0" sz="12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ale</a:t>
            </a:r>
            <a:r>
              <a:rPr dirty="0" sz="12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chce</a:t>
            </a:r>
            <a:r>
              <a:rPr dirty="0" sz="12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si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udržať</a:t>
            </a:r>
            <a:r>
              <a:rPr dirty="0" sz="1200" spc="-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aktívitu</a:t>
            </a:r>
            <a:r>
              <a:rPr dirty="0" sz="12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a energiu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622291" y="2933700"/>
            <a:ext cx="520065" cy="520065"/>
            <a:chOff x="4622291" y="2933700"/>
            <a:chExt cx="520065" cy="520065"/>
          </a:xfrm>
        </p:grpSpPr>
        <p:sp>
          <p:nvSpPr>
            <p:cNvPr id="18" name="object 18"/>
            <p:cNvSpPr/>
            <p:nvPr/>
          </p:nvSpPr>
          <p:spPr>
            <a:xfrm>
              <a:off x="4622291" y="2933700"/>
              <a:ext cx="520065" cy="520065"/>
            </a:xfrm>
            <a:custGeom>
              <a:avLst/>
              <a:gdLst/>
              <a:ahLst/>
              <a:cxnLst/>
              <a:rect l="l" t="t" r="r" b="b"/>
              <a:pathLst>
                <a:path w="520064" h="520064">
                  <a:moveTo>
                    <a:pt x="259842" y="0"/>
                  </a:moveTo>
                  <a:lnTo>
                    <a:pt x="213134" y="4186"/>
                  </a:lnTo>
                  <a:lnTo>
                    <a:pt x="169173" y="16256"/>
                  </a:lnTo>
                  <a:lnTo>
                    <a:pt x="128693" y="35475"/>
                  </a:lnTo>
                  <a:lnTo>
                    <a:pt x="92427" y="61110"/>
                  </a:lnTo>
                  <a:lnTo>
                    <a:pt x="61110" y="92427"/>
                  </a:lnTo>
                  <a:lnTo>
                    <a:pt x="35475" y="128693"/>
                  </a:lnTo>
                  <a:lnTo>
                    <a:pt x="16255" y="169173"/>
                  </a:lnTo>
                  <a:lnTo>
                    <a:pt x="4186" y="213134"/>
                  </a:lnTo>
                  <a:lnTo>
                    <a:pt x="0" y="259842"/>
                  </a:lnTo>
                  <a:lnTo>
                    <a:pt x="4186" y="306549"/>
                  </a:lnTo>
                  <a:lnTo>
                    <a:pt x="16255" y="350510"/>
                  </a:lnTo>
                  <a:lnTo>
                    <a:pt x="35475" y="390990"/>
                  </a:lnTo>
                  <a:lnTo>
                    <a:pt x="61110" y="427256"/>
                  </a:lnTo>
                  <a:lnTo>
                    <a:pt x="92427" y="458573"/>
                  </a:lnTo>
                  <a:lnTo>
                    <a:pt x="128693" y="484208"/>
                  </a:lnTo>
                  <a:lnTo>
                    <a:pt x="169173" y="503427"/>
                  </a:lnTo>
                  <a:lnTo>
                    <a:pt x="213134" y="515497"/>
                  </a:lnTo>
                  <a:lnTo>
                    <a:pt x="259842" y="519683"/>
                  </a:lnTo>
                  <a:lnTo>
                    <a:pt x="306549" y="515497"/>
                  </a:lnTo>
                  <a:lnTo>
                    <a:pt x="350510" y="503427"/>
                  </a:lnTo>
                  <a:lnTo>
                    <a:pt x="390990" y="484208"/>
                  </a:lnTo>
                  <a:lnTo>
                    <a:pt x="427256" y="458573"/>
                  </a:lnTo>
                  <a:lnTo>
                    <a:pt x="458573" y="427256"/>
                  </a:lnTo>
                  <a:lnTo>
                    <a:pt x="484208" y="390990"/>
                  </a:lnTo>
                  <a:lnTo>
                    <a:pt x="503428" y="350510"/>
                  </a:lnTo>
                  <a:lnTo>
                    <a:pt x="515497" y="306549"/>
                  </a:lnTo>
                  <a:lnTo>
                    <a:pt x="519684" y="259842"/>
                  </a:lnTo>
                  <a:lnTo>
                    <a:pt x="515497" y="213134"/>
                  </a:lnTo>
                  <a:lnTo>
                    <a:pt x="503428" y="169173"/>
                  </a:lnTo>
                  <a:lnTo>
                    <a:pt x="484208" y="128693"/>
                  </a:lnTo>
                  <a:lnTo>
                    <a:pt x="458573" y="92427"/>
                  </a:lnTo>
                  <a:lnTo>
                    <a:pt x="427256" y="61110"/>
                  </a:lnTo>
                  <a:lnTo>
                    <a:pt x="390990" y="35475"/>
                  </a:lnTo>
                  <a:lnTo>
                    <a:pt x="350510" y="16256"/>
                  </a:lnTo>
                  <a:lnTo>
                    <a:pt x="306549" y="4186"/>
                  </a:lnTo>
                  <a:lnTo>
                    <a:pt x="259842" y="0"/>
                  </a:lnTo>
                  <a:close/>
                </a:path>
              </a:pathLst>
            </a:custGeom>
            <a:solidFill>
              <a:srgbClr val="EFF5F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44211" y="3054095"/>
              <a:ext cx="278891" cy="278892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50707" y="4815840"/>
            <a:ext cx="786383" cy="1371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"/>
            <a:ext cx="9143999" cy="514346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101" y="1601546"/>
            <a:ext cx="3286125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080"/>
              </a:lnSpc>
              <a:spcBef>
                <a:spcPts val="100"/>
              </a:spcBef>
            </a:pPr>
            <a:r>
              <a:rPr dirty="0"/>
              <a:t>2</a:t>
            </a:r>
            <a:r>
              <a:rPr dirty="0" spc="-30"/>
              <a:t> </a:t>
            </a:r>
            <a:r>
              <a:rPr dirty="0" spc="-5"/>
              <a:t>kapsuly</a:t>
            </a:r>
            <a:r>
              <a:rPr dirty="0" spc="-30"/>
              <a:t> </a:t>
            </a:r>
            <a:r>
              <a:rPr dirty="0" spc="-5"/>
              <a:t>Calci-Prime</a:t>
            </a:r>
          </a:p>
          <a:p>
            <a:pPr marL="12700" marR="5080">
              <a:lnSpc>
                <a:spcPts val="2920"/>
              </a:lnSpc>
              <a:spcBef>
                <a:spcPts val="204"/>
              </a:spcBef>
            </a:pPr>
            <a:r>
              <a:rPr dirty="0"/>
              <a:t>2</a:t>
            </a:r>
            <a:r>
              <a:rPr dirty="0" spc="-30"/>
              <a:t> </a:t>
            </a:r>
            <a:r>
              <a:rPr dirty="0" spc="-5"/>
              <a:t>krát</a:t>
            </a:r>
            <a:r>
              <a:rPr dirty="0" spc="-20"/>
              <a:t> </a:t>
            </a:r>
            <a:r>
              <a:rPr dirty="0" spc="-5"/>
              <a:t>denne</a:t>
            </a:r>
            <a:r>
              <a:rPr dirty="0" spc="-60"/>
              <a:t> </a:t>
            </a:r>
            <a:r>
              <a:rPr dirty="0"/>
              <a:t>s</a:t>
            </a:r>
            <a:r>
              <a:rPr dirty="0" spc="-15"/>
              <a:t> </a:t>
            </a:r>
            <a:r>
              <a:rPr dirty="0" spc="-5"/>
              <a:t>jedlom</a:t>
            </a:r>
            <a:r>
              <a:rPr dirty="0" spc="-15"/>
              <a:t> </a:t>
            </a:r>
            <a:r>
              <a:rPr dirty="0"/>
              <a:t>– </a:t>
            </a:r>
            <a:r>
              <a:rPr dirty="0" spc="-595"/>
              <a:t> </a:t>
            </a:r>
            <a:r>
              <a:rPr dirty="0"/>
              <a:t>a</a:t>
            </a:r>
            <a:r>
              <a:rPr dirty="0" spc="-15"/>
              <a:t> </a:t>
            </a:r>
            <a:r>
              <a:rPr dirty="0" spc="-5"/>
              <a:t>cítite</a:t>
            </a:r>
            <a:r>
              <a:rPr dirty="0" spc="-20"/>
              <a:t> </a:t>
            </a:r>
            <a:r>
              <a:rPr dirty="0" spc="-5"/>
              <a:t>pohyb</a:t>
            </a:r>
            <a:r>
              <a:rPr dirty="0" spc="-20"/>
              <a:t> </a:t>
            </a:r>
            <a:r>
              <a:rPr dirty="0" spc="-5"/>
              <a:t>života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0707" y="4815840"/>
            <a:ext cx="786383" cy="13716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Calci-Prime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0707" y="4815840"/>
            <a:ext cx="786383" cy="1371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9026" y="331470"/>
            <a:ext cx="282067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Calci-Prime</a:t>
            </a:r>
            <a:r>
              <a:rPr dirty="0" spc="-65"/>
              <a:t> </a:t>
            </a:r>
            <a:r>
              <a:rPr dirty="0" spc="-5"/>
              <a:t>pomáha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908" y="1231391"/>
            <a:ext cx="429767" cy="4312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6908" y="1892807"/>
            <a:ext cx="429767" cy="42976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6908" y="2552700"/>
            <a:ext cx="429767" cy="43129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87069" y="1174750"/>
            <a:ext cx="1870075" cy="16948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posilniť</a:t>
            </a:r>
            <a:r>
              <a:rPr dirty="0" sz="1200" spc="-4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kosti</a:t>
            </a:r>
            <a:r>
              <a:rPr dirty="0" sz="1200" spc="-1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a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zuby,</a:t>
            </a:r>
            <a:r>
              <a:rPr dirty="0" sz="1200" spc="-4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zvýšiť</a:t>
            </a:r>
            <a:r>
              <a:rPr dirty="0" sz="1200" spc="-2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ich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minerálnu</a:t>
            </a:r>
            <a:r>
              <a:rPr dirty="0" sz="1200" spc="-6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hustotu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podporovať</a:t>
            </a:r>
            <a:r>
              <a:rPr dirty="0" sz="1200" spc="-5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zdravie</a:t>
            </a:r>
            <a:r>
              <a:rPr dirty="0" sz="1200" spc="-4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kĺbov</a:t>
            </a:r>
            <a:r>
              <a:rPr dirty="0" sz="1200" spc="-2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funkciu</a:t>
            </a:r>
            <a:r>
              <a:rPr dirty="0" sz="1200" spc="-6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svalov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udržiavať</a:t>
            </a:r>
            <a:r>
              <a:rPr dirty="0" sz="1200" spc="-4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elasticitu</a:t>
            </a:r>
            <a:r>
              <a:rPr dirty="0" sz="1200" spc="-1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ciev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Calci-Prime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416" y="331470"/>
            <a:ext cx="5039360" cy="807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080"/>
              </a:lnSpc>
              <a:spcBef>
                <a:spcPts val="100"/>
              </a:spcBef>
            </a:pPr>
            <a:r>
              <a:rPr dirty="0" spc="-5"/>
              <a:t>Calci-Prime</a:t>
            </a:r>
            <a:r>
              <a:rPr dirty="0" spc="-30"/>
              <a:t> </a:t>
            </a:r>
            <a:r>
              <a:rPr dirty="0" spc="-5"/>
              <a:t>je</a:t>
            </a:r>
            <a:r>
              <a:rPr dirty="0" spc="-15"/>
              <a:t> </a:t>
            </a:r>
            <a:r>
              <a:rPr dirty="0"/>
              <a:t>ideálny</a:t>
            </a:r>
            <a:r>
              <a:rPr dirty="0" spc="-35"/>
              <a:t> </a:t>
            </a:r>
            <a:r>
              <a:rPr dirty="0" spc="-5"/>
              <a:t>pre</a:t>
            </a:r>
            <a:r>
              <a:rPr dirty="0" spc="-35"/>
              <a:t> </a:t>
            </a:r>
            <a:r>
              <a:rPr dirty="0"/>
              <a:t>tých,</a:t>
            </a:r>
            <a:r>
              <a:rPr dirty="0" spc="-35"/>
              <a:t> </a:t>
            </a:r>
            <a:r>
              <a:rPr dirty="0" spc="-5"/>
              <a:t>ktorí</a:t>
            </a:r>
          </a:p>
          <a:p>
            <a:pPr marL="12700">
              <a:lnSpc>
                <a:spcPts val="3080"/>
              </a:lnSpc>
            </a:pPr>
            <a:r>
              <a:rPr dirty="0"/>
              <a:t>majú</a:t>
            </a:r>
            <a:r>
              <a:rPr dirty="0" spc="-25"/>
              <a:t> </a:t>
            </a:r>
            <a:r>
              <a:rPr dirty="0" spc="-5"/>
              <a:t>zvýšenú</a:t>
            </a:r>
            <a:r>
              <a:rPr dirty="0" spc="-60"/>
              <a:t> </a:t>
            </a:r>
            <a:r>
              <a:rPr dirty="0" spc="-5"/>
              <a:t>potrebu</a:t>
            </a:r>
            <a:r>
              <a:rPr dirty="0" spc="-45"/>
              <a:t> </a:t>
            </a:r>
            <a:r>
              <a:rPr dirty="0"/>
              <a:t>vápnika: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713476" y="0"/>
            <a:ext cx="3430904" cy="5142230"/>
            <a:chOff x="5713476" y="0"/>
            <a:chExt cx="3430904" cy="51422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0708" y="4815840"/>
              <a:ext cx="786383" cy="1371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3476" y="0"/>
              <a:ext cx="3430524" cy="51419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50708" y="4815840"/>
              <a:ext cx="786383" cy="1371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89636" y="1805432"/>
            <a:ext cx="3382010" cy="1898014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132715" indent="-120650">
              <a:lnSpc>
                <a:spcPct val="100000"/>
              </a:lnSpc>
              <a:spcBef>
                <a:spcPts val="715"/>
              </a:spcBef>
              <a:buFont typeface="Symbol"/>
              <a:buChar char=""/>
              <a:tabLst>
                <a:tab pos="133350" algn="l"/>
              </a:tabLst>
            </a:pP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športovci</a:t>
            </a:r>
            <a:r>
              <a:rPr dirty="0" sz="12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s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 vysokou</a:t>
            </a:r>
            <a:r>
              <a:rPr dirty="0" sz="12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fyzickou</a:t>
            </a:r>
            <a:r>
              <a:rPr dirty="0" sz="12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aktivitou</a:t>
            </a:r>
            <a:endParaRPr sz="1200">
              <a:latin typeface="Calibri"/>
              <a:cs typeface="Calibri"/>
            </a:endParaRPr>
          </a:p>
          <a:p>
            <a:pPr marL="132715" indent="-120650">
              <a:lnSpc>
                <a:spcPct val="100000"/>
              </a:lnSpc>
              <a:spcBef>
                <a:spcPts val="615"/>
              </a:spcBef>
              <a:buFont typeface="Symbol"/>
              <a:buChar char=""/>
              <a:tabLst>
                <a:tab pos="133350" algn="l"/>
              </a:tabLst>
            </a:pP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starší</a:t>
            </a:r>
            <a:r>
              <a:rPr dirty="0" sz="12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ľudia,</a:t>
            </a:r>
            <a:r>
              <a:rPr dirty="0" sz="1200" spc="-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ženy</a:t>
            </a:r>
            <a:r>
              <a:rPr dirty="0" sz="12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v</a:t>
            </a:r>
            <a:r>
              <a:rPr dirty="0" sz="12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menopauze</a:t>
            </a:r>
            <a:endParaRPr sz="1200">
              <a:latin typeface="Calibri"/>
              <a:cs typeface="Calibri"/>
            </a:endParaRPr>
          </a:p>
          <a:p>
            <a:pPr marL="132715" indent="-120650">
              <a:lnSpc>
                <a:spcPct val="100000"/>
              </a:lnSpc>
              <a:spcBef>
                <a:spcPts val="615"/>
              </a:spcBef>
              <a:buFont typeface="Symbol"/>
              <a:buChar char=""/>
              <a:tabLst>
                <a:tab pos="133350" algn="l"/>
              </a:tabLst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vegetariáni</a:t>
            </a:r>
            <a:r>
              <a:rPr dirty="0" sz="1200" spc="-6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a</a:t>
            </a:r>
            <a:r>
              <a:rPr dirty="0" sz="12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vegáni</a:t>
            </a:r>
            <a:endParaRPr sz="1200">
              <a:latin typeface="Calibri"/>
              <a:cs typeface="Calibri"/>
            </a:endParaRPr>
          </a:p>
          <a:p>
            <a:pPr marL="132715" indent="-120650">
              <a:lnSpc>
                <a:spcPct val="100000"/>
              </a:lnSpc>
              <a:spcBef>
                <a:spcPts val="620"/>
              </a:spcBef>
              <a:buFont typeface="Symbol"/>
              <a:buChar char=""/>
              <a:tabLst>
                <a:tab pos="133350" algn="l"/>
              </a:tabLst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fajčiari,</a:t>
            </a:r>
            <a:r>
              <a:rPr dirty="0" sz="12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milovníci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alkoholu,</a:t>
            </a:r>
            <a:r>
              <a:rPr dirty="0" sz="12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sýtených</a:t>
            </a:r>
            <a:r>
              <a:rPr dirty="0" sz="12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a</a:t>
            </a:r>
            <a:r>
              <a:rPr dirty="0" sz="12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energetických</a:t>
            </a:r>
            <a:endParaRPr sz="1200">
              <a:latin typeface="Calibri"/>
              <a:cs typeface="Calibri"/>
            </a:endParaRPr>
          </a:p>
          <a:p>
            <a:pPr marL="132715">
              <a:lnSpc>
                <a:spcPct val="100000"/>
              </a:lnSpc>
            </a:pP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nápojov</a:t>
            </a:r>
            <a:endParaRPr sz="1200">
              <a:latin typeface="Calibri"/>
              <a:cs typeface="Calibri"/>
            </a:endParaRPr>
          </a:p>
          <a:p>
            <a:pPr marL="132715" indent="-120650">
              <a:lnSpc>
                <a:spcPct val="100000"/>
              </a:lnSpc>
              <a:spcBef>
                <a:spcPts val="375"/>
              </a:spcBef>
              <a:buFont typeface="Symbol"/>
              <a:buChar char=""/>
              <a:tabLst>
                <a:tab pos="133350" algn="l"/>
              </a:tabLst>
            </a:pP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ľudia</a:t>
            </a:r>
            <a:r>
              <a:rPr dirty="0" sz="1200" spc="-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s</a:t>
            </a:r>
            <a:r>
              <a:rPr dirty="0" sz="12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podváhou</a:t>
            </a:r>
            <a:r>
              <a:rPr dirty="0" sz="1200" spc="-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a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 laktózovou</a:t>
            </a:r>
            <a:endParaRPr sz="1200">
              <a:latin typeface="Calibri"/>
              <a:cs typeface="Calibri"/>
            </a:endParaRPr>
          </a:p>
          <a:p>
            <a:pPr marL="132715">
              <a:lnSpc>
                <a:spcPct val="100000"/>
              </a:lnSpc>
            </a:pP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intoleranciou</a:t>
            </a:r>
            <a:endParaRPr sz="1200">
              <a:latin typeface="Calibri"/>
              <a:cs typeface="Calibri"/>
            </a:endParaRPr>
          </a:p>
          <a:p>
            <a:pPr marL="132715" indent="-120650">
              <a:lnSpc>
                <a:spcPct val="100000"/>
              </a:lnSpc>
              <a:spcBef>
                <a:spcPts val="380"/>
              </a:spcBef>
              <a:buFont typeface="Symbol"/>
              <a:buChar char=""/>
              <a:tabLst>
                <a:tab pos="133350" algn="l"/>
              </a:tabLst>
            </a:pP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ľudia</a:t>
            </a:r>
            <a:r>
              <a:rPr dirty="0" sz="1200" spc="-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yvstavení</a:t>
            </a:r>
            <a:r>
              <a:rPr dirty="0" sz="12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stresu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Calci-Prime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908" y="1231391"/>
            <a:ext cx="429767" cy="4312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908" y="1892807"/>
            <a:ext cx="429767" cy="4297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50707" y="4815840"/>
            <a:ext cx="786383" cy="1371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6588" y="331470"/>
            <a:ext cx="160083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FFFFFF"/>
                </a:solidFill>
              </a:rPr>
              <a:t>Calci-Prime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Calci-Prime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1336" y="1251330"/>
            <a:ext cx="2217420" cy="1051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Prírodný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zdroj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vápnika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Aquamin</a:t>
            </a:r>
            <a:r>
              <a:rPr dirty="0" baseline="24305" sz="1200">
                <a:solidFill>
                  <a:srgbClr val="FFFFFF"/>
                </a:solidFill>
                <a:latin typeface="Calibri"/>
                <a:cs typeface="Calibri"/>
              </a:rPr>
              <a:t>TM</a:t>
            </a:r>
            <a:endParaRPr baseline="24305" sz="12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preukázanou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účinnosťou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49530">
              <a:lnSpc>
                <a:spcPct val="100000"/>
              </a:lnSpc>
              <a:spcBef>
                <a:spcPts val="85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Synergické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vitamíny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minerály</a:t>
            </a:r>
            <a:endParaRPr sz="1200">
              <a:latin typeface="Calibri"/>
              <a:cs typeface="Calibri"/>
            </a:endParaRPr>
          </a:p>
          <a:p>
            <a:pPr marL="4953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pre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lepšie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vstrebávanie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vápnika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0707" y="4815840"/>
            <a:ext cx="786383" cy="1371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2963" y="1672844"/>
            <a:ext cx="13950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BONU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OV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dirty="0" sz="15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BODY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963" y="2290317"/>
            <a:ext cx="124206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500" spc="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UBOVÁ</a:t>
            </a:r>
            <a:r>
              <a:rPr dirty="0" sz="15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ENA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963" y="2907538"/>
            <a:ext cx="189611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MALO</a:t>
            </a: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OB</a:t>
            </a:r>
            <a:r>
              <a:rPr dirty="0" sz="1500" spc="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z="15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ENA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93466" y="2919476"/>
            <a:ext cx="457834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27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93466" y="2246122"/>
            <a:ext cx="457834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08198" y="1683258"/>
            <a:ext cx="36131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11,0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32760" y="1571244"/>
            <a:ext cx="481965" cy="481965"/>
          </a:xfrm>
          <a:custGeom>
            <a:avLst/>
            <a:gdLst/>
            <a:ahLst/>
            <a:cxnLst/>
            <a:rect l="l" t="t" r="r" b="b"/>
            <a:pathLst>
              <a:path w="481964" h="481964">
                <a:moveTo>
                  <a:pt x="0" y="240791"/>
                </a:moveTo>
                <a:lnTo>
                  <a:pt x="4892" y="192268"/>
                </a:lnTo>
                <a:lnTo>
                  <a:pt x="18924" y="147071"/>
                </a:lnTo>
                <a:lnTo>
                  <a:pt x="41127" y="106170"/>
                </a:lnTo>
                <a:lnTo>
                  <a:pt x="70532" y="70532"/>
                </a:lnTo>
                <a:lnTo>
                  <a:pt x="106170" y="41127"/>
                </a:lnTo>
                <a:lnTo>
                  <a:pt x="147071" y="18924"/>
                </a:lnTo>
                <a:lnTo>
                  <a:pt x="192268" y="4892"/>
                </a:lnTo>
                <a:lnTo>
                  <a:pt x="240791" y="0"/>
                </a:lnTo>
                <a:lnTo>
                  <a:pt x="289315" y="4892"/>
                </a:lnTo>
                <a:lnTo>
                  <a:pt x="334512" y="18924"/>
                </a:lnTo>
                <a:lnTo>
                  <a:pt x="375413" y="41127"/>
                </a:lnTo>
                <a:lnTo>
                  <a:pt x="411051" y="70532"/>
                </a:lnTo>
                <a:lnTo>
                  <a:pt x="440456" y="106170"/>
                </a:lnTo>
                <a:lnTo>
                  <a:pt x="462659" y="147071"/>
                </a:lnTo>
                <a:lnTo>
                  <a:pt x="476691" y="192268"/>
                </a:lnTo>
                <a:lnTo>
                  <a:pt x="481584" y="240791"/>
                </a:lnTo>
                <a:lnTo>
                  <a:pt x="476691" y="289315"/>
                </a:lnTo>
                <a:lnTo>
                  <a:pt x="462659" y="334512"/>
                </a:lnTo>
                <a:lnTo>
                  <a:pt x="440456" y="375413"/>
                </a:lnTo>
                <a:lnTo>
                  <a:pt x="411051" y="411051"/>
                </a:lnTo>
                <a:lnTo>
                  <a:pt x="375413" y="440456"/>
                </a:lnTo>
                <a:lnTo>
                  <a:pt x="334512" y="462659"/>
                </a:lnTo>
                <a:lnTo>
                  <a:pt x="289315" y="476691"/>
                </a:lnTo>
                <a:lnTo>
                  <a:pt x="240791" y="481583"/>
                </a:lnTo>
                <a:lnTo>
                  <a:pt x="192268" y="476691"/>
                </a:lnTo>
                <a:lnTo>
                  <a:pt x="147071" y="462659"/>
                </a:lnTo>
                <a:lnTo>
                  <a:pt x="106170" y="440456"/>
                </a:lnTo>
                <a:lnTo>
                  <a:pt x="70532" y="411051"/>
                </a:lnTo>
                <a:lnTo>
                  <a:pt x="41127" y="375413"/>
                </a:lnTo>
                <a:lnTo>
                  <a:pt x="18924" y="334512"/>
                </a:lnTo>
                <a:lnTo>
                  <a:pt x="4892" y="289315"/>
                </a:lnTo>
                <a:lnTo>
                  <a:pt x="0" y="240791"/>
                </a:lnTo>
                <a:close/>
              </a:path>
            </a:pathLst>
          </a:custGeom>
          <a:ln w="12192">
            <a:solidFill>
              <a:srgbClr val="9FC2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80187" y="331470"/>
            <a:ext cx="160083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FFFFFF"/>
                </a:solidFill>
              </a:rPr>
              <a:t>Calci-Prime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Calci-Prime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625" y="331470"/>
            <a:ext cx="7559040" cy="807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080"/>
              </a:lnSpc>
              <a:spcBef>
                <a:spcPts val="100"/>
              </a:spcBef>
            </a:pPr>
            <a:r>
              <a:rPr dirty="0" spc="-5"/>
              <a:t>Calci-Prime</a:t>
            </a:r>
            <a:r>
              <a:rPr dirty="0" spc="-20"/>
              <a:t> </a:t>
            </a:r>
            <a:r>
              <a:rPr dirty="0"/>
              <a:t>namiesto</a:t>
            </a:r>
            <a:r>
              <a:rPr dirty="0" spc="-20"/>
              <a:t> </a:t>
            </a:r>
            <a:r>
              <a:rPr dirty="0"/>
              <a:t>MagiCal</a:t>
            </a:r>
            <a:r>
              <a:rPr dirty="0" spc="-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 spc="-15"/>
              <a:t>Ca-Mg</a:t>
            </a:r>
            <a:r>
              <a:rPr dirty="0" spc="-20"/>
              <a:t> </a:t>
            </a:r>
            <a:r>
              <a:rPr dirty="0" spc="-5"/>
              <a:t>Complex:</a:t>
            </a:r>
            <a:r>
              <a:rPr dirty="0" spc="-10"/>
              <a:t> </a:t>
            </a:r>
            <a:r>
              <a:rPr dirty="0" spc="-5"/>
              <a:t>čo sa</a:t>
            </a:r>
          </a:p>
          <a:p>
            <a:pPr marL="12700">
              <a:lnSpc>
                <a:spcPts val="3080"/>
              </a:lnSpc>
            </a:pPr>
            <a:r>
              <a:rPr dirty="0" spc="-5"/>
              <a:t>zmenilo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5800" y="1362570"/>
          <a:ext cx="8350884" cy="334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2077720"/>
                <a:gridCol w="2571115"/>
                <a:gridCol w="2178049"/>
              </a:tblGrid>
              <a:tr h="530999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Účinná</a:t>
                      </a:r>
                      <a:r>
                        <a:rPr dirty="0" sz="9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látka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45720" marR="60134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 1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dennej</a:t>
                      </a:r>
                      <a:r>
                        <a:rPr dirty="0" sz="9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dávke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(4</a:t>
                      </a:r>
                      <a:r>
                        <a:rPr dirty="0" sz="9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psul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y/ta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ble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solidFill>
                      <a:srgbClr val="334B84"/>
                    </a:solidFill>
                  </a:tcPr>
                </a:tc>
                <a:tc>
                  <a:txBody>
                    <a:bodyPr/>
                    <a:lstStyle/>
                    <a:p>
                      <a:pPr marL="608965" marR="93471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Calc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i-Prime 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9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kapsuly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solidFill>
                      <a:srgbClr val="334B84"/>
                    </a:solidFill>
                  </a:tcPr>
                </a:tc>
                <a:tc>
                  <a:txBody>
                    <a:bodyPr/>
                    <a:lstStyle/>
                    <a:p>
                      <a:pPr marL="619760" marR="153606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MagiCal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4</a:t>
                      </a:r>
                      <a:r>
                        <a:rPr dirty="0" sz="9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solidFill>
                      <a:srgbClr val="334B8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13023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Ca-Mg</a:t>
                      </a:r>
                      <a:r>
                        <a:rPr dirty="0" sz="9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9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ple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 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9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kapsuly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solidFill>
                      <a:srgbClr val="334B84"/>
                    </a:solidFill>
                  </a:tcPr>
                </a:tc>
              </a:tr>
              <a:tr h="344182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Vápnik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marL="60896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550</a:t>
                      </a:r>
                      <a:r>
                        <a:rPr dirty="0" sz="800" spc="-4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mg</a:t>
                      </a:r>
                      <a:r>
                        <a:rPr dirty="0" sz="800" spc="-2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dirty="0" sz="800" spc="-2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Aq</a:t>
                      </a:r>
                      <a:r>
                        <a:rPr dirty="0" sz="800" spc="-1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am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baseline="27777" sz="750" spc="-1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ТМ</a:t>
                      </a:r>
                      <a:endParaRPr baseline="27777" sz="750">
                        <a:latin typeface="Calibri"/>
                        <a:cs typeface="Calibri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800" spc="-5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mg</a:t>
                      </a:r>
                      <a:r>
                        <a:rPr dirty="0" sz="800" spc="-2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dirty="0" sz="800" spc="-1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príro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dn</a:t>
                      </a:r>
                      <a:r>
                        <a:rPr dirty="0" sz="800" spc="-1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ý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800" spc="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800" spc="-1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800" spc="-1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ký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800" spc="-2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800" spc="-1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800" spc="-1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800" spc="-1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800" spc="-1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v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300</a:t>
                      </a:r>
                      <a:r>
                        <a:rPr dirty="0" sz="800" spc="-4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mg</a:t>
                      </a:r>
                      <a:r>
                        <a:rPr dirty="0" sz="800" spc="-2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(jab</a:t>
                      </a:r>
                      <a:r>
                        <a:rPr dirty="0" sz="800" spc="-1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čn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800" spc="-1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800" spc="-1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itr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á</a:t>
                      </a:r>
                      <a:r>
                        <a:rPr dirty="0" sz="800" spc="-1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8735"/>
                </a:tc>
              </a:tr>
              <a:tr h="344157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Magnézium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69">
                    <a:solidFill>
                      <a:srgbClr val="DBE1F7"/>
                    </a:solidFill>
                  </a:tcPr>
                </a:tc>
                <a:tc>
                  <a:txBody>
                    <a:bodyPr/>
                    <a:lstStyle/>
                    <a:p>
                      <a:pPr marL="60896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160</a:t>
                      </a:r>
                      <a:r>
                        <a:rPr dirty="0" sz="800" spc="-4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800" spc="-2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dirty="0" sz="800" spc="-2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qu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am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baseline="27777" sz="750" spc="-1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ТМ</a:t>
                      </a:r>
                      <a:endParaRPr baseline="27777" sz="750">
                        <a:latin typeface="Calibri"/>
                        <a:cs typeface="Calibri"/>
                      </a:endParaRPr>
                    </a:p>
                    <a:p>
                      <a:pPr marL="608965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800" spc="-3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citrát</a:t>
                      </a:r>
                      <a:r>
                        <a:rPr dirty="0" sz="800" spc="-4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horečnatý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69">
                    <a:solidFill>
                      <a:srgbClr val="DBE1F7"/>
                    </a:solidFill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665</a:t>
                      </a:r>
                      <a:r>
                        <a:rPr dirty="0" sz="800" spc="-4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mg</a:t>
                      </a:r>
                      <a:r>
                        <a:rPr dirty="0" sz="800" spc="-2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dirty="0" sz="800" spc="-2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prírodných</a:t>
                      </a:r>
                      <a:r>
                        <a:rPr dirty="0" sz="800" spc="1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morských</a:t>
                      </a:r>
                      <a:r>
                        <a:rPr dirty="0" sz="800" spc="-2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sedimentov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69">
                    <a:solidFill>
                      <a:srgbClr val="DBE1F7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r>
                        <a:rPr dirty="0" sz="800" spc="-4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800" spc="-2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(jablčna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800" spc="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800" spc="-1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dirty="0" sz="800" spc="-1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á</a:t>
                      </a:r>
                      <a:r>
                        <a:rPr dirty="0" sz="800" spc="-1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69">
                    <a:solidFill>
                      <a:srgbClr val="DBE1F7"/>
                    </a:solidFill>
                  </a:tcPr>
                </a:tc>
              </a:tr>
              <a:tr h="218198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Zinok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marL="60896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5,36</a:t>
                      </a:r>
                      <a:r>
                        <a:rPr dirty="0" sz="800" spc="-4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8735"/>
                </a:tc>
              </a:tr>
              <a:tr h="344157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Mangán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69">
                    <a:solidFill>
                      <a:srgbClr val="DBE1F7"/>
                    </a:solidFill>
                  </a:tcPr>
                </a:tc>
                <a:tc>
                  <a:txBody>
                    <a:bodyPr/>
                    <a:lstStyle/>
                    <a:p>
                      <a:pPr marL="60896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800" spc="-1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69">
                    <a:solidFill>
                      <a:srgbClr val="DBE1F7"/>
                    </a:solidFill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150</a:t>
                      </a:r>
                      <a:r>
                        <a:rPr dirty="0" sz="800" spc="-4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mcg</a:t>
                      </a:r>
                      <a:r>
                        <a:rPr dirty="0" sz="800" spc="-2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dirty="0" sz="800" spc="-2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prírodných</a:t>
                      </a:r>
                      <a:r>
                        <a:rPr dirty="0" sz="800" spc="1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morských</a:t>
                      </a:r>
                      <a:r>
                        <a:rPr dirty="0" sz="800" spc="-2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sedimentov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69">
                    <a:solidFill>
                      <a:srgbClr val="DBE1F7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69">
                    <a:solidFill>
                      <a:srgbClr val="DBE1F7"/>
                    </a:solidFill>
                  </a:tcPr>
                </a:tc>
              </a:tr>
              <a:tr h="218084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Кremík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/>
                </a:tc>
                <a:tc>
                  <a:txBody>
                    <a:bodyPr/>
                    <a:lstStyle/>
                    <a:p>
                      <a:pPr marL="6089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800" spc="-1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800" spc="-1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/>
                </a:tc>
              </a:tr>
              <a:tr h="21816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Bór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solidFill>
                      <a:srgbClr val="DBE1F7"/>
                    </a:solidFill>
                  </a:tcPr>
                </a:tc>
                <a:tc>
                  <a:txBody>
                    <a:bodyPr/>
                    <a:lstStyle/>
                    <a:p>
                      <a:pPr marL="6089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0,8</a:t>
                      </a:r>
                      <a:r>
                        <a:rPr dirty="0" sz="800" spc="-2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solidFill>
                      <a:srgbClr val="DBE1F7"/>
                    </a:solidFill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solidFill>
                      <a:srgbClr val="DBE1F7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800" spc="-1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solidFill>
                      <a:srgbClr val="DBE1F7"/>
                    </a:solidFill>
                  </a:tcPr>
                </a:tc>
              </a:tr>
              <a:tr h="218198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Viitamín</a:t>
                      </a:r>
                      <a:r>
                        <a:rPr dirty="0" sz="800" spc="-3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D3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/>
                </a:tc>
                <a:tc>
                  <a:txBody>
                    <a:bodyPr/>
                    <a:lstStyle/>
                    <a:p>
                      <a:pPr marL="6089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800" spc="-1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800" spc="-3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200</a:t>
                      </a:r>
                      <a:r>
                        <a:rPr dirty="0" sz="800" spc="-4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IU)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/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/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7,5</a:t>
                      </a:r>
                      <a:r>
                        <a:rPr dirty="0" sz="800" spc="-2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мc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800" spc="-2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300</a:t>
                      </a:r>
                      <a:r>
                        <a:rPr dirty="0" sz="800" spc="-4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IU)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/>
                </a:tc>
              </a:tr>
              <a:tr h="21816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Viitamín</a:t>
                      </a:r>
                      <a:r>
                        <a:rPr dirty="0" sz="800" spc="-4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K2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solidFill>
                      <a:srgbClr val="DBE1F7"/>
                    </a:solidFill>
                  </a:tcPr>
                </a:tc>
                <a:tc>
                  <a:txBody>
                    <a:bodyPr/>
                    <a:lstStyle/>
                    <a:p>
                      <a:pPr marL="6089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75,2</a:t>
                      </a:r>
                      <a:r>
                        <a:rPr dirty="0" sz="800" spc="-4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solidFill>
                      <a:srgbClr val="DBE1F7"/>
                    </a:solidFill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solidFill>
                      <a:srgbClr val="DBE1F7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150</a:t>
                      </a:r>
                      <a:r>
                        <a:rPr dirty="0" sz="800" spc="-4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solidFill>
                      <a:srgbClr val="DBE1F7"/>
                    </a:solidFill>
                  </a:tcPr>
                </a:tc>
              </a:tr>
              <a:tr h="344169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Železo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 marL="6089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1,5</a:t>
                      </a:r>
                      <a:r>
                        <a:rPr dirty="0" sz="800" spc="-3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mg</a:t>
                      </a:r>
                      <a:r>
                        <a:rPr dirty="0" sz="800" spc="-4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dirty="0" sz="800" spc="-1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prírodných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morských sedimentov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005"/>
                </a:tc>
              </a:tr>
              <a:tr h="344157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Chróm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solidFill>
                      <a:srgbClr val="DBE1F7"/>
                    </a:solidFill>
                  </a:tcPr>
                </a:tc>
                <a:tc>
                  <a:txBody>
                    <a:bodyPr/>
                    <a:lstStyle/>
                    <a:p>
                      <a:pPr marL="6089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solidFill>
                      <a:srgbClr val="DBE1F7"/>
                    </a:solidFill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800" spc="-3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mcg</a:t>
                      </a:r>
                      <a:r>
                        <a:rPr dirty="0" sz="800" spc="-2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dirty="0" sz="800" spc="-2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prírodných</a:t>
                      </a:r>
                      <a:r>
                        <a:rPr dirty="0" sz="800" spc="1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morských</a:t>
                      </a:r>
                      <a:r>
                        <a:rPr dirty="0" sz="800" spc="-2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sedimentov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solidFill>
                      <a:srgbClr val="DBE1F7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>
                          <a:solidFill>
                            <a:srgbClr val="001F66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solidFill>
                      <a:srgbClr val="DBE1F7"/>
                    </a:solidFill>
                  </a:tcPr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0707" y="4815840"/>
            <a:ext cx="786383" cy="13716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Calci-Prime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13476" y="0"/>
            <a:ext cx="3430904" cy="5142230"/>
            <a:chOff x="5713476" y="0"/>
            <a:chExt cx="3430904" cy="5142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3476" y="0"/>
              <a:ext cx="3430524" cy="51419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0708" y="4815840"/>
              <a:ext cx="786383" cy="13716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9026" y="331470"/>
            <a:ext cx="3711575" cy="807720"/>
          </a:xfrm>
          <a:prstGeom prst="rect"/>
        </p:spPr>
        <p:txBody>
          <a:bodyPr wrap="square" lIns="0" tIns="58419" rIns="0" bIns="0" rtlCol="0" vert="horz">
            <a:spAutoFit/>
          </a:bodyPr>
          <a:lstStyle/>
          <a:p>
            <a:pPr marL="12700" marR="5080">
              <a:lnSpc>
                <a:spcPts val="2920"/>
              </a:lnSpc>
              <a:spcBef>
                <a:spcPts val="459"/>
              </a:spcBef>
            </a:pPr>
            <a:r>
              <a:rPr dirty="0" spc="-5"/>
              <a:t>Calci-Prime: </a:t>
            </a:r>
            <a:r>
              <a:rPr dirty="0"/>
              <a:t>výhody </a:t>
            </a:r>
            <a:r>
              <a:rPr dirty="0" spc="-5"/>
              <a:t>oproti </a:t>
            </a:r>
            <a:r>
              <a:rPr dirty="0" spc="-600"/>
              <a:t> </a:t>
            </a:r>
            <a:r>
              <a:rPr dirty="0"/>
              <a:t>MagicCal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7780" y="1644777"/>
            <a:ext cx="3766820" cy="169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 marR="12115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Vápnik</a:t>
            </a:r>
            <a:r>
              <a:rPr dirty="0" sz="1200" spc="-5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z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 patentovanej</a:t>
            </a:r>
            <a:r>
              <a:rPr dirty="0" sz="1200" spc="-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zložky</a:t>
            </a:r>
            <a:r>
              <a:rPr dirty="0" sz="12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Aquamin™ </a:t>
            </a:r>
            <a:r>
              <a:rPr dirty="0" sz="1200" spc="-254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s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 preukázanou</a:t>
            </a:r>
            <a:r>
              <a:rPr dirty="0" sz="1200" spc="-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účinnosťou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Horčík</a:t>
            </a:r>
            <a:r>
              <a:rPr dirty="0" sz="12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z</a:t>
            </a:r>
            <a:r>
              <a:rPr dirty="0" sz="12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dvoch</a:t>
            </a:r>
            <a:r>
              <a:rPr dirty="0" sz="12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zdrojov:</a:t>
            </a:r>
            <a:r>
              <a:rPr dirty="0" sz="12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organická</a:t>
            </a:r>
            <a:r>
              <a:rPr dirty="0" sz="12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soľ</a:t>
            </a:r>
            <a:endParaRPr sz="12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citrát</a:t>
            </a:r>
            <a:r>
              <a:rPr dirty="0" sz="12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horečnatý</a:t>
            </a:r>
            <a:r>
              <a:rPr dirty="0" sz="1200" spc="-6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a</a:t>
            </a:r>
            <a:r>
              <a:rPr dirty="0" sz="12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prírodný</a:t>
            </a:r>
            <a:endParaRPr sz="12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patentovaná</a:t>
            </a:r>
            <a:r>
              <a:rPr dirty="0" sz="1200" spc="-6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zložka</a:t>
            </a:r>
            <a:r>
              <a:rPr dirty="0" sz="12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Aquamin</a:t>
            </a:r>
            <a:r>
              <a:rPr dirty="0" baseline="24305" sz="1200">
                <a:solidFill>
                  <a:srgbClr val="001F67"/>
                </a:solidFill>
                <a:latin typeface="Calibri"/>
                <a:cs typeface="Calibri"/>
              </a:rPr>
              <a:t>TM</a:t>
            </a:r>
            <a:endParaRPr baseline="24305"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Calibri"/>
              <a:cs typeface="Calibri"/>
            </a:endParaRPr>
          </a:p>
          <a:p>
            <a:pPr marL="63500" marR="17780">
              <a:lnSpc>
                <a:spcPct val="100000"/>
              </a:lnSpc>
            </a:pP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Zloženie je posilnené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vitamínmi D3 a K2,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zinkom, kremíkom </a:t>
            </a:r>
            <a:r>
              <a:rPr dirty="0" sz="1200" spc="-26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a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bórom,</a:t>
            </a:r>
            <a:r>
              <a:rPr dirty="0" sz="12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ktoré zlepšujú</a:t>
            </a:r>
            <a:r>
              <a:rPr dirty="0" sz="1200" spc="-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metabolizmus</a:t>
            </a:r>
            <a:r>
              <a:rPr dirty="0" sz="1200" spc="-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minerálov</a:t>
            </a:r>
            <a:r>
              <a:rPr dirty="0" sz="12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v</a:t>
            </a:r>
            <a:r>
              <a:rPr dirty="0" sz="12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kostiach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908" y="1626107"/>
            <a:ext cx="429767" cy="4297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6908" y="2273807"/>
            <a:ext cx="429767" cy="42976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6908" y="2933700"/>
            <a:ext cx="429767" cy="42976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Calci-Prime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968" y="331470"/>
            <a:ext cx="4699635" cy="807720"/>
          </a:xfrm>
          <a:prstGeom prst="rect"/>
        </p:spPr>
        <p:txBody>
          <a:bodyPr wrap="square" lIns="0" tIns="58419" rIns="0" bIns="0" rtlCol="0" vert="horz">
            <a:spAutoFit/>
          </a:bodyPr>
          <a:lstStyle/>
          <a:p>
            <a:pPr marL="12700" marR="5080">
              <a:lnSpc>
                <a:spcPts val="2920"/>
              </a:lnSpc>
              <a:spcBef>
                <a:spcPts val="459"/>
              </a:spcBef>
            </a:pPr>
            <a:r>
              <a:rPr dirty="0" spc="-5"/>
              <a:t>Calci-Prime:</a:t>
            </a:r>
            <a:r>
              <a:rPr dirty="0" spc="-30"/>
              <a:t> </a:t>
            </a:r>
            <a:r>
              <a:rPr dirty="0"/>
              <a:t>výhoda</a:t>
            </a:r>
            <a:r>
              <a:rPr dirty="0" spc="-40"/>
              <a:t> </a:t>
            </a:r>
            <a:r>
              <a:rPr dirty="0" spc="-5"/>
              <a:t>oproti</a:t>
            </a:r>
            <a:r>
              <a:rPr dirty="0" spc="-30"/>
              <a:t> </a:t>
            </a:r>
            <a:r>
              <a:rPr dirty="0"/>
              <a:t>Ca-Mg </a:t>
            </a:r>
            <a:r>
              <a:rPr dirty="0" spc="-595"/>
              <a:t> </a:t>
            </a:r>
            <a:r>
              <a:rPr dirty="0" spc="-5"/>
              <a:t>Complex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713476" y="0"/>
            <a:ext cx="3430904" cy="5142230"/>
            <a:chOff x="5713476" y="0"/>
            <a:chExt cx="3430904" cy="51422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0708" y="4815840"/>
              <a:ext cx="786383" cy="1371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3476" y="0"/>
              <a:ext cx="3430524" cy="51419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50708" y="4815840"/>
              <a:ext cx="786383" cy="1371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26083" y="1644777"/>
            <a:ext cx="3286125" cy="945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1 denná</a:t>
            </a:r>
            <a:r>
              <a:rPr dirty="0" sz="1200" spc="-4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dávka</a:t>
            </a:r>
            <a:r>
              <a:rPr dirty="0" sz="12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(4 kapsuly)</a:t>
            </a:r>
            <a:r>
              <a:rPr dirty="0" sz="12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má viac</a:t>
            </a:r>
            <a:r>
              <a:rPr dirty="0" sz="12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vápnika</a:t>
            </a:r>
            <a:r>
              <a:rPr dirty="0" sz="12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(+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83</a:t>
            </a:r>
            <a:r>
              <a:rPr dirty="0" sz="12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%)</a:t>
            </a:r>
            <a:r>
              <a:rPr dirty="0" sz="12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horčíka</a:t>
            </a:r>
            <a:r>
              <a:rPr dirty="0" sz="12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(+</a:t>
            </a:r>
            <a:r>
              <a:rPr dirty="0" sz="12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60</a:t>
            </a:r>
            <a:r>
              <a:rPr dirty="0" sz="1200" spc="-10">
                <a:solidFill>
                  <a:srgbClr val="001F67"/>
                </a:solidFill>
                <a:latin typeface="Calibri"/>
                <a:cs typeface="Calibri"/>
              </a:rPr>
              <a:t> %)*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Zloženie</a:t>
            </a:r>
            <a:r>
              <a:rPr dirty="0" sz="12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vystužené</a:t>
            </a:r>
            <a:r>
              <a:rPr dirty="0" sz="1200" spc="-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zinkom</a:t>
            </a:r>
            <a:r>
              <a:rPr dirty="0" sz="12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a mangánom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6083" y="3042285"/>
            <a:ext cx="24504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1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balenie</a:t>
            </a:r>
            <a:r>
              <a:rPr dirty="0" sz="1200" spc="-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vystačí</a:t>
            </a:r>
            <a:r>
              <a:rPr dirty="0" sz="12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na</a:t>
            </a:r>
            <a:r>
              <a:rPr dirty="0" sz="12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30 dní</a:t>
            </a:r>
            <a:r>
              <a:rPr dirty="0" sz="1200" spc="-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namiesto</a:t>
            </a:r>
            <a:r>
              <a:rPr dirty="0" sz="12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6908" y="1626107"/>
            <a:ext cx="429767" cy="42976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6908" y="2273807"/>
            <a:ext cx="429767" cy="42976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6908" y="2933700"/>
            <a:ext cx="429767" cy="431292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Calci-Prime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101" y="1436997"/>
            <a:ext cx="2530475" cy="1034415"/>
          </a:xfrm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dirty="0" sz="4300" spc="-10">
                <a:solidFill>
                  <a:srgbClr val="FFFFFF"/>
                </a:solidFill>
              </a:rPr>
              <a:t>Calc</a:t>
            </a:r>
            <a:r>
              <a:rPr dirty="0" sz="4300" spc="-15">
                <a:solidFill>
                  <a:srgbClr val="FFFFFF"/>
                </a:solidFill>
              </a:rPr>
              <a:t>i</a:t>
            </a:r>
            <a:r>
              <a:rPr dirty="0" sz="4300" spc="-5">
                <a:solidFill>
                  <a:srgbClr val="FFFFFF"/>
                </a:solidFill>
              </a:rPr>
              <a:t>-Prime</a:t>
            </a:r>
            <a:endParaRPr sz="4300"/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1800" spc="-100">
                <a:solidFill>
                  <a:srgbClr val="FFFFFF"/>
                </a:solidFill>
              </a:rPr>
              <a:t>V</a:t>
            </a:r>
            <a:r>
              <a:rPr dirty="0" sz="1800" spc="-95">
                <a:solidFill>
                  <a:srgbClr val="FFFFFF"/>
                </a:solidFill>
              </a:rPr>
              <a:t>aš</a:t>
            </a:r>
            <a:r>
              <a:rPr dirty="0" sz="1800">
                <a:solidFill>
                  <a:srgbClr val="FFFFFF"/>
                </a:solidFill>
              </a:rPr>
              <a:t>a</a:t>
            </a:r>
            <a:r>
              <a:rPr dirty="0" sz="1800" spc="-215">
                <a:solidFill>
                  <a:srgbClr val="FFFFFF"/>
                </a:solidFill>
              </a:rPr>
              <a:t> </a:t>
            </a:r>
            <a:r>
              <a:rPr dirty="0" sz="1800" spc="-95">
                <a:solidFill>
                  <a:srgbClr val="FFFFFF"/>
                </a:solidFill>
              </a:rPr>
              <a:t>vnú</a:t>
            </a:r>
            <a:r>
              <a:rPr dirty="0" sz="1800" spc="-100">
                <a:solidFill>
                  <a:srgbClr val="FFFFFF"/>
                </a:solidFill>
              </a:rPr>
              <a:t>to</a:t>
            </a:r>
            <a:r>
              <a:rPr dirty="0" sz="1800" spc="-105">
                <a:solidFill>
                  <a:srgbClr val="FFFFFF"/>
                </a:solidFill>
              </a:rPr>
              <a:t>r</a:t>
            </a:r>
            <a:r>
              <a:rPr dirty="0" sz="1800" spc="-95">
                <a:solidFill>
                  <a:srgbClr val="FFFFFF"/>
                </a:solidFill>
              </a:rPr>
              <a:t>n</a:t>
            </a:r>
            <a:r>
              <a:rPr dirty="0" sz="1800">
                <a:solidFill>
                  <a:srgbClr val="FFFFFF"/>
                </a:solidFill>
              </a:rPr>
              <a:t>á</a:t>
            </a:r>
            <a:r>
              <a:rPr dirty="0" sz="1800" spc="-215">
                <a:solidFill>
                  <a:srgbClr val="FFFFFF"/>
                </a:solidFill>
              </a:rPr>
              <a:t> </a:t>
            </a:r>
            <a:r>
              <a:rPr dirty="0" sz="1800" spc="-100">
                <a:solidFill>
                  <a:srgbClr val="FFFFFF"/>
                </a:solidFill>
              </a:rPr>
              <a:t>o</a:t>
            </a:r>
            <a:r>
              <a:rPr dirty="0" sz="1800" spc="-95">
                <a:solidFill>
                  <a:srgbClr val="FFFFFF"/>
                </a:solidFill>
              </a:rPr>
              <a:t>p</a:t>
            </a:r>
            <a:r>
              <a:rPr dirty="0" sz="1800" spc="-100">
                <a:solidFill>
                  <a:srgbClr val="FFFFFF"/>
                </a:solidFill>
              </a:rPr>
              <a:t>o</a:t>
            </a:r>
            <a:r>
              <a:rPr dirty="0" sz="1800" spc="-105">
                <a:solidFill>
                  <a:srgbClr val="FFFFFF"/>
                </a:solidFill>
              </a:rPr>
              <a:t>r</a:t>
            </a:r>
            <a:r>
              <a:rPr dirty="0" sz="1800">
                <a:solidFill>
                  <a:srgbClr val="FFFFFF"/>
                </a:solidFill>
              </a:rPr>
              <a:t>a</a:t>
            </a:r>
            <a:endParaRPr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331470"/>
            <a:ext cx="289623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001F67"/>
                </a:solidFill>
              </a:rPr>
              <a:t>Výskumy</a:t>
            </a:r>
            <a:r>
              <a:rPr dirty="0" spc="-30">
                <a:solidFill>
                  <a:srgbClr val="001F67"/>
                </a:solidFill>
              </a:rPr>
              <a:t> </a:t>
            </a:r>
            <a:r>
              <a:rPr dirty="0">
                <a:solidFill>
                  <a:srgbClr val="001F67"/>
                </a:solidFill>
              </a:rPr>
              <a:t>a</a:t>
            </a:r>
            <a:r>
              <a:rPr dirty="0" spc="-40">
                <a:solidFill>
                  <a:srgbClr val="001F67"/>
                </a:solidFill>
              </a:rPr>
              <a:t> </a:t>
            </a:r>
            <a:r>
              <a:rPr dirty="0" spc="-5">
                <a:solidFill>
                  <a:srgbClr val="001F67"/>
                </a:solidFill>
              </a:rPr>
              <a:t>literatúra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6907" y="4815840"/>
            <a:ext cx="786383" cy="1371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2175" y="1072388"/>
            <a:ext cx="7434580" cy="907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8600" indent="-189230">
              <a:lnSpc>
                <a:spcPts val="1210"/>
              </a:lnSpc>
              <a:buSzPct val="133333"/>
              <a:buAutoNum type="arabicPeriod"/>
              <a:tabLst>
                <a:tab pos="229235" algn="l"/>
              </a:tabLst>
            </a:pP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Shlisky</a:t>
            </a:r>
            <a:r>
              <a:rPr dirty="0" sz="900" spc="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J,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 Mandlik</a:t>
            </a:r>
            <a:r>
              <a:rPr dirty="0" sz="900" spc="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R,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 Askari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S, et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al.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Calcium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deficiency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worldwide: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prevalence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of</a:t>
            </a:r>
            <a:r>
              <a:rPr dirty="0" sz="9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inadequate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intakes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and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associated</a:t>
            </a:r>
            <a:r>
              <a:rPr dirty="0" sz="9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health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outcomes.</a:t>
            </a:r>
            <a:r>
              <a:rPr dirty="0" sz="9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Ann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N Y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 Acad</a:t>
            </a:r>
            <a:r>
              <a:rPr dirty="0" sz="9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Sci.</a:t>
            </a:r>
            <a:endParaRPr sz="900">
              <a:latin typeface="Calibri"/>
              <a:cs typeface="Calibri"/>
            </a:endParaRPr>
          </a:p>
          <a:p>
            <a:pPr marL="228600">
              <a:lnSpc>
                <a:spcPts val="1050"/>
              </a:lnSpc>
            </a:pP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2022;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1</a:t>
            </a:r>
            <a:r>
              <a:rPr dirty="0" sz="900" spc="-15">
                <a:solidFill>
                  <a:srgbClr val="001F67"/>
                </a:solidFill>
                <a:latin typeface="Calibri"/>
                <a:cs typeface="Calibri"/>
              </a:rPr>
              <a:t>5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1</a:t>
            </a:r>
            <a:r>
              <a:rPr dirty="0" sz="900" spc="-15">
                <a:solidFill>
                  <a:srgbClr val="001F67"/>
                </a:solidFill>
                <a:latin typeface="Calibri"/>
                <a:cs typeface="Calibri"/>
              </a:rPr>
              <a:t>2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(</a:t>
            </a:r>
            <a:r>
              <a:rPr dirty="0" sz="900" spc="-15">
                <a:solidFill>
                  <a:srgbClr val="001F67"/>
                </a:solidFill>
                <a:latin typeface="Calibri"/>
                <a:cs typeface="Calibri"/>
              </a:rPr>
              <a:t>1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):</a:t>
            </a:r>
            <a:r>
              <a:rPr dirty="0" sz="900" spc="-15">
                <a:solidFill>
                  <a:srgbClr val="001F67"/>
                </a:solidFill>
                <a:latin typeface="Calibri"/>
                <a:cs typeface="Calibri"/>
              </a:rPr>
              <a:t>1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0</a:t>
            </a:r>
            <a:r>
              <a:rPr dirty="0" sz="900" spc="-15">
                <a:solidFill>
                  <a:srgbClr val="001F67"/>
                </a:solidFill>
                <a:latin typeface="Calibri"/>
                <a:cs typeface="Calibri"/>
              </a:rPr>
              <a:t>-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2</a:t>
            </a:r>
            <a:r>
              <a:rPr dirty="0" sz="900" spc="-15">
                <a:solidFill>
                  <a:srgbClr val="001F67"/>
                </a:solidFill>
                <a:latin typeface="Calibri"/>
                <a:cs typeface="Calibri"/>
              </a:rPr>
              <a:t>8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.</a:t>
            </a:r>
            <a:r>
              <a:rPr dirty="0" sz="900" spc="-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t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tps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://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d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o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i.</a:t>
            </a:r>
            <a:r>
              <a:rPr dirty="0" u="sng" sz="9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o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r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g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/10.1111/n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ya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s.</a:t>
            </a:r>
            <a:r>
              <a:rPr dirty="0" u="sng" sz="9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1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4</a:t>
            </a:r>
            <a:r>
              <a:rPr dirty="0" u="sng" sz="9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75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8</a:t>
            </a:r>
            <a:endParaRPr sz="900">
              <a:latin typeface="Calibri"/>
              <a:cs typeface="Calibri"/>
            </a:endParaRPr>
          </a:p>
          <a:p>
            <a:pPr marL="228600" marR="17780" indent="-203835">
              <a:lnSpc>
                <a:spcPct val="94700"/>
              </a:lnSpc>
              <a:spcBef>
                <a:spcPts val="490"/>
              </a:spcBef>
              <a:buSzPct val="133333"/>
              <a:buAutoNum type="arabicPeriod" startAt="2"/>
              <a:tabLst>
                <a:tab pos="229235" algn="l"/>
              </a:tabLst>
            </a:pP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Abou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Neel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EA, Aljabo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A,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Strange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A,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et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al.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Demineralization-remineralization</a:t>
            </a:r>
            <a:r>
              <a:rPr dirty="0" sz="900" spc="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dynamics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in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teeth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and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bone.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Int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J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Nanomedicine.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2016;11:4743-4763.</a:t>
            </a:r>
            <a:r>
              <a:rPr dirty="0" sz="900" spc="-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Published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2016</a:t>
            </a:r>
            <a:r>
              <a:rPr dirty="0" sz="900" spc="-4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Sep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19.</a:t>
            </a:r>
            <a:r>
              <a:rPr dirty="0" sz="900" spc="-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https://doi.org/10.2147/IJN.S107624</a:t>
            </a:r>
            <a:endParaRPr sz="900">
              <a:latin typeface="Calibri"/>
              <a:cs typeface="Calibri"/>
            </a:endParaRPr>
          </a:p>
          <a:p>
            <a:pPr marL="228600" indent="-202565">
              <a:lnSpc>
                <a:spcPct val="100000"/>
              </a:lnSpc>
              <a:spcBef>
                <a:spcPts val="465"/>
              </a:spcBef>
              <a:buSzPct val="133333"/>
              <a:buAutoNum type="arabicPeriod" startAt="2"/>
              <a:tabLst>
                <a:tab pos="229235" algn="l"/>
              </a:tabLst>
            </a:pP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Wang</a:t>
            </a:r>
            <a:r>
              <a:rPr dirty="0" sz="9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CJ,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McCauley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LK.</a:t>
            </a:r>
            <a:r>
              <a:rPr dirty="0" sz="9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Osteoporosis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and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Periodontitis.</a:t>
            </a:r>
            <a:r>
              <a:rPr dirty="0" sz="900" spc="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Curr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Osteoporos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Rep. 2016;14(6):284-291.</a:t>
            </a:r>
            <a:r>
              <a:rPr dirty="0" sz="900" spc="-4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https://doi.org/10.1007/s11914-016-0330-3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Calci-Prime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8482" y="2033981"/>
            <a:ext cx="6014085" cy="300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Südhof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TC.</a:t>
            </a:r>
            <a:r>
              <a:rPr dirty="0" sz="9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Calcium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control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of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 neurotransmitter</a:t>
            </a:r>
            <a:r>
              <a:rPr dirty="0" sz="900" spc="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release.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Cold 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Spring</a:t>
            </a:r>
            <a:r>
              <a:rPr dirty="0" sz="900" spc="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Harb</a:t>
            </a:r>
            <a:r>
              <a:rPr dirty="0" sz="9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Perspect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Biol.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2012;4(1):a011353.</a:t>
            </a:r>
            <a:r>
              <a:rPr dirty="0" sz="900" spc="-4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Published</a:t>
            </a:r>
            <a:r>
              <a:rPr dirty="0" sz="900" spc="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2012</a:t>
            </a:r>
            <a:r>
              <a:rPr dirty="0" sz="9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Jan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 1.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https://doi.org/10.1101/cshperspect.a011353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0913" y="2014169"/>
            <a:ext cx="14224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4.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6019" y="2357056"/>
            <a:ext cx="7746365" cy="21399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14960" indent="-203200">
              <a:lnSpc>
                <a:spcPct val="100000"/>
              </a:lnSpc>
              <a:spcBef>
                <a:spcPts val="135"/>
              </a:spcBef>
              <a:buSzPct val="133333"/>
              <a:buAutoNum type="arabicPeriod" startAt="5"/>
              <a:tabLst>
                <a:tab pos="315595" algn="l"/>
              </a:tabLst>
            </a:pP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Johnson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JD,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Jennings</a:t>
            </a:r>
            <a:r>
              <a:rPr dirty="0" sz="900" spc="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R.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Hypocalcemia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and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Cardiac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Arrhythmias.</a:t>
            </a:r>
            <a:r>
              <a:rPr dirty="0" sz="900" spc="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Am</a:t>
            </a:r>
            <a:r>
              <a:rPr dirty="0" sz="900" spc="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J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Dis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Child.</a:t>
            </a:r>
            <a:r>
              <a:rPr dirty="0" sz="900" spc="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1968;115(3):373–376.</a:t>
            </a:r>
            <a:r>
              <a:rPr dirty="0" sz="9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https://doi.org/10.1001/archpedi.1968.02100010375014</a:t>
            </a:r>
            <a:endParaRPr sz="900">
              <a:latin typeface="Calibri"/>
              <a:cs typeface="Calibri"/>
            </a:endParaRPr>
          </a:p>
          <a:p>
            <a:pPr marL="314960" indent="-202565">
              <a:lnSpc>
                <a:spcPct val="100000"/>
              </a:lnSpc>
              <a:spcBef>
                <a:spcPts val="385"/>
              </a:spcBef>
              <a:buSzPct val="133333"/>
              <a:buAutoNum type="arabicPeriod" startAt="5"/>
              <a:tabLst>
                <a:tab pos="315595" algn="l"/>
              </a:tabLst>
            </a:pP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Juan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D.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Hypocalcemia.</a:t>
            </a:r>
            <a:r>
              <a:rPr dirty="0" sz="9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Differential</a:t>
            </a:r>
            <a:r>
              <a:rPr dirty="0" sz="900" spc="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diagnosis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and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mechanisms.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Arch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Intern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Med.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1979;139(10):1166-1171.</a:t>
            </a:r>
            <a:r>
              <a:rPr dirty="0" sz="900" spc="-3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https://doi.org/10.1001/archinte.139.10.1166</a:t>
            </a:r>
            <a:endParaRPr sz="900">
              <a:latin typeface="Calibri"/>
              <a:cs typeface="Calibri"/>
            </a:endParaRPr>
          </a:p>
          <a:p>
            <a:pPr marL="314960" indent="-189865">
              <a:lnSpc>
                <a:spcPct val="100000"/>
              </a:lnSpc>
              <a:spcBef>
                <a:spcPts val="335"/>
              </a:spcBef>
              <a:buSzPct val="133333"/>
              <a:buAutoNum type="arabicPeriod" startAt="5"/>
              <a:tabLst>
                <a:tab pos="315595" algn="l"/>
              </a:tabLst>
            </a:pP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Oudesluys-Murphy</a:t>
            </a:r>
            <a:r>
              <a:rPr dirty="0" sz="900" spc="8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AM,</a:t>
            </a:r>
            <a:r>
              <a:rPr dirty="0" sz="900" spc="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de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Vries</a:t>
            </a:r>
            <a:r>
              <a:rPr dirty="0" sz="900" spc="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AC.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Fatigue</a:t>
            </a:r>
            <a:r>
              <a:rPr dirty="0" sz="900" spc="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due</a:t>
            </a:r>
            <a:r>
              <a:rPr dirty="0" sz="900" spc="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to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hypocalcaemia.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Lancet.</a:t>
            </a:r>
            <a:r>
              <a:rPr dirty="0" sz="9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2002;359(9304):443.</a:t>
            </a:r>
            <a:r>
              <a:rPr dirty="0" sz="9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https://doi.org/10.1016/s0140-6736(02)07574-8</a:t>
            </a:r>
            <a:endParaRPr sz="900">
              <a:latin typeface="Calibri"/>
              <a:cs typeface="Calibri"/>
            </a:endParaRPr>
          </a:p>
          <a:p>
            <a:pPr marL="314960" marR="209550" indent="-205104">
              <a:lnSpc>
                <a:spcPct val="94700"/>
              </a:lnSpc>
              <a:spcBef>
                <a:spcPts val="434"/>
              </a:spcBef>
              <a:buSzPct val="133333"/>
              <a:buAutoNum type="arabicPeriod" startAt="5"/>
              <a:tabLst>
                <a:tab pos="315595" algn="l"/>
              </a:tabLst>
            </a:pP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Abdi</a:t>
            </a:r>
            <a:r>
              <a:rPr dirty="0" sz="900" spc="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F,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Ozgoli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G,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Rahnemaie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FS.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A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systematic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review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of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 the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role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of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 vitamin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D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and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calcium in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premenstrual</a:t>
            </a:r>
            <a:r>
              <a:rPr dirty="0" sz="900" spc="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syndrome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[published</a:t>
            </a:r>
            <a:r>
              <a:rPr dirty="0" sz="900" spc="8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correction</a:t>
            </a:r>
            <a:r>
              <a:rPr dirty="0" sz="9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appears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in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Obstet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Gynecol Sci.</a:t>
            </a:r>
            <a:r>
              <a:rPr dirty="0" sz="9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2020</a:t>
            </a:r>
            <a:r>
              <a:rPr dirty="0" sz="900" spc="-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Mar;63(2):213].</a:t>
            </a:r>
            <a:r>
              <a:rPr dirty="0" sz="900" spc="-5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Obstet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Gynecol Sci.</a:t>
            </a:r>
            <a:r>
              <a:rPr dirty="0" sz="9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2019;62(2):73-86.</a:t>
            </a:r>
            <a:r>
              <a:rPr dirty="0" sz="900" spc="-5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https://doi.org/10.5468/ogs.2019.62.2.73</a:t>
            </a:r>
            <a:endParaRPr sz="900">
              <a:latin typeface="Calibri"/>
              <a:cs typeface="Calibri"/>
            </a:endParaRPr>
          </a:p>
          <a:p>
            <a:pPr marL="314960" marR="850900" indent="-193040">
              <a:lnSpc>
                <a:spcPct val="94700"/>
              </a:lnSpc>
              <a:spcBef>
                <a:spcPts val="570"/>
              </a:spcBef>
              <a:buSzPct val="133333"/>
              <a:buAutoNum type="arabicPeriod" startAt="5"/>
              <a:tabLst>
                <a:tab pos="315595" algn="l"/>
              </a:tabLst>
            </a:pP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Institute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for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Quality and Efficiency in Health Care (IQWiG).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How can I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get enough calcium? Updated October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18, 2018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Accessed March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2, 2023. </a:t>
            </a:r>
            <a:r>
              <a:rPr dirty="0" sz="900" spc="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https://www.ncbi.nlm.nih.gov/books/NBK279330/</a:t>
            </a:r>
            <a:endParaRPr sz="900">
              <a:latin typeface="Calibri"/>
              <a:cs typeface="Calibri"/>
            </a:endParaRPr>
          </a:p>
          <a:p>
            <a:pPr marL="314960" marR="235585" indent="-277495">
              <a:lnSpc>
                <a:spcPct val="94700"/>
              </a:lnSpc>
              <a:spcBef>
                <a:spcPts val="490"/>
              </a:spcBef>
              <a:buSzPct val="133333"/>
              <a:buAutoNum type="arabicPeriod" startAt="5"/>
              <a:tabLst>
                <a:tab pos="315595" algn="l"/>
              </a:tabLst>
            </a:pP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Institute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of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Medicine</a:t>
            </a:r>
            <a:r>
              <a:rPr dirty="0" sz="900" spc="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(US)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Committee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to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Review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Dietary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Reference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Intakes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for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 Vitamin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D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and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Calcium. Dietary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Reference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Intakes</a:t>
            </a:r>
            <a:r>
              <a:rPr dirty="0" sz="900" spc="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for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 Calcium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and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 Vitamin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D.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National</a:t>
            </a:r>
            <a:r>
              <a:rPr dirty="0" sz="9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Academies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Press;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2011.</a:t>
            </a:r>
            <a:r>
              <a:rPr dirty="0" sz="9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https://doi.org/10.17226/13050</a:t>
            </a:r>
            <a:endParaRPr sz="900">
              <a:latin typeface="Calibri"/>
              <a:cs typeface="Calibri"/>
            </a:endParaRPr>
          </a:p>
          <a:p>
            <a:pPr marL="314960" marR="224790" indent="-251460">
              <a:lnSpc>
                <a:spcPct val="94700"/>
              </a:lnSpc>
              <a:spcBef>
                <a:spcPts val="545"/>
              </a:spcBef>
              <a:buSzPct val="133333"/>
              <a:buAutoNum type="arabicPeriod" startAt="5"/>
              <a:tabLst>
                <a:tab pos="315595" algn="l"/>
              </a:tabLst>
            </a:pP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Nordin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BE,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 Need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AG,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Morris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HA,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Horowitz</a:t>
            </a:r>
            <a:r>
              <a:rPr dirty="0" sz="9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M.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The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nature and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significance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of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the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relationship</a:t>
            </a:r>
            <a:r>
              <a:rPr dirty="0" sz="900" spc="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between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urinary</a:t>
            </a:r>
            <a:r>
              <a:rPr dirty="0" sz="900" spc="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sodium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and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urinary</a:t>
            </a:r>
            <a:r>
              <a:rPr dirty="0" sz="900" spc="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calcium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in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 women.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J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 Nutr.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1993;123(9):1615-1622.</a:t>
            </a:r>
            <a:r>
              <a:rPr dirty="0" sz="900" spc="-5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3"/>
              </a:rPr>
              <a:t>https://doi.org/10.1093/jn/123.9.1615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882" y="331470"/>
            <a:ext cx="7343140" cy="807720"/>
          </a:xfrm>
          <a:prstGeom prst="rect"/>
        </p:spPr>
        <p:txBody>
          <a:bodyPr wrap="square" lIns="0" tIns="58419" rIns="0" bIns="0" rtlCol="0" vert="horz">
            <a:spAutoFit/>
          </a:bodyPr>
          <a:lstStyle/>
          <a:p>
            <a:pPr marL="12700" marR="5080">
              <a:lnSpc>
                <a:spcPts val="2920"/>
              </a:lnSpc>
              <a:spcBef>
                <a:spcPts val="459"/>
              </a:spcBef>
            </a:pPr>
            <a:r>
              <a:rPr dirty="0" spc="-5"/>
              <a:t>Sme</a:t>
            </a:r>
            <a:r>
              <a:rPr dirty="0" spc="-20"/>
              <a:t> </a:t>
            </a:r>
            <a:r>
              <a:rPr dirty="0"/>
              <a:t>rozdielni</a:t>
            </a:r>
            <a:r>
              <a:rPr dirty="0" spc="-20"/>
              <a:t> </a:t>
            </a:r>
            <a:r>
              <a:rPr dirty="0"/>
              <a:t>a</a:t>
            </a:r>
            <a:r>
              <a:rPr dirty="0" spc="-10"/>
              <a:t> </a:t>
            </a:r>
            <a:r>
              <a:rPr dirty="0" spc="-5"/>
              <a:t>nie </a:t>
            </a:r>
            <a:r>
              <a:rPr dirty="0"/>
              <a:t>vždy</a:t>
            </a:r>
            <a:r>
              <a:rPr dirty="0" spc="-20"/>
              <a:t> </a:t>
            </a:r>
            <a:r>
              <a:rPr dirty="0" spc="-5"/>
              <a:t>si</a:t>
            </a:r>
            <a:r>
              <a:rPr dirty="0" spc="-10"/>
              <a:t> </a:t>
            </a:r>
            <a:r>
              <a:rPr dirty="0" spc="-5"/>
              <a:t>uvdomujeme,</a:t>
            </a:r>
            <a:r>
              <a:rPr dirty="0" spc="-25"/>
              <a:t> </a:t>
            </a:r>
            <a:r>
              <a:rPr dirty="0"/>
              <a:t>čo</a:t>
            </a:r>
            <a:r>
              <a:rPr dirty="0" spc="-5"/>
              <a:t> </a:t>
            </a:r>
            <a:r>
              <a:rPr dirty="0"/>
              <a:t>môžeme </a:t>
            </a:r>
            <a:r>
              <a:rPr dirty="0" spc="-595"/>
              <a:t> </a:t>
            </a:r>
            <a:r>
              <a:rPr dirty="0"/>
              <a:t>mať</a:t>
            </a:r>
            <a:r>
              <a:rPr dirty="0" spc="-5"/>
              <a:t> spoločné.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8779" y="4741570"/>
            <a:ext cx="742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001F67"/>
                </a:solidFill>
                <a:latin typeface="Calibri"/>
                <a:cs typeface="Calibri"/>
              </a:rPr>
              <a:t>Calci-Prime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3355" y="4768088"/>
            <a:ext cx="97599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prečítajte</a:t>
            </a:r>
            <a:r>
              <a:rPr dirty="0" u="sng" sz="10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si</a:t>
            </a:r>
            <a:r>
              <a:rPr dirty="0" u="sng" sz="10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štúdiu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32103" y="2324100"/>
            <a:ext cx="520065" cy="520065"/>
            <a:chOff x="832103" y="2324100"/>
            <a:chExt cx="520065" cy="520065"/>
          </a:xfrm>
        </p:grpSpPr>
        <p:sp>
          <p:nvSpPr>
            <p:cNvPr id="6" name="object 6"/>
            <p:cNvSpPr/>
            <p:nvPr/>
          </p:nvSpPr>
          <p:spPr>
            <a:xfrm>
              <a:off x="832103" y="2324100"/>
              <a:ext cx="520065" cy="520065"/>
            </a:xfrm>
            <a:custGeom>
              <a:avLst/>
              <a:gdLst/>
              <a:ahLst/>
              <a:cxnLst/>
              <a:rect l="l" t="t" r="r" b="b"/>
              <a:pathLst>
                <a:path w="520065" h="520064">
                  <a:moveTo>
                    <a:pt x="259842" y="0"/>
                  </a:moveTo>
                  <a:lnTo>
                    <a:pt x="213134" y="4186"/>
                  </a:lnTo>
                  <a:lnTo>
                    <a:pt x="169173" y="16256"/>
                  </a:lnTo>
                  <a:lnTo>
                    <a:pt x="128693" y="35475"/>
                  </a:lnTo>
                  <a:lnTo>
                    <a:pt x="92427" y="61110"/>
                  </a:lnTo>
                  <a:lnTo>
                    <a:pt x="61110" y="92427"/>
                  </a:lnTo>
                  <a:lnTo>
                    <a:pt x="35475" y="128693"/>
                  </a:lnTo>
                  <a:lnTo>
                    <a:pt x="16256" y="169173"/>
                  </a:lnTo>
                  <a:lnTo>
                    <a:pt x="4186" y="213134"/>
                  </a:lnTo>
                  <a:lnTo>
                    <a:pt x="0" y="259842"/>
                  </a:lnTo>
                  <a:lnTo>
                    <a:pt x="4186" y="306549"/>
                  </a:lnTo>
                  <a:lnTo>
                    <a:pt x="16256" y="350510"/>
                  </a:lnTo>
                  <a:lnTo>
                    <a:pt x="35475" y="390990"/>
                  </a:lnTo>
                  <a:lnTo>
                    <a:pt x="61110" y="427256"/>
                  </a:lnTo>
                  <a:lnTo>
                    <a:pt x="92427" y="458573"/>
                  </a:lnTo>
                  <a:lnTo>
                    <a:pt x="128693" y="484208"/>
                  </a:lnTo>
                  <a:lnTo>
                    <a:pt x="169173" y="503427"/>
                  </a:lnTo>
                  <a:lnTo>
                    <a:pt x="213134" y="515497"/>
                  </a:lnTo>
                  <a:lnTo>
                    <a:pt x="259842" y="519683"/>
                  </a:lnTo>
                  <a:lnTo>
                    <a:pt x="306549" y="515497"/>
                  </a:lnTo>
                  <a:lnTo>
                    <a:pt x="350510" y="503427"/>
                  </a:lnTo>
                  <a:lnTo>
                    <a:pt x="390990" y="484208"/>
                  </a:lnTo>
                  <a:lnTo>
                    <a:pt x="427256" y="458573"/>
                  </a:lnTo>
                  <a:lnTo>
                    <a:pt x="458573" y="427256"/>
                  </a:lnTo>
                  <a:lnTo>
                    <a:pt x="484208" y="390990"/>
                  </a:lnTo>
                  <a:lnTo>
                    <a:pt x="503428" y="350510"/>
                  </a:lnTo>
                  <a:lnTo>
                    <a:pt x="515497" y="306549"/>
                  </a:lnTo>
                  <a:lnTo>
                    <a:pt x="519684" y="259842"/>
                  </a:lnTo>
                  <a:lnTo>
                    <a:pt x="515497" y="213134"/>
                  </a:lnTo>
                  <a:lnTo>
                    <a:pt x="503428" y="169173"/>
                  </a:lnTo>
                  <a:lnTo>
                    <a:pt x="484208" y="128693"/>
                  </a:lnTo>
                  <a:lnTo>
                    <a:pt x="458573" y="92427"/>
                  </a:lnTo>
                  <a:lnTo>
                    <a:pt x="427256" y="61110"/>
                  </a:lnTo>
                  <a:lnTo>
                    <a:pt x="390990" y="35475"/>
                  </a:lnTo>
                  <a:lnTo>
                    <a:pt x="350510" y="16256"/>
                  </a:lnTo>
                  <a:lnTo>
                    <a:pt x="306549" y="4186"/>
                  </a:lnTo>
                  <a:lnTo>
                    <a:pt x="259842" y="0"/>
                  </a:lnTo>
                  <a:close/>
                </a:path>
              </a:pathLst>
            </a:custGeom>
            <a:solidFill>
              <a:srgbClr val="EFF5F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5735" y="2436876"/>
              <a:ext cx="291084" cy="292607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32103" y="3771900"/>
            <a:ext cx="520065" cy="520065"/>
            <a:chOff x="832103" y="3771900"/>
            <a:chExt cx="520065" cy="520065"/>
          </a:xfrm>
        </p:grpSpPr>
        <p:sp>
          <p:nvSpPr>
            <p:cNvPr id="9" name="object 9"/>
            <p:cNvSpPr/>
            <p:nvPr/>
          </p:nvSpPr>
          <p:spPr>
            <a:xfrm>
              <a:off x="832103" y="3771900"/>
              <a:ext cx="520065" cy="520065"/>
            </a:xfrm>
            <a:custGeom>
              <a:avLst/>
              <a:gdLst/>
              <a:ahLst/>
              <a:cxnLst/>
              <a:rect l="l" t="t" r="r" b="b"/>
              <a:pathLst>
                <a:path w="520065" h="520064">
                  <a:moveTo>
                    <a:pt x="259842" y="0"/>
                  </a:moveTo>
                  <a:lnTo>
                    <a:pt x="213134" y="4186"/>
                  </a:lnTo>
                  <a:lnTo>
                    <a:pt x="169173" y="16255"/>
                  </a:lnTo>
                  <a:lnTo>
                    <a:pt x="128693" y="35475"/>
                  </a:lnTo>
                  <a:lnTo>
                    <a:pt x="92427" y="61110"/>
                  </a:lnTo>
                  <a:lnTo>
                    <a:pt x="61110" y="92427"/>
                  </a:lnTo>
                  <a:lnTo>
                    <a:pt x="35475" y="128693"/>
                  </a:lnTo>
                  <a:lnTo>
                    <a:pt x="16256" y="169173"/>
                  </a:lnTo>
                  <a:lnTo>
                    <a:pt x="4186" y="213134"/>
                  </a:lnTo>
                  <a:lnTo>
                    <a:pt x="0" y="259841"/>
                  </a:lnTo>
                  <a:lnTo>
                    <a:pt x="4186" y="306549"/>
                  </a:lnTo>
                  <a:lnTo>
                    <a:pt x="16256" y="350510"/>
                  </a:lnTo>
                  <a:lnTo>
                    <a:pt x="35475" y="390990"/>
                  </a:lnTo>
                  <a:lnTo>
                    <a:pt x="61110" y="427256"/>
                  </a:lnTo>
                  <a:lnTo>
                    <a:pt x="92427" y="458573"/>
                  </a:lnTo>
                  <a:lnTo>
                    <a:pt x="128693" y="484208"/>
                  </a:lnTo>
                  <a:lnTo>
                    <a:pt x="169173" y="503428"/>
                  </a:lnTo>
                  <a:lnTo>
                    <a:pt x="213134" y="515497"/>
                  </a:lnTo>
                  <a:lnTo>
                    <a:pt x="259842" y="519684"/>
                  </a:lnTo>
                  <a:lnTo>
                    <a:pt x="306549" y="515497"/>
                  </a:lnTo>
                  <a:lnTo>
                    <a:pt x="350510" y="503428"/>
                  </a:lnTo>
                  <a:lnTo>
                    <a:pt x="390990" y="484208"/>
                  </a:lnTo>
                  <a:lnTo>
                    <a:pt x="427256" y="458573"/>
                  </a:lnTo>
                  <a:lnTo>
                    <a:pt x="458573" y="427256"/>
                  </a:lnTo>
                  <a:lnTo>
                    <a:pt x="484208" y="390990"/>
                  </a:lnTo>
                  <a:lnTo>
                    <a:pt x="503428" y="350510"/>
                  </a:lnTo>
                  <a:lnTo>
                    <a:pt x="515497" y="306549"/>
                  </a:lnTo>
                  <a:lnTo>
                    <a:pt x="519684" y="259841"/>
                  </a:lnTo>
                  <a:lnTo>
                    <a:pt x="515497" y="213134"/>
                  </a:lnTo>
                  <a:lnTo>
                    <a:pt x="503428" y="169173"/>
                  </a:lnTo>
                  <a:lnTo>
                    <a:pt x="484208" y="128693"/>
                  </a:lnTo>
                  <a:lnTo>
                    <a:pt x="458573" y="92427"/>
                  </a:lnTo>
                  <a:lnTo>
                    <a:pt x="427256" y="61110"/>
                  </a:lnTo>
                  <a:lnTo>
                    <a:pt x="390990" y="35475"/>
                  </a:lnTo>
                  <a:lnTo>
                    <a:pt x="350510" y="16256"/>
                  </a:lnTo>
                  <a:lnTo>
                    <a:pt x="306549" y="4186"/>
                  </a:lnTo>
                  <a:lnTo>
                    <a:pt x="259842" y="0"/>
                  </a:lnTo>
                  <a:close/>
                </a:path>
              </a:pathLst>
            </a:custGeom>
            <a:solidFill>
              <a:srgbClr val="EFF5F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8115" y="3866388"/>
              <a:ext cx="329184" cy="330708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832103" y="1600200"/>
            <a:ext cx="520065" cy="520065"/>
            <a:chOff x="832103" y="1600200"/>
            <a:chExt cx="520065" cy="520065"/>
          </a:xfrm>
        </p:grpSpPr>
        <p:sp>
          <p:nvSpPr>
            <p:cNvPr id="12" name="object 12"/>
            <p:cNvSpPr/>
            <p:nvPr/>
          </p:nvSpPr>
          <p:spPr>
            <a:xfrm>
              <a:off x="832103" y="1600200"/>
              <a:ext cx="520065" cy="520065"/>
            </a:xfrm>
            <a:custGeom>
              <a:avLst/>
              <a:gdLst/>
              <a:ahLst/>
              <a:cxnLst/>
              <a:rect l="l" t="t" r="r" b="b"/>
              <a:pathLst>
                <a:path w="520065" h="520064">
                  <a:moveTo>
                    <a:pt x="259842" y="0"/>
                  </a:moveTo>
                  <a:lnTo>
                    <a:pt x="213134" y="4186"/>
                  </a:lnTo>
                  <a:lnTo>
                    <a:pt x="169173" y="16255"/>
                  </a:lnTo>
                  <a:lnTo>
                    <a:pt x="128693" y="35475"/>
                  </a:lnTo>
                  <a:lnTo>
                    <a:pt x="92427" y="61110"/>
                  </a:lnTo>
                  <a:lnTo>
                    <a:pt x="61110" y="92427"/>
                  </a:lnTo>
                  <a:lnTo>
                    <a:pt x="35475" y="128693"/>
                  </a:lnTo>
                  <a:lnTo>
                    <a:pt x="16256" y="169173"/>
                  </a:lnTo>
                  <a:lnTo>
                    <a:pt x="4186" y="213134"/>
                  </a:lnTo>
                  <a:lnTo>
                    <a:pt x="0" y="259841"/>
                  </a:lnTo>
                  <a:lnTo>
                    <a:pt x="4186" y="306549"/>
                  </a:lnTo>
                  <a:lnTo>
                    <a:pt x="16256" y="350510"/>
                  </a:lnTo>
                  <a:lnTo>
                    <a:pt x="35475" y="390990"/>
                  </a:lnTo>
                  <a:lnTo>
                    <a:pt x="61110" y="427256"/>
                  </a:lnTo>
                  <a:lnTo>
                    <a:pt x="92427" y="458573"/>
                  </a:lnTo>
                  <a:lnTo>
                    <a:pt x="128693" y="484208"/>
                  </a:lnTo>
                  <a:lnTo>
                    <a:pt x="169173" y="503427"/>
                  </a:lnTo>
                  <a:lnTo>
                    <a:pt x="213134" y="515497"/>
                  </a:lnTo>
                  <a:lnTo>
                    <a:pt x="259842" y="519683"/>
                  </a:lnTo>
                  <a:lnTo>
                    <a:pt x="306549" y="515497"/>
                  </a:lnTo>
                  <a:lnTo>
                    <a:pt x="350510" y="503427"/>
                  </a:lnTo>
                  <a:lnTo>
                    <a:pt x="390990" y="484208"/>
                  </a:lnTo>
                  <a:lnTo>
                    <a:pt x="427256" y="458573"/>
                  </a:lnTo>
                  <a:lnTo>
                    <a:pt x="458573" y="427256"/>
                  </a:lnTo>
                  <a:lnTo>
                    <a:pt x="484208" y="390990"/>
                  </a:lnTo>
                  <a:lnTo>
                    <a:pt x="503428" y="350510"/>
                  </a:lnTo>
                  <a:lnTo>
                    <a:pt x="515497" y="306549"/>
                  </a:lnTo>
                  <a:lnTo>
                    <a:pt x="519684" y="259841"/>
                  </a:lnTo>
                  <a:lnTo>
                    <a:pt x="515497" y="213134"/>
                  </a:lnTo>
                  <a:lnTo>
                    <a:pt x="503428" y="169173"/>
                  </a:lnTo>
                  <a:lnTo>
                    <a:pt x="484208" y="128693"/>
                  </a:lnTo>
                  <a:lnTo>
                    <a:pt x="458573" y="92427"/>
                  </a:lnTo>
                  <a:lnTo>
                    <a:pt x="427256" y="61110"/>
                  </a:lnTo>
                  <a:lnTo>
                    <a:pt x="390990" y="35475"/>
                  </a:lnTo>
                  <a:lnTo>
                    <a:pt x="350510" y="16255"/>
                  </a:lnTo>
                  <a:lnTo>
                    <a:pt x="306549" y="4186"/>
                  </a:lnTo>
                  <a:lnTo>
                    <a:pt x="259842" y="0"/>
                  </a:lnTo>
                  <a:close/>
                </a:path>
              </a:pathLst>
            </a:custGeom>
            <a:solidFill>
              <a:srgbClr val="EFF5F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5735" y="1712976"/>
              <a:ext cx="303275" cy="30480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832103" y="3048000"/>
            <a:ext cx="520065" cy="520065"/>
            <a:chOff x="832103" y="3048000"/>
            <a:chExt cx="520065" cy="520065"/>
          </a:xfrm>
        </p:grpSpPr>
        <p:sp>
          <p:nvSpPr>
            <p:cNvPr id="15" name="object 15"/>
            <p:cNvSpPr/>
            <p:nvPr/>
          </p:nvSpPr>
          <p:spPr>
            <a:xfrm>
              <a:off x="832103" y="3048000"/>
              <a:ext cx="520065" cy="520065"/>
            </a:xfrm>
            <a:custGeom>
              <a:avLst/>
              <a:gdLst/>
              <a:ahLst/>
              <a:cxnLst/>
              <a:rect l="l" t="t" r="r" b="b"/>
              <a:pathLst>
                <a:path w="520065" h="520064">
                  <a:moveTo>
                    <a:pt x="259842" y="0"/>
                  </a:moveTo>
                  <a:lnTo>
                    <a:pt x="213134" y="4186"/>
                  </a:lnTo>
                  <a:lnTo>
                    <a:pt x="169173" y="16256"/>
                  </a:lnTo>
                  <a:lnTo>
                    <a:pt x="128693" y="35475"/>
                  </a:lnTo>
                  <a:lnTo>
                    <a:pt x="92427" y="61110"/>
                  </a:lnTo>
                  <a:lnTo>
                    <a:pt x="61110" y="92427"/>
                  </a:lnTo>
                  <a:lnTo>
                    <a:pt x="35475" y="128693"/>
                  </a:lnTo>
                  <a:lnTo>
                    <a:pt x="16256" y="169173"/>
                  </a:lnTo>
                  <a:lnTo>
                    <a:pt x="4186" y="213134"/>
                  </a:lnTo>
                  <a:lnTo>
                    <a:pt x="0" y="259842"/>
                  </a:lnTo>
                  <a:lnTo>
                    <a:pt x="4186" y="306549"/>
                  </a:lnTo>
                  <a:lnTo>
                    <a:pt x="16256" y="350510"/>
                  </a:lnTo>
                  <a:lnTo>
                    <a:pt x="35475" y="390990"/>
                  </a:lnTo>
                  <a:lnTo>
                    <a:pt x="61110" y="427256"/>
                  </a:lnTo>
                  <a:lnTo>
                    <a:pt x="92427" y="458573"/>
                  </a:lnTo>
                  <a:lnTo>
                    <a:pt x="128693" y="484208"/>
                  </a:lnTo>
                  <a:lnTo>
                    <a:pt x="169173" y="503428"/>
                  </a:lnTo>
                  <a:lnTo>
                    <a:pt x="213134" y="515497"/>
                  </a:lnTo>
                  <a:lnTo>
                    <a:pt x="259842" y="519684"/>
                  </a:lnTo>
                  <a:lnTo>
                    <a:pt x="306549" y="515497"/>
                  </a:lnTo>
                  <a:lnTo>
                    <a:pt x="350510" y="503428"/>
                  </a:lnTo>
                  <a:lnTo>
                    <a:pt x="390990" y="484208"/>
                  </a:lnTo>
                  <a:lnTo>
                    <a:pt x="427256" y="458573"/>
                  </a:lnTo>
                  <a:lnTo>
                    <a:pt x="458573" y="427256"/>
                  </a:lnTo>
                  <a:lnTo>
                    <a:pt x="484208" y="390990"/>
                  </a:lnTo>
                  <a:lnTo>
                    <a:pt x="503428" y="350510"/>
                  </a:lnTo>
                  <a:lnTo>
                    <a:pt x="515497" y="306549"/>
                  </a:lnTo>
                  <a:lnTo>
                    <a:pt x="519684" y="259842"/>
                  </a:lnTo>
                  <a:lnTo>
                    <a:pt x="515497" y="213134"/>
                  </a:lnTo>
                  <a:lnTo>
                    <a:pt x="503428" y="169173"/>
                  </a:lnTo>
                  <a:lnTo>
                    <a:pt x="484208" y="128693"/>
                  </a:lnTo>
                  <a:lnTo>
                    <a:pt x="458573" y="92427"/>
                  </a:lnTo>
                  <a:lnTo>
                    <a:pt x="427256" y="61110"/>
                  </a:lnTo>
                  <a:lnTo>
                    <a:pt x="390990" y="35475"/>
                  </a:lnTo>
                  <a:lnTo>
                    <a:pt x="350510" y="16256"/>
                  </a:lnTo>
                  <a:lnTo>
                    <a:pt x="306549" y="4186"/>
                  </a:lnTo>
                  <a:lnTo>
                    <a:pt x="259842" y="0"/>
                  </a:lnTo>
                  <a:close/>
                </a:path>
              </a:pathLst>
            </a:custGeom>
            <a:solidFill>
              <a:srgbClr val="EFF5F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4023" y="3168395"/>
              <a:ext cx="277368" cy="27889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036184" y="2585466"/>
            <a:ext cx="2769235" cy="1165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8585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solidFill>
                  <a:srgbClr val="001F66"/>
                </a:solidFill>
                <a:latin typeface="Calibri"/>
                <a:cs typeface="Calibri"/>
              </a:rPr>
              <a:t>[Ca]</a:t>
            </a:r>
            <a:endParaRPr sz="2700">
              <a:latin typeface="Calibri"/>
              <a:cs typeface="Calibri"/>
            </a:endParaRPr>
          </a:p>
          <a:p>
            <a:pPr marL="121285">
              <a:lnSpc>
                <a:spcPct val="100000"/>
              </a:lnSpc>
              <a:spcBef>
                <a:spcPts val="70"/>
              </a:spcBef>
            </a:pPr>
            <a:r>
              <a:rPr dirty="0" sz="1500">
                <a:solidFill>
                  <a:srgbClr val="001F66"/>
                </a:solidFill>
                <a:latin typeface="Calibri"/>
                <a:cs typeface="Calibri"/>
              </a:rPr>
              <a:t>Vápnik</a:t>
            </a:r>
            <a:endParaRPr sz="15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60"/>
              </a:spcBef>
            </a:pPr>
            <a:r>
              <a:rPr dirty="0" sz="1500" spc="-5">
                <a:solidFill>
                  <a:srgbClr val="001F66"/>
                </a:solidFill>
                <a:latin typeface="Calibri"/>
                <a:cs typeface="Calibri"/>
              </a:rPr>
              <a:t>~3,5 </a:t>
            </a:r>
            <a:r>
              <a:rPr dirty="0" sz="1500">
                <a:solidFill>
                  <a:srgbClr val="001F66"/>
                </a:solidFill>
                <a:latin typeface="Calibri"/>
                <a:cs typeface="Calibri"/>
              </a:rPr>
              <a:t>miliardy</a:t>
            </a:r>
            <a:r>
              <a:rPr dirty="0" sz="1500" spc="-4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1F66"/>
                </a:solidFill>
                <a:latin typeface="Calibri"/>
                <a:cs typeface="Calibri"/>
              </a:rPr>
              <a:t>ľudí</a:t>
            </a:r>
            <a:r>
              <a:rPr dirty="0" sz="1500" spc="-1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001F66"/>
                </a:solidFill>
                <a:latin typeface="Calibri"/>
                <a:cs typeface="Calibri"/>
              </a:rPr>
              <a:t>je</a:t>
            </a:r>
            <a:r>
              <a:rPr dirty="0" sz="1500" spc="-1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001F66"/>
                </a:solidFill>
                <a:latin typeface="Calibri"/>
                <a:cs typeface="Calibri"/>
              </a:rPr>
              <a:t>ohrozených</a:t>
            </a:r>
            <a:endParaRPr sz="15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dirty="0" sz="1500" spc="-5">
                <a:solidFill>
                  <a:srgbClr val="001F66"/>
                </a:solidFill>
                <a:latin typeface="Calibri"/>
                <a:cs typeface="Calibri"/>
              </a:rPr>
              <a:t>nedostatočným</a:t>
            </a:r>
            <a:r>
              <a:rPr dirty="0" sz="1500" spc="-4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1F66"/>
                </a:solidFill>
                <a:latin typeface="Calibri"/>
                <a:cs typeface="Calibri"/>
              </a:rPr>
              <a:t>príjmom</a:t>
            </a:r>
            <a:r>
              <a:rPr dirty="0" sz="1500" spc="-3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001F66"/>
                </a:solidFill>
                <a:latin typeface="Calibri"/>
                <a:cs typeface="Calibri"/>
              </a:rPr>
              <a:t>vápnika</a:t>
            </a:r>
            <a:r>
              <a:rPr dirty="0" baseline="25000" sz="1500" spc="-7">
                <a:solidFill>
                  <a:srgbClr val="001F66"/>
                </a:solidFill>
                <a:latin typeface="Calibri"/>
                <a:cs typeface="Calibri"/>
              </a:rPr>
              <a:t>[1]</a:t>
            </a:r>
            <a:endParaRPr baseline="25000" sz="15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55419" y="1490472"/>
            <a:ext cx="4037076" cy="279654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50707" y="4815840"/>
            <a:ext cx="786383" cy="13716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6907" y="4815840"/>
            <a:ext cx="786383" cy="1371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7568" y="3597021"/>
            <a:ext cx="5765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de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Baaij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JH,</a:t>
            </a:r>
            <a:r>
              <a:rPr dirty="0" sz="9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Hoenderop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JG,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Bindels</a:t>
            </a:r>
            <a:r>
              <a:rPr dirty="0" sz="900" spc="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RJ.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Magnesium</a:t>
            </a:r>
            <a:r>
              <a:rPr dirty="0" sz="900" spc="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in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man: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implications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for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health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and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disease.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Physiol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Rev.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2015;95(1):1-46. </a:t>
            </a:r>
            <a:r>
              <a:rPr dirty="0" sz="900" spc="-18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https://doi.org/10.1152/physrev.00012.2014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Calci-Prime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7703" y="3577208"/>
            <a:ext cx="2209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001F67"/>
                </a:solidFill>
                <a:latin typeface="Calibri"/>
                <a:cs typeface="Calibri"/>
              </a:rPr>
              <a:t>20.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2201" y="1044257"/>
            <a:ext cx="7491095" cy="2487930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327660" indent="-271145">
              <a:lnSpc>
                <a:spcPct val="100000"/>
              </a:lnSpc>
              <a:spcBef>
                <a:spcPts val="170"/>
              </a:spcBef>
              <a:buSzPct val="133333"/>
              <a:buAutoNum type="arabicPeriod" startAt="12"/>
              <a:tabLst>
                <a:tab pos="328295" algn="l"/>
              </a:tabLst>
            </a:pP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Haber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PS, Kortt</a:t>
            </a:r>
            <a:r>
              <a:rPr dirty="0" sz="9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NC.</a:t>
            </a:r>
            <a:r>
              <a:rPr dirty="0" sz="9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Alcohol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use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disorder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and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the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gut.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Addiction.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2021;116(3):658-667.</a:t>
            </a:r>
            <a:r>
              <a:rPr dirty="0" sz="900" spc="-4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https://doi.org/10.1111/add.15147</a:t>
            </a:r>
            <a:endParaRPr sz="900">
              <a:latin typeface="Calibri"/>
              <a:cs typeface="Calibri"/>
            </a:endParaRPr>
          </a:p>
          <a:p>
            <a:pPr marL="327660" indent="-269875">
              <a:lnSpc>
                <a:spcPct val="100000"/>
              </a:lnSpc>
              <a:spcBef>
                <a:spcPts val="434"/>
              </a:spcBef>
              <a:buSzPct val="133333"/>
              <a:buAutoNum type="arabicPeriod" startAt="12"/>
              <a:tabLst>
                <a:tab pos="328295" algn="l"/>
              </a:tabLst>
            </a:pP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Heaney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RP,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 Rafferty</a:t>
            </a:r>
            <a:r>
              <a:rPr dirty="0" sz="9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K.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Carbonated</a:t>
            </a:r>
            <a:r>
              <a:rPr dirty="0" sz="9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beverages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and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urinary</a:t>
            </a:r>
            <a:r>
              <a:rPr dirty="0" sz="900" spc="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calcium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excretion.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Am</a:t>
            </a:r>
            <a:r>
              <a:rPr dirty="0" sz="900" spc="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J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Clin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Nutr.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2001;74(3):343-347.</a:t>
            </a:r>
            <a:r>
              <a:rPr dirty="0" sz="900" spc="-4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https://doi.org/10.1093/ajcn/74.3.343</a:t>
            </a:r>
            <a:endParaRPr sz="900">
              <a:latin typeface="Calibri"/>
              <a:cs typeface="Calibri"/>
            </a:endParaRPr>
          </a:p>
          <a:p>
            <a:pPr marL="327660" marR="534035" indent="-274955">
              <a:lnSpc>
                <a:spcPct val="94700"/>
              </a:lnSpc>
              <a:spcBef>
                <a:spcPts val="409"/>
              </a:spcBef>
              <a:buSzPct val="133333"/>
              <a:buAutoNum type="arabicPeriod" startAt="12"/>
              <a:tabLst>
                <a:tab pos="328295" algn="l"/>
              </a:tabLst>
            </a:pP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Klesges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RC,</a:t>
            </a:r>
            <a:r>
              <a:rPr dirty="0" sz="9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Ward</a:t>
            </a:r>
            <a:r>
              <a:rPr dirty="0" sz="9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KD,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 Shelton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ML,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et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al.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Changes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in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bone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mineral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content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in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male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 athletes.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Mechanisms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of</a:t>
            </a:r>
            <a:r>
              <a:rPr dirty="0" sz="9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action</a:t>
            </a:r>
            <a:r>
              <a:rPr dirty="0" sz="9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and</a:t>
            </a:r>
            <a:r>
              <a:rPr dirty="0" sz="9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intervention</a:t>
            </a:r>
            <a:r>
              <a:rPr dirty="0" sz="900" spc="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effects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[published</a:t>
            </a:r>
            <a:r>
              <a:rPr dirty="0" sz="900" spc="6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correction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appears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in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JAMA</a:t>
            </a:r>
            <a:r>
              <a:rPr dirty="0" sz="900" spc="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1997</a:t>
            </a:r>
            <a:r>
              <a:rPr dirty="0" sz="9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Jan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1;277(1):24].</a:t>
            </a:r>
            <a:r>
              <a:rPr dirty="0" sz="9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JAMA.</a:t>
            </a:r>
            <a:r>
              <a:rPr dirty="0" sz="900" spc="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1996;276(3):226-230.</a:t>
            </a:r>
            <a:r>
              <a:rPr dirty="0" sz="9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http://doi.org/10.1001/jama.1996.03540030060033</a:t>
            </a:r>
            <a:endParaRPr sz="900">
              <a:latin typeface="Calibri"/>
              <a:cs typeface="Calibri"/>
            </a:endParaRPr>
          </a:p>
          <a:p>
            <a:pPr marL="384810" indent="-327660">
              <a:lnSpc>
                <a:spcPct val="100000"/>
              </a:lnSpc>
              <a:spcBef>
                <a:spcPts val="365"/>
              </a:spcBef>
              <a:buSzPct val="133333"/>
              <a:buAutoNum type="arabicPeriod" startAt="12"/>
              <a:tabLst>
                <a:tab pos="384810" algn="l"/>
                <a:tab pos="385445" algn="l"/>
              </a:tabLst>
            </a:pP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Heaney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RP.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 Advances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in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therapy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for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osteoporosis.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Clin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Med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Res.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2003;1(2):93-99.</a:t>
            </a:r>
            <a:r>
              <a:rPr dirty="0" sz="9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https://doi.org/10.3121/cmr.1.2.93</a:t>
            </a:r>
            <a:endParaRPr sz="900">
              <a:latin typeface="Calibri"/>
              <a:cs typeface="Calibri"/>
            </a:endParaRPr>
          </a:p>
          <a:p>
            <a:pPr marL="327660" marR="1134110" indent="-269240">
              <a:lnSpc>
                <a:spcPct val="94700"/>
              </a:lnSpc>
              <a:spcBef>
                <a:spcPts val="365"/>
              </a:spcBef>
              <a:buSzPct val="133333"/>
              <a:buAutoNum type="arabicPeriod" startAt="12"/>
              <a:tabLst>
                <a:tab pos="328295" algn="l"/>
              </a:tabLst>
            </a:pP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Azuma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K,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Adachi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Y,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Hayashi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H,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Kubo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KY.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Chronic Psychological Stress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as a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Risk Factor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of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Osteoporosis.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J UOEH.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2015;37(4):245-253. </a:t>
            </a:r>
            <a:r>
              <a:rPr dirty="0" sz="900" spc="-19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https://doi.org/10.7888/juoeh.37.245</a:t>
            </a:r>
            <a:endParaRPr sz="900">
              <a:latin typeface="Calibri"/>
              <a:cs typeface="Calibri"/>
            </a:endParaRPr>
          </a:p>
          <a:p>
            <a:pPr marL="327660" marR="17780" indent="-256540">
              <a:lnSpc>
                <a:spcPct val="94700"/>
              </a:lnSpc>
              <a:spcBef>
                <a:spcPts val="540"/>
              </a:spcBef>
              <a:buSzPct val="133333"/>
              <a:buAutoNum type="arabicPeriod" startAt="12"/>
              <a:tabLst>
                <a:tab pos="328295" algn="l"/>
              </a:tabLst>
            </a:pP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Barry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DW,</a:t>
            </a:r>
            <a:r>
              <a:rPr dirty="0" sz="9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Hansen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KC,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van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 Pelt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RE,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Witten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M,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Wolfe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P,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Kohrt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WM.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 Acute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calcium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ingestion</a:t>
            </a:r>
            <a:r>
              <a:rPr dirty="0" sz="900" spc="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attenuates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exercise-induced</a:t>
            </a:r>
            <a:r>
              <a:rPr dirty="0" sz="900" spc="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disruption</a:t>
            </a:r>
            <a:r>
              <a:rPr dirty="0" sz="900" spc="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of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calcium homeostasis.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Med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Sci Sports</a:t>
            </a:r>
            <a:r>
              <a:rPr dirty="0" sz="9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Exerc.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2011;43(4):617-623.</a:t>
            </a:r>
            <a:r>
              <a:rPr dirty="0" sz="900" spc="-5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https://doi.org/10.1249/MSS.0b013e3181f79fa8</a:t>
            </a:r>
            <a:endParaRPr sz="900">
              <a:latin typeface="Calibri"/>
              <a:cs typeface="Calibri"/>
            </a:endParaRPr>
          </a:p>
          <a:p>
            <a:pPr marL="327660" indent="-302895">
              <a:lnSpc>
                <a:spcPts val="1410"/>
              </a:lnSpc>
              <a:spcBef>
                <a:spcPts val="415"/>
              </a:spcBef>
              <a:buSzPct val="133333"/>
              <a:buAutoNum type="arabicPeriod" startAt="12"/>
              <a:tabLst>
                <a:tab pos="328295" algn="l"/>
              </a:tabLst>
            </a:pP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Frestedt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JL,</a:t>
            </a:r>
            <a:r>
              <a:rPr dirty="0" sz="9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Kuskowski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MA,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Zenk</a:t>
            </a:r>
            <a:r>
              <a:rPr dirty="0" sz="900" spc="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JL.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A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 natural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seaweed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derived</a:t>
            </a:r>
            <a:r>
              <a:rPr dirty="0" sz="900" spc="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mineral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supplement</a:t>
            </a:r>
            <a:r>
              <a:rPr dirty="0" sz="900" spc="5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(Aquamin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F)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for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 knee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osteoarthritis: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a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randomised,</a:t>
            </a:r>
            <a:r>
              <a:rPr dirty="0" sz="900" spc="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placebo controlled</a:t>
            </a:r>
            <a:endParaRPr sz="900">
              <a:latin typeface="Calibri"/>
              <a:cs typeface="Calibri"/>
            </a:endParaRPr>
          </a:p>
          <a:p>
            <a:pPr marL="327660">
              <a:lnSpc>
                <a:spcPts val="1050"/>
              </a:lnSpc>
            </a:pP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p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il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ot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s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t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ud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y.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Nu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tr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J.</a:t>
            </a:r>
            <a:r>
              <a:rPr dirty="0" sz="9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2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0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0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9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;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8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:</a:t>
            </a:r>
            <a:r>
              <a:rPr dirty="0" sz="900" spc="-15">
                <a:solidFill>
                  <a:srgbClr val="001F67"/>
                </a:solidFill>
                <a:latin typeface="Calibri"/>
                <a:cs typeface="Calibri"/>
              </a:rPr>
              <a:t>7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.</a:t>
            </a:r>
            <a:r>
              <a:rPr dirty="0" sz="900" spc="-5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P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u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b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lis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h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d</a:t>
            </a:r>
            <a:r>
              <a:rPr dirty="0" sz="900" spc="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2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0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09</a:t>
            </a:r>
            <a:r>
              <a:rPr dirty="0" sz="900" spc="-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F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b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2.</a:t>
            </a:r>
            <a:r>
              <a:rPr dirty="0" sz="9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h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t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t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p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s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://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d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o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i.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o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r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g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/10.118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6/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1</a:t>
            </a:r>
            <a:r>
              <a:rPr dirty="0" u="sng" sz="9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47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5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-</a:t>
            </a:r>
            <a:r>
              <a:rPr dirty="0" u="sng" sz="9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28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9</a:t>
            </a:r>
            <a:r>
              <a:rPr dirty="0" u="sng" sz="9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1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-8</a:t>
            </a:r>
            <a:r>
              <a:rPr dirty="0" u="sng" sz="9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-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7</a:t>
            </a:r>
            <a:endParaRPr sz="900">
              <a:latin typeface="Calibri"/>
              <a:cs typeface="Calibri"/>
            </a:endParaRPr>
          </a:p>
          <a:p>
            <a:pPr marL="327660" marR="416559" indent="-259715">
              <a:lnSpc>
                <a:spcPct val="94700"/>
              </a:lnSpc>
              <a:spcBef>
                <a:spcPts val="470"/>
              </a:spcBef>
              <a:buSzPct val="133333"/>
              <a:buAutoNum type="arabicPeriod" startAt="19"/>
              <a:tabLst>
                <a:tab pos="328295" algn="l"/>
              </a:tabLst>
            </a:pP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Cronin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BE,</a:t>
            </a:r>
            <a:r>
              <a:rPr dirty="0" sz="9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Allsopp</a:t>
            </a:r>
            <a:r>
              <a:rPr dirty="0" sz="900" spc="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PJ,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 Slevin</a:t>
            </a:r>
            <a:r>
              <a:rPr dirty="0" sz="900" spc="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MM,</a:t>
            </a:r>
            <a:r>
              <a:rPr dirty="0" sz="900" spc="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et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al. Effects</a:t>
            </a:r>
            <a:r>
              <a:rPr dirty="0" sz="9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of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supplementation</a:t>
            </a:r>
            <a:r>
              <a:rPr dirty="0" sz="900" spc="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with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a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calcium-rich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marine-derived</a:t>
            </a:r>
            <a:r>
              <a:rPr dirty="0" sz="900" spc="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multi-mineral</a:t>
            </a:r>
            <a:r>
              <a:rPr dirty="0" sz="900" spc="5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supplement</a:t>
            </a:r>
            <a:r>
              <a:rPr dirty="0" sz="900" spc="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and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short-chain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fructo-oligosaccharides</a:t>
            </a:r>
            <a:r>
              <a:rPr dirty="0" sz="9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on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serum</a:t>
            </a:r>
            <a:r>
              <a:rPr dirty="0" sz="900" spc="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lipids</a:t>
            </a:r>
            <a:r>
              <a:rPr dirty="0" sz="900" spc="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in</a:t>
            </a:r>
            <a:r>
              <a:rPr dirty="0" sz="900" spc="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postmenopausal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women.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Br J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Nutr.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2016;115(4):658-665.</a:t>
            </a:r>
            <a:r>
              <a:rPr dirty="0" sz="900" spc="-2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https://doi.org/10.1017/S0007114515004948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2579" y="3968597"/>
            <a:ext cx="6795770" cy="532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7180" indent="-275590">
              <a:lnSpc>
                <a:spcPts val="1210"/>
              </a:lnSpc>
              <a:buSzPct val="133333"/>
              <a:buAutoNum type="arabicPeriod" startAt="21"/>
              <a:tabLst>
                <a:tab pos="297815" algn="l"/>
              </a:tabLst>
            </a:pP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Uwitonze</a:t>
            </a:r>
            <a:r>
              <a:rPr dirty="0" sz="9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AM,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Ojeh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N, Murererehe</a:t>
            </a:r>
            <a:r>
              <a:rPr dirty="0" sz="900" spc="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J,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 Atfi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A,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Razzaque</a:t>
            </a:r>
            <a:r>
              <a:rPr dirty="0" sz="9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MS.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Zinc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Adequacy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Is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Essential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for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the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Maintenance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of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Optimal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Oral</a:t>
            </a:r>
            <a:r>
              <a:rPr dirty="0" sz="9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Health.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Nutrients.</a:t>
            </a:r>
            <a:endParaRPr sz="900">
              <a:latin typeface="Calibri"/>
              <a:cs typeface="Calibri"/>
            </a:endParaRPr>
          </a:p>
          <a:p>
            <a:pPr marL="297180">
              <a:lnSpc>
                <a:spcPts val="1050"/>
              </a:lnSpc>
            </a:pP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2020;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1</a:t>
            </a:r>
            <a:r>
              <a:rPr dirty="0" sz="900" spc="-15">
                <a:solidFill>
                  <a:srgbClr val="001F67"/>
                </a:solidFill>
                <a:latin typeface="Calibri"/>
                <a:cs typeface="Calibri"/>
              </a:rPr>
              <a:t>2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(</a:t>
            </a:r>
            <a:r>
              <a:rPr dirty="0" sz="900" spc="-15">
                <a:solidFill>
                  <a:srgbClr val="001F67"/>
                </a:solidFill>
                <a:latin typeface="Calibri"/>
                <a:cs typeface="Calibri"/>
              </a:rPr>
              <a:t>4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):</a:t>
            </a:r>
            <a:r>
              <a:rPr dirty="0" sz="900" spc="-15">
                <a:solidFill>
                  <a:srgbClr val="001F67"/>
                </a:solidFill>
                <a:latin typeface="Calibri"/>
                <a:cs typeface="Calibri"/>
              </a:rPr>
              <a:t>9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4</a:t>
            </a:r>
            <a:r>
              <a:rPr dirty="0" sz="900" spc="-15">
                <a:solidFill>
                  <a:srgbClr val="001F67"/>
                </a:solidFill>
                <a:latin typeface="Calibri"/>
                <a:cs typeface="Calibri"/>
              </a:rPr>
              <a:t>9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.</a:t>
            </a:r>
            <a:r>
              <a:rPr dirty="0" sz="900" spc="-5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Pu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b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lishe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d</a:t>
            </a:r>
            <a:r>
              <a:rPr dirty="0" sz="900" spc="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2020</a:t>
            </a:r>
            <a:r>
              <a:rPr dirty="0" sz="9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Mar</a:t>
            </a:r>
            <a:r>
              <a:rPr dirty="0" sz="9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30.</a:t>
            </a:r>
            <a:r>
              <a:rPr dirty="0" sz="9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h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t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tps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://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d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o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i.</a:t>
            </a:r>
            <a:r>
              <a:rPr dirty="0" u="sng" sz="9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o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r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g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/10.3390/nu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12</a:t>
            </a:r>
            <a:r>
              <a:rPr dirty="0" u="sng" sz="9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0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4</a:t>
            </a:r>
            <a:r>
              <a:rPr dirty="0" u="sng" sz="9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0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9</a:t>
            </a:r>
            <a:r>
              <a:rPr dirty="0" u="sng" sz="9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4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9</a:t>
            </a:r>
            <a:endParaRPr sz="900">
              <a:latin typeface="Calibri"/>
              <a:cs typeface="Calibri"/>
            </a:endParaRPr>
          </a:p>
          <a:p>
            <a:pPr marL="297180" indent="-285115">
              <a:lnSpc>
                <a:spcPct val="100000"/>
              </a:lnSpc>
              <a:spcBef>
                <a:spcPts val="390"/>
              </a:spcBef>
              <a:buSzPct val="133333"/>
              <a:buAutoNum type="arabicPeriod" startAt="22"/>
              <a:tabLst>
                <a:tab pos="297815" algn="l"/>
              </a:tabLst>
            </a:pP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Science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–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MenaQ7.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MenaQ7.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Accessed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March</a:t>
            </a:r>
            <a:r>
              <a:rPr dirty="0" sz="9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2,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2023.</a:t>
            </a:r>
            <a:r>
              <a:rPr dirty="0" sz="9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3"/>
              </a:rPr>
              <a:t>https://menaq7.com/science/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0491" y="331470"/>
            <a:ext cx="289623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001F67"/>
                </a:solidFill>
              </a:rPr>
              <a:t>Výskumy</a:t>
            </a:r>
            <a:r>
              <a:rPr dirty="0" spc="-30">
                <a:solidFill>
                  <a:srgbClr val="001F67"/>
                </a:solidFill>
              </a:rPr>
              <a:t> </a:t>
            </a:r>
            <a:r>
              <a:rPr dirty="0">
                <a:solidFill>
                  <a:srgbClr val="001F67"/>
                </a:solidFill>
              </a:rPr>
              <a:t>a</a:t>
            </a:r>
            <a:r>
              <a:rPr dirty="0" spc="-40">
                <a:solidFill>
                  <a:srgbClr val="001F67"/>
                </a:solidFill>
              </a:rPr>
              <a:t> </a:t>
            </a:r>
            <a:r>
              <a:rPr dirty="0" spc="-5">
                <a:solidFill>
                  <a:srgbClr val="001F67"/>
                </a:solidFill>
              </a:rPr>
              <a:t>literatúra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6907" y="4815840"/>
            <a:ext cx="786383" cy="1371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4713" y="1091310"/>
            <a:ext cx="7506334" cy="299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10"/>
              </a:lnSpc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23.</a:t>
            </a:r>
            <a:r>
              <a:rPr dirty="0" sz="1200" spc="45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Rondanelli</a:t>
            </a:r>
            <a:r>
              <a:rPr dirty="0" sz="900" spc="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M,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 Faliva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MA,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Peroni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G, et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al.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Pivotal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role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of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boron</a:t>
            </a:r>
            <a:r>
              <a:rPr dirty="0" sz="9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supplementation</a:t>
            </a:r>
            <a:r>
              <a:rPr dirty="0" sz="900" spc="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on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bone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health: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A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 narrative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review.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J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Trace</a:t>
            </a:r>
            <a:r>
              <a:rPr dirty="0" sz="900" spc="-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Elem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Med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Biol.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2020;62:126577.</a:t>
            </a:r>
            <a:endParaRPr sz="900">
              <a:latin typeface="Calibri"/>
              <a:cs typeface="Calibri"/>
            </a:endParaRPr>
          </a:p>
          <a:p>
            <a:pPr marL="295910">
              <a:lnSpc>
                <a:spcPts val="1050"/>
              </a:lnSpc>
            </a:pP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https://doi.org/10.1016/j.jtemb.2020.126577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Calci-Prime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8482" y="1465834"/>
            <a:ext cx="71113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Rondanelli</a:t>
            </a:r>
            <a:r>
              <a:rPr dirty="0" sz="900" spc="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M,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Faliva</a:t>
            </a:r>
            <a:r>
              <a:rPr dirty="0" sz="900" spc="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MA,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Peroni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G,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et</a:t>
            </a:r>
            <a:r>
              <a:rPr dirty="0" sz="9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al. Silicon:</a:t>
            </a:r>
            <a:r>
              <a:rPr dirty="0" sz="900" spc="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A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neglected</a:t>
            </a:r>
            <a:r>
              <a:rPr dirty="0" sz="900" spc="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micronutrient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essential</a:t>
            </a:r>
            <a:r>
              <a:rPr dirty="0" sz="900" spc="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for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 bone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health.</a:t>
            </a:r>
            <a:r>
              <a:rPr dirty="0" sz="900" spc="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Exp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Biol</a:t>
            </a:r>
            <a:r>
              <a:rPr dirty="0" sz="9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Med</a:t>
            </a:r>
            <a:r>
              <a:rPr dirty="0" sz="9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01F67"/>
                </a:solidFill>
                <a:latin typeface="Calibri"/>
                <a:cs typeface="Calibri"/>
              </a:rPr>
              <a:t>(Maywood).</a:t>
            </a:r>
            <a:r>
              <a:rPr dirty="0" sz="9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001F67"/>
                </a:solidFill>
                <a:latin typeface="Calibri"/>
                <a:cs typeface="Calibri"/>
              </a:rPr>
              <a:t>2021;246(13):1500-1511. </a:t>
            </a:r>
            <a:r>
              <a:rPr dirty="0" sz="900" spc="-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https://doi.org/10.1177/1535370221997072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141" y="1465326"/>
            <a:ext cx="2203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24.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0491" y="331470"/>
            <a:ext cx="289623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001F67"/>
                </a:solidFill>
              </a:rPr>
              <a:t>Výskumy</a:t>
            </a:r>
            <a:r>
              <a:rPr dirty="0" spc="-30">
                <a:solidFill>
                  <a:srgbClr val="001F67"/>
                </a:solidFill>
              </a:rPr>
              <a:t> </a:t>
            </a:r>
            <a:r>
              <a:rPr dirty="0">
                <a:solidFill>
                  <a:srgbClr val="001F67"/>
                </a:solidFill>
              </a:rPr>
              <a:t>a</a:t>
            </a:r>
            <a:r>
              <a:rPr dirty="0" spc="-40">
                <a:solidFill>
                  <a:srgbClr val="001F67"/>
                </a:solidFill>
              </a:rPr>
              <a:t> </a:t>
            </a:r>
            <a:r>
              <a:rPr dirty="0" spc="-5">
                <a:solidFill>
                  <a:srgbClr val="001F67"/>
                </a:solidFill>
              </a:rPr>
              <a:t>literatúra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882" y="331470"/>
            <a:ext cx="7423150" cy="807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080"/>
              </a:lnSpc>
              <a:spcBef>
                <a:spcPts val="100"/>
              </a:spcBef>
            </a:pPr>
            <a:r>
              <a:rPr dirty="0" spc="-5"/>
              <a:t>Vápnik</a:t>
            </a:r>
            <a:r>
              <a:rPr dirty="0" spc="-45"/>
              <a:t> </a:t>
            </a:r>
            <a:r>
              <a:rPr dirty="0" spc="-5"/>
              <a:t>je</a:t>
            </a:r>
            <a:r>
              <a:rPr dirty="0" spc="-25"/>
              <a:t> </a:t>
            </a:r>
            <a:r>
              <a:rPr dirty="0" spc="-5"/>
              <a:t>najbežnejším</a:t>
            </a:r>
            <a:r>
              <a:rPr dirty="0" spc="-55"/>
              <a:t> </a:t>
            </a:r>
            <a:r>
              <a:rPr dirty="0"/>
              <a:t>minerálom</a:t>
            </a:r>
          </a:p>
          <a:p>
            <a:pPr marL="12700">
              <a:lnSpc>
                <a:spcPts val="3080"/>
              </a:lnSpc>
            </a:pPr>
            <a:r>
              <a:rPr dirty="0"/>
              <a:t>v</a:t>
            </a:r>
            <a:r>
              <a:rPr dirty="0" spc="-5"/>
              <a:t> </a:t>
            </a:r>
            <a:r>
              <a:rPr dirty="0"/>
              <a:t>tele,</a:t>
            </a:r>
            <a:r>
              <a:rPr dirty="0" spc="-20"/>
              <a:t> </a:t>
            </a:r>
            <a:r>
              <a:rPr dirty="0" spc="-5"/>
              <a:t>ktorého</a:t>
            </a:r>
            <a:r>
              <a:rPr dirty="0" spc="-30"/>
              <a:t> </a:t>
            </a:r>
            <a:r>
              <a:rPr dirty="0" spc="-5"/>
              <a:t>zásoby</a:t>
            </a:r>
            <a:r>
              <a:rPr dirty="0" spc="-40"/>
              <a:t> </a:t>
            </a:r>
            <a:r>
              <a:rPr dirty="0" spc="-5"/>
              <a:t>sú</a:t>
            </a:r>
            <a:r>
              <a:rPr dirty="0" spc="-15"/>
              <a:t> </a:t>
            </a:r>
            <a:r>
              <a:rPr dirty="0"/>
              <a:t>v kostnom</a:t>
            </a:r>
            <a:r>
              <a:rPr dirty="0" spc="-20"/>
              <a:t> </a:t>
            </a:r>
            <a:r>
              <a:rPr dirty="0" spc="-5"/>
              <a:t>tkanive</a:t>
            </a:r>
            <a:r>
              <a:rPr dirty="0" spc="-25"/>
              <a:t> </a:t>
            </a:r>
            <a:r>
              <a:rPr dirty="0" spc="-5"/>
              <a:t>(98-99%)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8779" y="4741570"/>
            <a:ext cx="742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001F67"/>
                </a:solidFill>
                <a:latin typeface="Calibri"/>
                <a:cs typeface="Calibri"/>
              </a:rPr>
              <a:t>Calci-Prime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8416" y="1883791"/>
            <a:ext cx="24371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1F66"/>
                </a:solidFill>
                <a:latin typeface="Calibri"/>
                <a:cs typeface="Calibri"/>
              </a:rPr>
              <a:t>Nedostatok</a:t>
            </a:r>
            <a:r>
              <a:rPr dirty="0" sz="1200" spc="-45" b="1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001F66"/>
                </a:solidFill>
                <a:latin typeface="Calibri"/>
                <a:cs typeface="Calibri"/>
              </a:rPr>
              <a:t>vápnika</a:t>
            </a:r>
            <a:r>
              <a:rPr dirty="0" sz="1200" spc="-15" b="1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1F66"/>
                </a:solidFill>
                <a:latin typeface="Calibri"/>
                <a:cs typeface="Calibri"/>
              </a:rPr>
              <a:t>môže</a:t>
            </a:r>
            <a:r>
              <a:rPr dirty="0" sz="1200" spc="-25" b="1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001F66"/>
                </a:solidFill>
                <a:latin typeface="Calibri"/>
                <a:cs typeface="Calibri"/>
              </a:rPr>
              <a:t>spôsobovať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0707" y="4815840"/>
            <a:ext cx="786383" cy="13716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96696" y="2445257"/>
            <a:ext cx="21742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krehkosť</a:t>
            </a:r>
            <a:r>
              <a:rPr dirty="0" sz="1200" spc="-1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kostí</a:t>
            </a:r>
            <a:r>
              <a:rPr dirty="0" sz="1200" spc="1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a</a:t>
            </a:r>
            <a:r>
              <a:rPr dirty="0" sz="1200" spc="-2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riziko</a:t>
            </a:r>
            <a:r>
              <a:rPr dirty="0" sz="1200" spc="-1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zlomenín</a:t>
            </a:r>
            <a:r>
              <a:rPr dirty="0" sz="1200" spc="-2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baseline="24305" sz="1200">
                <a:solidFill>
                  <a:srgbClr val="001F66"/>
                </a:solidFill>
                <a:latin typeface="Calibri"/>
                <a:cs typeface="Calibri"/>
              </a:rPr>
              <a:t>[2]</a:t>
            </a:r>
            <a:endParaRPr baseline="24305"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908" y="2298192"/>
            <a:ext cx="505967" cy="50749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908" y="2959607"/>
            <a:ext cx="505967" cy="50596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78408" y="3105657"/>
            <a:ext cx="1709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kazy</a:t>
            </a:r>
            <a:r>
              <a:rPr dirty="0" sz="1200" spc="-1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a</a:t>
            </a:r>
            <a:r>
              <a:rPr dirty="0" sz="1200" spc="-1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ochorenie</a:t>
            </a:r>
            <a:r>
              <a:rPr dirty="0" sz="1200" spc="-2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ďasien </a:t>
            </a:r>
            <a:r>
              <a:rPr dirty="0" baseline="24305" sz="1200">
                <a:solidFill>
                  <a:srgbClr val="001F66"/>
                </a:solidFill>
                <a:latin typeface="Calibri"/>
                <a:cs typeface="Calibri"/>
              </a:rPr>
              <a:t>[3]</a:t>
            </a:r>
            <a:endParaRPr baseline="24305" sz="1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6908" y="3619500"/>
            <a:ext cx="505967" cy="50749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85113" y="3766515"/>
            <a:ext cx="22644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kŕče</a:t>
            </a:r>
            <a:r>
              <a:rPr dirty="0" sz="1200" spc="-1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a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brnenie</a:t>
            </a:r>
            <a:r>
              <a:rPr dirty="0" sz="1200" spc="-4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v</a:t>
            </a:r>
            <a:r>
              <a:rPr dirty="0" sz="1200" spc="-1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rukách</a:t>
            </a:r>
            <a:r>
              <a:rPr dirty="0" sz="1200" spc="-1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a</a:t>
            </a:r>
            <a:r>
              <a:rPr dirty="0" sz="1200" spc="-1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nohách</a:t>
            </a:r>
            <a:r>
              <a:rPr dirty="0" sz="1200" spc="-2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baseline="24305" sz="1200">
                <a:solidFill>
                  <a:srgbClr val="001F66"/>
                </a:solidFill>
                <a:latin typeface="Calibri"/>
                <a:cs typeface="Calibri"/>
              </a:rPr>
              <a:t>[4]</a:t>
            </a:r>
            <a:endParaRPr baseline="24305"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69026" y="2445257"/>
            <a:ext cx="19164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arytmia</a:t>
            </a:r>
            <a:r>
              <a:rPr dirty="0" sz="1200" spc="-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a</a:t>
            </a:r>
            <a:r>
              <a:rPr dirty="0" sz="12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porucha</a:t>
            </a:r>
            <a:r>
              <a:rPr dirty="0" sz="1200" spc="-4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pamäti</a:t>
            </a:r>
            <a:r>
              <a:rPr dirty="0" sz="12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baseline="24305" sz="1200">
                <a:solidFill>
                  <a:srgbClr val="001F67"/>
                </a:solidFill>
                <a:latin typeface="Calibri"/>
                <a:cs typeface="Calibri"/>
              </a:rPr>
              <a:t>[5,</a:t>
            </a:r>
            <a:r>
              <a:rPr dirty="0" baseline="24305" sz="1200" spc="-52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baseline="24305" sz="1200">
                <a:solidFill>
                  <a:srgbClr val="001F67"/>
                </a:solidFill>
                <a:latin typeface="Calibri"/>
                <a:cs typeface="Calibri"/>
              </a:rPr>
              <a:t>6]</a:t>
            </a:r>
            <a:endParaRPr baseline="24305" sz="12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49011" y="2298192"/>
            <a:ext cx="505967" cy="50749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49011" y="2959607"/>
            <a:ext cx="505967" cy="50596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656453" y="3105657"/>
            <a:ext cx="11823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slabosť</a:t>
            </a:r>
            <a:r>
              <a:rPr dirty="0" sz="12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a</a:t>
            </a:r>
            <a:r>
              <a:rPr dirty="0" sz="12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únava</a:t>
            </a:r>
            <a:r>
              <a:rPr dirty="0" sz="12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baseline="24305" sz="1200">
                <a:solidFill>
                  <a:srgbClr val="001F67"/>
                </a:solidFill>
                <a:latin typeface="Calibri"/>
                <a:cs typeface="Calibri"/>
              </a:rPr>
              <a:t>[7]</a:t>
            </a:r>
            <a:endParaRPr baseline="24305" sz="12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49011" y="3619500"/>
            <a:ext cx="505967" cy="50749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685154" y="3766515"/>
            <a:ext cx="19792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zvýšené</a:t>
            </a:r>
            <a:r>
              <a:rPr dirty="0" sz="1200" spc="-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príznaky</a:t>
            </a:r>
            <a:r>
              <a:rPr dirty="0" sz="1200" spc="-4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PMS</a:t>
            </a:r>
            <a:r>
              <a:rPr dirty="0" sz="12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u</a:t>
            </a:r>
            <a:r>
              <a:rPr dirty="0" sz="12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žien</a:t>
            </a:r>
            <a:r>
              <a:rPr dirty="0" sz="12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baseline="24305" sz="1200">
                <a:solidFill>
                  <a:srgbClr val="001F67"/>
                </a:solidFill>
                <a:latin typeface="Calibri"/>
                <a:cs typeface="Calibri"/>
              </a:rPr>
              <a:t>[8]</a:t>
            </a:r>
            <a:endParaRPr baseline="24305"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882" y="331470"/>
            <a:ext cx="7448550" cy="807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080"/>
              </a:lnSpc>
              <a:spcBef>
                <a:spcPts val="100"/>
              </a:spcBef>
            </a:pPr>
            <a:r>
              <a:rPr dirty="0" spc="-5"/>
              <a:t>Nevyhnutné</a:t>
            </a:r>
            <a:r>
              <a:rPr dirty="0" spc="-45"/>
              <a:t> </a:t>
            </a:r>
            <a:r>
              <a:rPr dirty="0" spc="-5"/>
              <a:t>straty:</a:t>
            </a:r>
            <a:r>
              <a:rPr dirty="0" spc="-20"/>
              <a:t> </a:t>
            </a:r>
            <a:r>
              <a:rPr dirty="0" spc="-5"/>
              <a:t>denne</a:t>
            </a:r>
            <a:r>
              <a:rPr dirty="0" spc="-50"/>
              <a:t> </a:t>
            </a:r>
            <a:r>
              <a:rPr dirty="0" spc="-5"/>
              <a:t>sa </a:t>
            </a:r>
            <a:r>
              <a:rPr dirty="0"/>
              <a:t>z</a:t>
            </a:r>
            <a:r>
              <a:rPr dirty="0" spc="-25"/>
              <a:t> </a:t>
            </a:r>
            <a:r>
              <a:rPr dirty="0"/>
              <a:t>tela</a:t>
            </a:r>
            <a:r>
              <a:rPr dirty="0" spc="-20"/>
              <a:t> </a:t>
            </a:r>
            <a:r>
              <a:rPr dirty="0"/>
              <a:t>vylúči</a:t>
            </a:r>
            <a:r>
              <a:rPr dirty="0" spc="-5"/>
              <a:t> </a:t>
            </a:r>
            <a:r>
              <a:rPr dirty="0"/>
              <a:t>asi</a:t>
            </a:r>
            <a:r>
              <a:rPr dirty="0" spc="-10"/>
              <a:t> </a:t>
            </a:r>
            <a:r>
              <a:rPr dirty="0" spc="-5"/>
              <a:t>1000</a:t>
            </a:r>
            <a:r>
              <a:rPr dirty="0" spc="-40"/>
              <a:t> </a:t>
            </a:r>
            <a:r>
              <a:rPr dirty="0"/>
              <a:t>mg</a:t>
            </a:r>
          </a:p>
          <a:p>
            <a:pPr marL="12700">
              <a:lnSpc>
                <a:spcPts val="3080"/>
              </a:lnSpc>
            </a:pPr>
            <a:r>
              <a:rPr dirty="0"/>
              <a:t>vápnika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8779" y="4741570"/>
            <a:ext cx="742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001F67"/>
                </a:solidFill>
                <a:latin typeface="Calibri"/>
                <a:cs typeface="Calibri"/>
              </a:rPr>
              <a:t>Calci-Prime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6908" y="1588008"/>
            <a:ext cx="3401695" cy="836930"/>
          </a:xfrm>
          <a:custGeom>
            <a:avLst/>
            <a:gdLst/>
            <a:ahLst/>
            <a:cxnLst/>
            <a:rect l="l" t="t" r="r" b="b"/>
            <a:pathLst>
              <a:path w="3401695" h="836930">
                <a:moveTo>
                  <a:pt x="3287521" y="0"/>
                </a:moveTo>
                <a:lnTo>
                  <a:pt x="114084" y="0"/>
                </a:lnTo>
                <a:lnTo>
                  <a:pt x="69678" y="8961"/>
                </a:lnTo>
                <a:lnTo>
                  <a:pt x="33415" y="33400"/>
                </a:lnTo>
                <a:lnTo>
                  <a:pt x="8965" y="69651"/>
                </a:lnTo>
                <a:lnTo>
                  <a:pt x="0" y="114045"/>
                </a:lnTo>
                <a:lnTo>
                  <a:pt x="0" y="722629"/>
                </a:lnTo>
                <a:lnTo>
                  <a:pt x="8965" y="767024"/>
                </a:lnTo>
                <a:lnTo>
                  <a:pt x="33415" y="803274"/>
                </a:lnTo>
                <a:lnTo>
                  <a:pt x="69678" y="827714"/>
                </a:lnTo>
                <a:lnTo>
                  <a:pt x="114084" y="836675"/>
                </a:lnTo>
                <a:lnTo>
                  <a:pt x="3287521" y="836675"/>
                </a:lnTo>
                <a:lnTo>
                  <a:pt x="3331916" y="827714"/>
                </a:lnTo>
                <a:lnTo>
                  <a:pt x="3368166" y="803274"/>
                </a:lnTo>
                <a:lnTo>
                  <a:pt x="3392606" y="767024"/>
                </a:lnTo>
                <a:lnTo>
                  <a:pt x="3401567" y="722629"/>
                </a:lnTo>
                <a:lnTo>
                  <a:pt x="3401567" y="114045"/>
                </a:lnTo>
                <a:lnTo>
                  <a:pt x="3392606" y="69651"/>
                </a:lnTo>
                <a:lnTo>
                  <a:pt x="3368166" y="33400"/>
                </a:lnTo>
                <a:lnTo>
                  <a:pt x="3331916" y="8961"/>
                </a:lnTo>
                <a:lnTo>
                  <a:pt x="32875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07898" y="1637538"/>
            <a:ext cx="274764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Vápnik</a:t>
            </a:r>
            <a:r>
              <a:rPr dirty="0" sz="1200" spc="-4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sa</a:t>
            </a:r>
            <a:r>
              <a:rPr dirty="0" sz="12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podieľa</a:t>
            </a:r>
            <a:r>
              <a:rPr dirty="0" sz="1200" spc="-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na</a:t>
            </a:r>
            <a:r>
              <a:rPr dirty="0" sz="12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všetkých</a:t>
            </a:r>
            <a:r>
              <a:rPr dirty="0" sz="12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životných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procesoch,</a:t>
            </a:r>
            <a:r>
              <a:rPr dirty="0" sz="12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preto</a:t>
            </a:r>
            <a:r>
              <a:rPr dirty="0" sz="12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je</a:t>
            </a:r>
            <a:r>
              <a:rPr dirty="0" sz="12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dôležité</a:t>
            </a:r>
            <a:r>
              <a:rPr dirty="0" sz="12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zabezpečiť</a:t>
            </a:r>
            <a:r>
              <a:rPr dirty="0" sz="1200" spc="-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jeho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stabilný</a:t>
            </a:r>
            <a:r>
              <a:rPr dirty="0" sz="1200" spc="-5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príjem</a:t>
            </a:r>
            <a:r>
              <a:rPr dirty="0" sz="1200" spc="-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potravou</a:t>
            </a:r>
            <a:r>
              <a:rPr dirty="0" sz="1200" spc="-5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a</a:t>
            </a:r>
            <a:r>
              <a:rPr dirty="0" sz="12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vodou.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4832" y="3648278"/>
            <a:ext cx="2434590" cy="528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Približné</a:t>
            </a:r>
            <a:r>
              <a:rPr dirty="0" sz="1200" spc="-4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objemy</a:t>
            </a:r>
            <a:r>
              <a:rPr dirty="0" sz="1200" spc="-2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produktov,</a:t>
            </a:r>
            <a:r>
              <a:rPr dirty="0" sz="1200" spc="-6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ktoré</a:t>
            </a:r>
            <a:endParaRPr sz="1200">
              <a:latin typeface="Calibri"/>
              <a:cs typeface="Calibri"/>
            </a:endParaRPr>
          </a:p>
          <a:p>
            <a:pPr marL="38100" marR="30480">
              <a:lnSpc>
                <a:spcPct val="75000"/>
              </a:lnSpc>
              <a:spcBef>
                <a:spcPts val="365"/>
              </a:spcBef>
            </a:pP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obsahujú</a:t>
            </a:r>
            <a:r>
              <a:rPr dirty="0" sz="1200" spc="-5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denný</a:t>
            </a:r>
            <a:r>
              <a:rPr dirty="0" sz="1200" spc="-4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príjem</a:t>
            </a:r>
            <a:r>
              <a:rPr dirty="0" sz="1200" spc="-3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6"/>
                </a:solidFill>
                <a:latin typeface="Calibri"/>
                <a:cs typeface="Calibri"/>
              </a:rPr>
              <a:t>vápnika</a:t>
            </a:r>
            <a:r>
              <a:rPr dirty="0" sz="1200" spc="-2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-</a:t>
            </a:r>
            <a:r>
              <a:rPr dirty="0" sz="1200" spc="-1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6"/>
                </a:solidFill>
                <a:latin typeface="Calibri"/>
                <a:cs typeface="Calibri"/>
              </a:rPr>
              <a:t>1000 </a:t>
            </a:r>
            <a:r>
              <a:rPr dirty="0" sz="1200" spc="-254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baseline="-16203" sz="1800">
                <a:solidFill>
                  <a:srgbClr val="001F66"/>
                </a:solidFill>
                <a:latin typeface="Calibri"/>
                <a:cs typeface="Calibri"/>
              </a:rPr>
              <a:t>mg</a:t>
            </a:r>
            <a:r>
              <a:rPr dirty="0" baseline="-16203" sz="1800" spc="-7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1F66"/>
                </a:solidFill>
                <a:latin typeface="Calibri"/>
                <a:cs typeface="Calibri"/>
              </a:rPr>
              <a:t>[9]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96378" y="2813684"/>
            <a:ext cx="10306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7810" marR="5080" indent="-245745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~ </a:t>
            </a:r>
            <a:r>
              <a:rPr dirty="0" sz="1000">
                <a:solidFill>
                  <a:srgbClr val="001F67"/>
                </a:solidFill>
                <a:latin typeface="Calibri"/>
                <a:cs typeface="Calibri"/>
              </a:rPr>
              <a:t>2,8 </a:t>
            </a: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l </a:t>
            </a:r>
            <a:r>
              <a:rPr dirty="0" sz="1000" spc="-10">
                <a:solidFill>
                  <a:srgbClr val="001F67"/>
                </a:solidFill>
                <a:latin typeface="Calibri"/>
                <a:cs typeface="Calibri"/>
              </a:rPr>
              <a:t>(14 </a:t>
            </a: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pohárov) </a:t>
            </a:r>
            <a:r>
              <a:rPr dirty="0" sz="1000" spc="-2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minerálka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87722" y="2813684"/>
            <a:ext cx="814069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~</a:t>
            </a:r>
            <a:r>
              <a:rPr dirty="0" sz="10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830 ml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(4</a:t>
            </a:r>
            <a:r>
              <a:rPr dirty="0" sz="1000" spc="-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šálky)</a:t>
            </a:r>
            <a:r>
              <a:rPr dirty="0" sz="1000" spc="-5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mlieka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5196" y="3211067"/>
            <a:ext cx="1118615" cy="111861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524502" y="4437684"/>
            <a:ext cx="53848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~</a:t>
            </a:r>
            <a:r>
              <a:rPr dirty="0" sz="10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90</a:t>
            </a:r>
            <a:r>
              <a:rPr dirty="0" sz="10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g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parmezán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78778" y="2813684"/>
            <a:ext cx="94678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72415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~</a:t>
            </a:r>
            <a:r>
              <a:rPr dirty="0" sz="10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900</a:t>
            </a:r>
            <a:r>
              <a:rPr dirty="0" sz="10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g </a:t>
            </a:r>
            <a:r>
              <a:rPr dirty="0" sz="10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u</a:t>
            </a:r>
            <a:r>
              <a:rPr dirty="0" sz="1000" spc="-15">
                <a:solidFill>
                  <a:srgbClr val="001F67"/>
                </a:solidFill>
                <a:latin typeface="Calibri"/>
                <a:cs typeface="Calibri"/>
              </a:rPr>
              <a:t>v</a:t>
            </a: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ar</a:t>
            </a:r>
            <a:r>
              <a:rPr dirty="0" sz="1000" spc="-10">
                <a:solidFill>
                  <a:srgbClr val="001F67"/>
                </a:solidFill>
                <a:latin typeface="Calibri"/>
                <a:cs typeface="Calibri"/>
              </a:rPr>
              <a:t>e</a:t>
            </a: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ná</a:t>
            </a:r>
            <a:r>
              <a:rPr dirty="0" sz="10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brok</a:t>
            </a:r>
            <a:r>
              <a:rPr dirty="0" sz="1000">
                <a:solidFill>
                  <a:srgbClr val="001F67"/>
                </a:solidFill>
                <a:latin typeface="Calibri"/>
                <a:cs typeface="Calibri"/>
              </a:rPr>
              <a:t>o</a:t>
            </a: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li</a:t>
            </a:r>
            <a:r>
              <a:rPr dirty="0" sz="1000" spc="-10">
                <a:solidFill>
                  <a:srgbClr val="001F67"/>
                </a:solidFill>
                <a:latin typeface="Calibri"/>
                <a:cs typeface="Calibri"/>
              </a:rPr>
              <a:t>c</a:t>
            </a: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88785" y="4437684"/>
            <a:ext cx="32893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~</a:t>
            </a:r>
            <a:r>
              <a:rPr dirty="0" sz="1000" spc="-5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2</a:t>
            </a:r>
            <a:r>
              <a:rPr dirty="0" sz="10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kg</a:t>
            </a:r>
            <a:endParaRPr sz="10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</a:pPr>
            <a:r>
              <a:rPr dirty="0" sz="1000" spc="-5">
                <a:solidFill>
                  <a:srgbClr val="001F67"/>
                </a:solidFill>
                <a:latin typeface="Calibri"/>
                <a:cs typeface="Calibri"/>
              </a:rPr>
              <a:t>musli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49705" y="4769002"/>
            <a:ext cx="9779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prečítajte</a:t>
            </a:r>
            <a:r>
              <a:rPr dirty="0" u="sng" sz="10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si</a:t>
            </a:r>
            <a:r>
              <a:rPr dirty="0" u="sng" sz="10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štúdiu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71800" y="3797553"/>
            <a:ext cx="547370" cy="76835"/>
          </a:xfrm>
          <a:custGeom>
            <a:avLst/>
            <a:gdLst/>
            <a:ahLst/>
            <a:cxnLst/>
            <a:rect l="l" t="t" r="r" b="b"/>
            <a:pathLst>
              <a:path w="547370" h="76835">
                <a:moveTo>
                  <a:pt x="470894" y="44540"/>
                </a:moveTo>
                <a:lnTo>
                  <a:pt x="470788" y="76238"/>
                </a:lnTo>
                <a:lnTo>
                  <a:pt x="534578" y="44577"/>
                </a:lnTo>
                <a:lnTo>
                  <a:pt x="483615" y="44577"/>
                </a:lnTo>
                <a:lnTo>
                  <a:pt x="470894" y="44540"/>
                </a:lnTo>
                <a:close/>
              </a:path>
              <a:path w="547370" h="76835">
                <a:moveTo>
                  <a:pt x="470936" y="31840"/>
                </a:moveTo>
                <a:lnTo>
                  <a:pt x="470894" y="44540"/>
                </a:lnTo>
                <a:lnTo>
                  <a:pt x="483615" y="44577"/>
                </a:lnTo>
                <a:lnTo>
                  <a:pt x="483615" y="31877"/>
                </a:lnTo>
                <a:lnTo>
                  <a:pt x="470936" y="31840"/>
                </a:lnTo>
                <a:close/>
              </a:path>
              <a:path w="547370" h="76835">
                <a:moveTo>
                  <a:pt x="471042" y="0"/>
                </a:moveTo>
                <a:lnTo>
                  <a:pt x="470936" y="31840"/>
                </a:lnTo>
                <a:lnTo>
                  <a:pt x="483615" y="31877"/>
                </a:lnTo>
                <a:lnTo>
                  <a:pt x="483615" y="44577"/>
                </a:lnTo>
                <a:lnTo>
                  <a:pt x="534578" y="44577"/>
                </a:lnTo>
                <a:lnTo>
                  <a:pt x="547115" y="38354"/>
                </a:lnTo>
                <a:lnTo>
                  <a:pt x="471042" y="0"/>
                </a:lnTo>
                <a:close/>
              </a:path>
              <a:path w="547370" h="76835">
                <a:moveTo>
                  <a:pt x="0" y="30480"/>
                </a:moveTo>
                <a:lnTo>
                  <a:pt x="0" y="43180"/>
                </a:lnTo>
                <a:lnTo>
                  <a:pt x="470894" y="44540"/>
                </a:lnTo>
                <a:lnTo>
                  <a:pt x="470936" y="31840"/>
                </a:lnTo>
                <a:lnTo>
                  <a:pt x="0" y="30480"/>
                </a:lnTo>
                <a:close/>
              </a:path>
            </a:pathLst>
          </a:custGeom>
          <a:solidFill>
            <a:srgbClr val="001F6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50707" y="4815840"/>
            <a:ext cx="786383" cy="13716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49895" y="1574291"/>
            <a:ext cx="1118616" cy="111861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35196" y="1574291"/>
            <a:ext cx="1118615" cy="111861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91784" y="1588008"/>
            <a:ext cx="1118615" cy="111861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91784" y="3226307"/>
            <a:ext cx="1118615" cy="11186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482" y="331470"/>
            <a:ext cx="6005830" cy="807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ts val="3080"/>
              </a:lnSpc>
              <a:spcBef>
                <a:spcPts val="100"/>
              </a:spcBef>
            </a:pPr>
            <a:r>
              <a:rPr dirty="0" spc="-5"/>
              <a:t>Len</a:t>
            </a:r>
            <a:r>
              <a:rPr dirty="0" spc="-15"/>
              <a:t> </a:t>
            </a:r>
            <a:r>
              <a:rPr dirty="0"/>
              <a:t>30</a:t>
            </a:r>
            <a:r>
              <a:rPr dirty="0" spc="-25"/>
              <a:t> </a:t>
            </a:r>
            <a:r>
              <a:rPr dirty="0"/>
              <a:t>%</a:t>
            </a:r>
            <a:r>
              <a:rPr dirty="0" spc="-15"/>
              <a:t> </a:t>
            </a:r>
            <a:r>
              <a:rPr dirty="0"/>
              <a:t>vápnika</a:t>
            </a:r>
            <a:r>
              <a:rPr dirty="0" spc="-40"/>
              <a:t> </a:t>
            </a:r>
            <a:r>
              <a:rPr dirty="0" spc="-5"/>
              <a:t>sa</a:t>
            </a:r>
            <a:r>
              <a:rPr dirty="0" spc="-10"/>
              <a:t> </a:t>
            </a:r>
            <a:r>
              <a:rPr dirty="0" spc="-5"/>
              <a:t>vstrebáva</a:t>
            </a:r>
            <a:r>
              <a:rPr dirty="0" spc="-30"/>
              <a:t> </a:t>
            </a:r>
            <a:r>
              <a:rPr dirty="0"/>
              <a:t>z</a:t>
            </a:r>
            <a:r>
              <a:rPr dirty="0" spc="-15"/>
              <a:t> </a:t>
            </a:r>
            <a:r>
              <a:rPr dirty="0" spc="-5"/>
              <a:t>potravy</a:t>
            </a:r>
            <a:r>
              <a:rPr dirty="0" baseline="24691" sz="2700" spc="-7"/>
              <a:t>[10]</a:t>
            </a:r>
            <a:endParaRPr baseline="24691" sz="2700"/>
          </a:p>
          <a:p>
            <a:pPr marL="38100">
              <a:lnSpc>
                <a:spcPts val="3080"/>
              </a:lnSpc>
            </a:pPr>
            <a:r>
              <a:rPr dirty="0" spc="-5"/>
              <a:t>Okrem</a:t>
            </a:r>
            <a:r>
              <a:rPr dirty="0" spc="-20"/>
              <a:t> </a:t>
            </a:r>
            <a:r>
              <a:rPr dirty="0"/>
              <a:t>toho</a:t>
            </a:r>
            <a:r>
              <a:rPr dirty="0" spc="-25"/>
              <a:t> </a:t>
            </a:r>
            <a:r>
              <a:rPr dirty="0" spc="-5"/>
              <a:t>ho</a:t>
            </a:r>
            <a:r>
              <a:rPr dirty="0" spc="-20"/>
              <a:t> </a:t>
            </a:r>
            <a:r>
              <a:rPr dirty="0"/>
              <a:t>môže</a:t>
            </a:r>
            <a:r>
              <a:rPr dirty="0" spc="-10"/>
              <a:t> </a:t>
            </a:r>
            <a:r>
              <a:rPr dirty="0" spc="-5"/>
              <a:t>byť potrebného</a:t>
            </a:r>
            <a:r>
              <a:rPr dirty="0" spc="-60"/>
              <a:t> </a:t>
            </a:r>
            <a:r>
              <a:rPr dirty="0"/>
              <a:t>viac: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4867" y="1897507"/>
            <a:ext cx="33826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pri</a:t>
            </a:r>
            <a:r>
              <a:rPr dirty="0" sz="12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na</a:t>
            </a:r>
            <a:r>
              <a:rPr dirty="0" sz="1200" spc="5">
                <a:solidFill>
                  <a:srgbClr val="001F67"/>
                </a:solidFill>
                <a:latin typeface="Calibri"/>
                <a:cs typeface="Calibri"/>
              </a:rPr>
              <a:t>d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b</a:t>
            </a:r>
            <a:r>
              <a:rPr dirty="0" sz="1200" spc="-20">
                <a:solidFill>
                  <a:srgbClr val="001F67"/>
                </a:solidFill>
                <a:latin typeface="Calibri"/>
                <a:cs typeface="Calibri"/>
              </a:rPr>
              <a:t>y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t</a:t>
            </a:r>
            <a:r>
              <a:rPr dirty="0" sz="1200" spc="-10">
                <a:solidFill>
                  <a:srgbClr val="001F67"/>
                </a:solidFill>
                <a:latin typeface="Calibri"/>
                <a:cs typeface="Calibri"/>
              </a:rPr>
              <a:t>k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o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m</a:t>
            </a:r>
            <a:r>
              <a:rPr dirty="0" sz="12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sol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i</a:t>
            </a:r>
            <a:r>
              <a:rPr dirty="0" sz="12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v</a:t>
            </a:r>
            <a:r>
              <a:rPr dirty="0" sz="12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s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trave</a:t>
            </a:r>
            <a:r>
              <a:rPr dirty="0" sz="1200" spc="-1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baseline="24305" sz="1200">
                <a:solidFill>
                  <a:srgbClr val="001F67"/>
                </a:solidFill>
                <a:latin typeface="Calibri"/>
                <a:cs typeface="Calibri"/>
              </a:rPr>
              <a:t>[11</a:t>
            </a:r>
            <a:r>
              <a:rPr dirty="0" baseline="24305" sz="1200" spc="7">
                <a:solidFill>
                  <a:srgbClr val="001F67"/>
                </a:solidFill>
                <a:latin typeface="Calibri"/>
                <a:cs typeface="Calibri"/>
              </a:rPr>
              <a:t>]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,</a:t>
            </a:r>
            <a:r>
              <a:rPr dirty="0" sz="12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p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o</a:t>
            </a:r>
            <a:r>
              <a:rPr dirty="0" sz="1200" spc="5">
                <a:solidFill>
                  <a:srgbClr val="001F67"/>
                </a:solidFill>
                <a:latin typeface="Calibri"/>
                <a:cs typeface="Calibri"/>
              </a:rPr>
              <a:t>ž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ívaní</a:t>
            </a:r>
            <a:r>
              <a:rPr dirty="0" sz="1200" spc="-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al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ko</a:t>
            </a:r>
            <a:r>
              <a:rPr dirty="0" sz="1200" spc="5">
                <a:solidFill>
                  <a:srgbClr val="001F67"/>
                </a:solidFill>
                <a:latin typeface="Calibri"/>
                <a:cs typeface="Calibri"/>
              </a:rPr>
              <a:t>h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olic</a:t>
            </a:r>
            <a:r>
              <a:rPr dirty="0" sz="1200" spc="-10">
                <a:solidFill>
                  <a:srgbClr val="001F67"/>
                </a:solidFill>
                <a:latin typeface="Calibri"/>
                <a:cs typeface="Calibri"/>
              </a:rPr>
              <a:t>k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ý</a:t>
            </a:r>
            <a:r>
              <a:rPr dirty="0" sz="1200" spc="-10">
                <a:solidFill>
                  <a:srgbClr val="001F67"/>
                </a:solidFill>
                <a:latin typeface="Calibri"/>
                <a:cs typeface="Calibri"/>
              </a:rPr>
              <a:t>c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h</a:t>
            </a:r>
            <a:endParaRPr sz="12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nápojov</a:t>
            </a:r>
            <a:r>
              <a:rPr dirty="0" baseline="24305" sz="1200" spc="-7">
                <a:solidFill>
                  <a:srgbClr val="001F67"/>
                </a:solidFill>
                <a:latin typeface="Calibri"/>
                <a:cs typeface="Calibri"/>
              </a:rPr>
              <a:t>[12]</a:t>
            </a:r>
            <a:r>
              <a:rPr dirty="0" baseline="24305" sz="1200" spc="-67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a</a:t>
            </a:r>
            <a:r>
              <a:rPr dirty="0" sz="12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kofeínu</a:t>
            </a:r>
            <a:r>
              <a:rPr dirty="0" sz="12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(≥</a:t>
            </a:r>
            <a:r>
              <a:rPr dirty="0" sz="12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400</a:t>
            </a:r>
            <a:r>
              <a:rPr dirty="0" sz="12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mg/deň</a:t>
            </a:r>
            <a:r>
              <a:rPr dirty="0" baseline="24305" sz="1200" spc="-7">
                <a:solidFill>
                  <a:srgbClr val="001F67"/>
                </a:solidFill>
                <a:latin typeface="Calibri"/>
                <a:cs typeface="Calibri"/>
              </a:rPr>
              <a:t>)[13]</a:t>
            </a:r>
            <a:endParaRPr baseline="24305"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908" y="1929383"/>
            <a:ext cx="505967" cy="50749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629021" y="2075433"/>
            <a:ext cx="17557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počas</a:t>
            </a:r>
            <a:r>
              <a:rPr dirty="0" sz="12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menopauzy</a:t>
            </a:r>
            <a:r>
              <a:rPr dirty="0" sz="1200" spc="-5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u</a:t>
            </a:r>
            <a:r>
              <a:rPr dirty="0" sz="12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žien</a:t>
            </a:r>
            <a:r>
              <a:rPr dirty="0" baseline="24305" sz="1200">
                <a:solidFill>
                  <a:srgbClr val="001F67"/>
                </a:solidFill>
                <a:latin typeface="Calibri"/>
                <a:cs typeface="Calibri"/>
              </a:rPr>
              <a:t>[15]</a:t>
            </a:r>
            <a:endParaRPr baseline="24305"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6632" y="1929383"/>
            <a:ext cx="507491" cy="50749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908" y="2601467"/>
            <a:ext cx="505967" cy="50596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20267" y="2747898"/>
            <a:ext cx="17081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pri</a:t>
            </a:r>
            <a:r>
              <a:rPr dirty="0" sz="1200" spc="-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nedostatku</a:t>
            </a:r>
            <a:r>
              <a:rPr dirty="0" sz="1200" spc="-5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vitamínu</a:t>
            </a:r>
            <a:r>
              <a:rPr dirty="0" sz="1200" spc="-4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D3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6908" y="3273552"/>
            <a:ext cx="505967" cy="50749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94867" y="3420871"/>
            <a:ext cx="195516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pri</a:t>
            </a:r>
            <a:r>
              <a:rPr dirty="0" sz="12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zvýšenej</a:t>
            </a:r>
            <a:r>
              <a:rPr dirty="0" sz="12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fyzickej</a:t>
            </a:r>
            <a:r>
              <a:rPr dirty="0" sz="12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aktivite</a:t>
            </a:r>
            <a:r>
              <a:rPr dirty="0" baseline="24305" sz="1200">
                <a:solidFill>
                  <a:srgbClr val="001F67"/>
                </a:solidFill>
                <a:latin typeface="Calibri"/>
                <a:cs typeface="Calibri"/>
              </a:rPr>
              <a:t>[14]</a:t>
            </a:r>
            <a:endParaRPr baseline="24305" sz="12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58155" y="2601467"/>
            <a:ext cx="505968" cy="50596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654421" y="2658872"/>
            <a:ext cx="27501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počas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rýchleho</a:t>
            </a:r>
            <a:r>
              <a:rPr dirty="0" sz="12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rastu</a:t>
            </a:r>
            <a:r>
              <a:rPr dirty="0" sz="12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u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detí</a:t>
            </a:r>
            <a:r>
              <a:rPr dirty="0" sz="12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a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dospievajúcich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49011" y="3273552"/>
            <a:ext cx="505967" cy="50749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629021" y="3420871"/>
            <a:ext cx="15722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pri</a:t>
            </a:r>
            <a:r>
              <a:rPr dirty="0" sz="1200" spc="-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dlhodobom</a:t>
            </a:r>
            <a:r>
              <a:rPr dirty="0" sz="1200" spc="-4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strese</a:t>
            </a:r>
            <a:r>
              <a:rPr dirty="0" baseline="24305" sz="1200">
                <a:solidFill>
                  <a:srgbClr val="001F67"/>
                </a:solidFill>
                <a:latin typeface="Calibri"/>
                <a:cs typeface="Calibri"/>
              </a:rPr>
              <a:t>[16]</a:t>
            </a:r>
            <a:endParaRPr baseline="24305" sz="12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50707" y="4815840"/>
            <a:ext cx="786383" cy="137160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Calci-Prime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101" y="331470"/>
            <a:ext cx="423227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Čo</a:t>
            </a:r>
            <a:r>
              <a:rPr dirty="0" spc="-25"/>
              <a:t> </a:t>
            </a:r>
            <a:r>
              <a:rPr dirty="0"/>
              <a:t>ak</a:t>
            </a:r>
            <a:r>
              <a:rPr dirty="0" spc="-35"/>
              <a:t> </a:t>
            </a:r>
            <a:r>
              <a:rPr dirty="0" spc="-5"/>
              <a:t>nie</a:t>
            </a:r>
            <a:r>
              <a:rPr dirty="0" spc="-30"/>
              <a:t> </a:t>
            </a:r>
            <a:r>
              <a:rPr dirty="0" spc="-5"/>
              <a:t>je</a:t>
            </a:r>
            <a:r>
              <a:rPr dirty="0" spc="-20"/>
              <a:t> </a:t>
            </a:r>
            <a:r>
              <a:rPr dirty="0" spc="-5"/>
              <a:t>dostatok</a:t>
            </a:r>
            <a:r>
              <a:rPr dirty="0" spc="-50"/>
              <a:t> </a:t>
            </a:r>
            <a:r>
              <a:rPr dirty="0"/>
              <a:t>vápnika?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101" y="1184909"/>
            <a:ext cx="808418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Vtedy</a:t>
            </a:r>
            <a:r>
              <a:rPr dirty="0" sz="12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telo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využíva</a:t>
            </a:r>
            <a:r>
              <a:rPr dirty="0" sz="12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zásoby</a:t>
            </a:r>
            <a:r>
              <a:rPr dirty="0" sz="12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vápnika</a:t>
            </a:r>
            <a:r>
              <a:rPr dirty="0" sz="12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z</a:t>
            </a:r>
            <a:r>
              <a:rPr dirty="0" sz="12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kostí</a:t>
            </a:r>
            <a:r>
              <a:rPr dirty="0" sz="1200" spc="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a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 zubov.</a:t>
            </a:r>
            <a:r>
              <a:rPr dirty="0" sz="12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Keďže</a:t>
            </a:r>
            <a:r>
              <a:rPr dirty="0" sz="1200" spc="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kostné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tkanivo</a:t>
            </a:r>
            <a:r>
              <a:rPr dirty="0" sz="12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sa</a:t>
            </a:r>
            <a:r>
              <a:rPr dirty="0" sz="12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neustále</a:t>
            </a:r>
            <a:r>
              <a:rPr dirty="0" sz="12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obnovuje,</a:t>
            </a:r>
            <a:r>
              <a:rPr dirty="0" sz="12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vyplavovanie</a:t>
            </a:r>
            <a:r>
              <a:rPr dirty="0" sz="12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vápnika</a:t>
            </a:r>
            <a:r>
              <a:rPr dirty="0" sz="12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z neho</a:t>
            </a:r>
            <a:r>
              <a:rPr dirty="0" sz="1200" spc="-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do</a:t>
            </a:r>
            <a:r>
              <a:rPr dirty="0" sz="1200" spc="4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krvi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vedie</a:t>
            </a:r>
            <a:r>
              <a:rPr dirty="0" sz="1200" spc="-1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z</a:t>
            </a:r>
            <a:r>
              <a:rPr dirty="0" sz="1200" spc="1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dlhodobého</a:t>
            </a:r>
            <a:r>
              <a:rPr dirty="0" sz="12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hľadiska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 k zníženiu</a:t>
            </a:r>
            <a:r>
              <a:rPr dirty="0" sz="1200" spc="-3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hustoty</a:t>
            </a:r>
            <a:r>
              <a:rPr dirty="0" sz="1200" spc="-4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kostných</a:t>
            </a:r>
            <a:r>
              <a:rPr dirty="0" sz="12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minerálov</a:t>
            </a:r>
            <a:r>
              <a:rPr dirty="0" sz="12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a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 zvýšenému</a:t>
            </a:r>
            <a:r>
              <a:rPr dirty="0" sz="1200" spc="-2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riziku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zlomenín.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112" y="2174748"/>
            <a:ext cx="1586484" cy="15864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716" y="2174748"/>
            <a:ext cx="1586483" cy="158648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44796" y="2174748"/>
            <a:ext cx="1588008" cy="158648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11923" y="2174748"/>
            <a:ext cx="1586483" cy="158648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45921" y="3948176"/>
            <a:ext cx="8851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Zdravé</a:t>
            </a:r>
            <a:r>
              <a:rPr dirty="0" sz="1200" spc="-7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kosti</a:t>
            </a:r>
            <a:r>
              <a:rPr dirty="0" sz="1200" spc="-3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a </a:t>
            </a:r>
            <a:r>
              <a:rPr dirty="0" sz="1200" spc="-254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001F67"/>
                </a:solidFill>
                <a:latin typeface="Calibri"/>
                <a:cs typeface="Calibri"/>
              </a:rPr>
              <a:t>zuby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99661" y="4043273"/>
            <a:ext cx="12801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10">
                <a:latin typeface="Calibri"/>
                <a:cs typeface="Calibri"/>
              </a:rPr>
              <a:t>y</a:t>
            </a:r>
            <a:r>
              <a:rPr dirty="0" sz="1200">
                <a:latin typeface="Calibri"/>
                <a:cs typeface="Calibri"/>
              </a:rPr>
              <a:t>l</a:t>
            </a:r>
            <a:r>
              <a:rPr dirty="0" sz="1200" spc="5">
                <a:latin typeface="Calibri"/>
                <a:cs typeface="Calibri"/>
              </a:rPr>
              <a:t>ú</a:t>
            </a:r>
            <a:r>
              <a:rPr dirty="0" sz="1200">
                <a:latin typeface="Calibri"/>
                <a:cs typeface="Calibri"/>
              </a:rPr>
              <a:t>h</a:t>
            </a:r>
            <a:r>
              <a:rPr dirty="0" sz="1200" spc="-5">
                <a:latin typeface="Calibri"/>
                <a:cs typeface="Calibri"/>
              </a:rPr>
              <a:t>ovani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vápni</a:t>
            </a:r>
            <a:r>
              <a:rPr dirty="0" sz="1200" spc="-10">
                <a:latin typeface="Calibri"/>
                <a:cs typeface="Calibri"/>
              </a:rPr>
              <a:t>k</a:t>
            </a:r>
            <a:r>
              <a:rPr dirty="0" sz="120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4231" y="3948176"/>
            <a:ext cx="7994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828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Rozvoj </a:t>
            </a:r>
            <a:r>
              <a:rPr dirty="0" sz="1200" spc="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os</a:t>
            </a:r>
            <a:r>
              <a:rPr dirty="0" sz="1200" spc="5">
                <a:solidFill>
                  <a:srgbClr val="001F67"/>
                </a:solidFill>
                <a:latin typeface="Calibri"/>
                <a:cs typeface="Calibri"/>
              </a:rPr>
              <a:t>t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e</a:t>
            </a:r>
            <a:r>
              <a:rPr dirty="0" sz="1200" spc="5">
                <a:solidFill>
                  <a:srgbClr val="001F67"/>
                </a:solidFill>
                <a:latin typeface="Calibri"/>
                <a:cs typeface="Calibri"/>
              </a:rPr>
              <a:t>o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p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o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r</a:t>
            </a:r>
            <a:r>
              <a:rPr dirty="0" sz="1200" spc="-5">
                <a:solidFill>
                  <a:srgbClr val="001F67"/>
                </a:solidFill>
                <a:latin typeface="Calibri"/>
                <a:cs typeface="Calibri"/>
              </a:rPr>
              <a:t>ó</a:t>
            </a:r>
            <a:r>
              <a:rPr dirty="0" sz="1200" spc="5">
                <a:solidFill>
                  <a:srgbClr val="001F67"/>
                </a:solidFill>
                <a:latin typeface="Calibri"/>
                <a:cs typeface="Calibri"/>
              </a:rPr>
              <a:t>z</a:t>
            </a:r>
            <a:r>
              <a:rPr dirty="0" sz="1200">
                <a:solidFill>
                  <a:srgbClr val="001F67"/>
                </a:solidFill>
                <a:latin typeface="Calibri"/>
                <a:cs typeface="Calibri"/>
              </a:rPr>
              <a:t>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67711" y="4104246"/>
            <a:ext cx="1066800" cy="76200"/>
          </a:xfrm>
          <a:custGeom>
            <a:avLst/>
            <a:gdLst/>
            <a:ahLst/>
            <a:cxnLst/>
            <a:rect l="l" t="t" r="r" b="b"/>
            <a:pathLst>
              <a:path w="1066800" h="76200">
                <a:moveTo>
                  <a:pt x="1054240" y="31724"/>
                </a:moveTo>
                <a:lnTo>
                  <a:pt x="1003300" y="31724"/>
                </a:lnTo>
                <a:lnTo>
                  <a:pt x="1003300" y="44424"/>
                </a:lnTo>
                <a:lnTo>
                  <a:pt x="990600" y="44442"/>
                </a:lnTo>
                <a:lnTo>
                  <a:pt x="990600" y="76200"/>
                </a:lnTo>
                <a:lnTo>
                  <a:pt x="1066800" y="37985"/>
                </a:lnTo>
                <a:lnTo>
                  <a:pt x="1054240" y="31724"/>
                </a:lnTo>
                <a:close/>
              </a:path>
              <a:path w="1066800" h="76200">
                <a:moveTo>
                  <a:pt x="990600" y="31742"/>
                </a:moveTo>
                <a:lnTo>
                  <a:pt x="0" y="33159"/>
                </a:lnTo>
                <a:lnTo>
                  <a:pt x="0" y="45859"/>
                </a:lnTo>
                <a:lnTo>
                  <a:pt x="990600" y="44442"/>
                </a:lnTo>
                <a:lnTo>
                  <a:pt x="990600" y="31742"/>
                </a:lnTo>
                <a:close/>
              </a:path>
              <a:path w="1066800" h="76200">
                <a:moveTo>
                  <a:pt x="1003300" y="31724"/>
                </a:moveTo>
                <a:lnTo>
                  <a:pt x="990600" y="31742"/>
                </a:lnTo>
                <a:lnTo>
                  <a:pt x="990600" y="44442"/>
                </a:lnTo>
                <a:lnTo>
                  <a:pt x="1003300" y="44424"/>
                </a:lnTo>
                <a:lnTo>
                  <a:pt x="1003300" y="31724"/>
                </a:lnTo>
                <a:close/>
              </a:path>
              <a:path w="1066800" h="76200">
                <a:moveTo>
                  <a:pt x="990600" y="0"/>
                </a:moveTo>
                <a:lnTo>
                  <a:pt x="990600" y="31742"/>
                </a:lnTo>
                <a:lnTo>
                  <a:pt x="1054240" y="31724"/>
                </a:lnTo>
                <a:lnTo>
                  <a:pt x="990600" y="0"/>
                </a:lnTo>
                <a:close/>
              </a:path>
            </a:pathLst>
          </a:custGeom>
          <a:solidFill>
            <a:srgbClr val="001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873496" y="4104246"/>
            <a:ext cx="1066800" cy="76200"/>
          </a:xfrm>
          <a:custGeom>
            <a:avLst/>
            <a:gdLst/>
            <a:ahLst/>
            <a:cxnLst/>
            <a:rect l="l" t="t" r="r" b="b"/>
            <a:pathLst>
              <a:path w="1066800" h="76200">
                <a:moveTo>
                  <a:pt x="1054240" y="31724"/>
                </a:moveTo>
                <a:lnTo>
                  <a:pt x="1003300" y="31724"/>
                </a:lnTo>
                <a:lnTo>
                  <a:pt x="1003300" y="44424"/>
                </a:lnTo>
                <a:lnTo>
                  <a:pt x="990600" y="44442"/>
                </a:lnTo>
                <a:lnTo>
                  <a:pt x="990600" y="76200"/>
                </a:lnTo>
                <a:lnTo>
                  <a:pt x="1066800" y="37985"/>
                </a:lnTo>
                <a:lnTo>
                  <a:pt x="1054240" y="31724"/>
                </a:lnTo>
                <a:close/>
              </a:path>
              <a:path w="1066800" h="76200">
                <a:moveTo>
                  <a:pt x="990600" y="31742"/>
                </a:moveTo>
                <a:lnTo>
                  <a:pt x="0" y="33159"/>
                </a:lnTo>
                <a:lnTo>
                  <a:pt x="0" y="45859"/>
                </a:lnTo>
                <a:lnTo>
                  <a:pt x="990600" y="44442"/>
                </a:lnTo>
                <a:lnTo>
                  <a:pt x="990600" y="31742"/>
                </a:lnTo>
                <a:close/>
              </a:path>
              <a:path w="1066800" h="76200">
                <a:moveTo>
                  <a:pt x="1003300" y="31724"/>
                </a:moveTo>
                <a:lnTo>
                  <a:pt x="990600" y="31742"/>
                </a:lnTo>
                <a:lnTo>
                  <a:pt x="990600" y="44442"/>
                </a:lnTo>
                <a:lnTo>
                  <a:pt x="1003300" y="44424"/>
                </a:lnTo>
                <a:lnTo>
                  <a:pt x="1003300" y="31724"/>
                </a:lnTo>
                <a:close/>
              </a:path>
              <a:path w="1066800" h="76200">
                <a:moveTo>
                  <a:pt x="990600" y="0"/>
                </a:moveTo>
                <a:lnTo>
                  <a:pt x="990600" y="31742"/>
                </a:lnTo>
                <a:lnTo>
                  <a:pt x="1054240" y="31724"/>
                </a:lnTo>
                <a:lnTo>
                  <a:pt x="990600" y="0"/>
                </a:lnTo>
                <a:close/>
              </a:path>
            </a:pathLst>
          </a:custGeom>
          <a:solidFill>
            <a:srgbClr val="001F6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50707" y="4815840"/>
            <a:ext cx="786383" cy="137160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Calci-Prime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8358" y="358902"/>
            <a:ext cx="6150610" cy="45974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 marR="5080">
              <a:lnSpc>
                <a:spcPts val="1620"/>
              </a:lnSpc>
              <a:spcBef>
                <a:spcPts val="305"/>
              </a:spcBef>
            </a:pPr>
            <a:r>
              <a:rPr dirty="0" sz="1500">
                <a:solidFill>
                  <a:srgbClr val="001F66"/>
                </a:solidFill>
                <a:latin typeface="Calibri"/>
                <a:cs typeface="Calibri"/>
              </a:rPr>
              <a:t>Pri</a:t>
            </a:r>
            <a:r>
              <a:rPr dirty="0" sz="1500" spc="-1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1F66"/>
                </a:solidFill>
                <a:latin typeface="Calibri"/>
                <a:cs typeface="Calibri"/>
              </a:rPr>
              <a:t>nedostatku</a:t>
            </a:r>
            <a:r>
              <a:rPr dirty="0" sz="1500" spc="-3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1F66"/>
                </a:solidFill>
                <a:latin typeface="Calibri"/>
                <a:cs typeface="Calibri"/>
              </a:rPr>
              <a:t>vápnika</a:t>
            </a:r>
            <a:r>
              <a:rPr dirty="0" sz="1500" spc="-1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1F66"/>
                </a:solidFill>
                <a:latin typeface="Calibri"/>
                <a:cs typeface="Calibri"/>
              </a:rPr>
              <a:t>trpia</a:t>
            </a:r>
            <a:r>
              <a:rPr dirty="0" sz="1500" spc="-2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1F66"/>
                </a:solidFill>
                <a:latin typeface="Calibri"/>
                <a:cs typeface="Calibri"/>
              </a:rPr>
              <a:t>nielen</a:t>
            </a:r>
            <a:r>
              <a:rPr dirty="0" sz="1500" spc="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1F66"/>
                </a:solidFill>
                <a:latin typeface="Calibri"/>
                <a:cs typeface="Calibri"/>
              </a:rPr>
              <a:t>kosti</a:t>
            </a:r>
            <a:r>
              <a:rPr dirty="0" sz="1500" spc="-1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1F66"/>
                </a:solidFill>
                <a:latin typeface="Calibri"/>
                <a:cs typeface="Calibri"/>
              </a:rPr>
              <a:t>a</a:t>
            </a:r>
            <a:r>
              <a:rPr dirty="0" sz="1500" spc="-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1F66"/>
                </a:solidFill>
                <a:latin typeface="Calibri"/>
                <a:cs typeface="Calibri"/>
              </a:rPr>
              <a:t>zuby.</a:t>
            </a:r>
            <a:r>
              <a:rPr dirty="0" sz="1500" spc="-4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1F66"/>
                </a:solidFill>
                <a:latin typeface="Calibri"/>
                <a:cs typeface="Calibri"/>
              </a:rPr>
              <a:t>Bez </a:t>
            </a:r>
            <a:r>
              <a:rPr dirty="0" sz="1500" spc="-5">
                <a:solidFill>
                  <a:srgbClr val="001F66"/>
                </a:solidFill>
                <a:latin typeface="Calibri"/>
                <a:cs typeface="Calibri"/>
              </a:rPr>
              <a:t>nej</a:t>
            </a:r>
            <a:r>
              <a:rPr dirty="0" sz="1500">
                <a:solidFill>
                  <a:srgbClr val="001F66"/>
                </a:solidFill>
                <a:latin typeface="Calibri"/>
                <a:cs typeface="Calibri"/>
              </a:rPr>
              <a:t> nie </a:t>
            </a:r>
            <a:r>
              <a:rPr dirty="0" sz="1500" spc="-5">
                <a:solidFill>
                  <a:srgbClr val="001F66"/>
                </a:solidFill>
                <a:latin typeface="Calibri"/>
                <a:cs typeface="Calibri"/>
              </a:rPr>
              <a:t>je</a:t>
            </a:r>
            <a:r>
              <a:rPr dirty="0" sz="1500">
                <a:solidFill>
                  <a:srgbClr val="001F66"/>
                </a:solidFill>
                <a:latin typeface="Calibri"/>
                <a:cs typeface="Calibri"/>
              </a:rPr>
              <a:t> možné</a:t>
            </a:r>
            <a:r>
              <a:rPr dirty="0" sz="1500" spc="-1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1F66"/>
                </a:solidFill>
                <a:latin typeface="Calibri"/>
                <a:cs typeface="Calibri"/>
              </a:rPr>
              <a:t>normálne </a:t>
            </a:r>
            <a:r>
              <a:rPr dirty="0" sz="1500" spc="-32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1F66"/>
                </a:solidFill>
                <a:latin typeface="Calibri"/>
                <a:cs typeface="Calibri"/>
              </a:rPr>
              <a:t>zrážanie</a:t>
            </a:r>
            <a:r>
              <a:rPr dirty="0" sz="1500" spc="-3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1F66"/>
                </a:solidFill>
                <a:latin typeface="Calibri"/>
                <a:cs typeface="Calibri"/>
              </a:rPr>
              <a:t>krvi,</a:t>
            </a:r>
            <a:r>
              <a:rPr dirty="0" sz="1500" spc="-1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1F66"/>
                </a:solidFill>
                <a:latin typeface="Calibri"/>
                <a:cs typeface="Calibri"/>
              </a:rPr>
              <a:t>činnosť</a:t>
            </a:r>
            <a:r>
              <a:rPr dirty="0" sz="1500" spc="-1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1F66"/>
                </a:solidFill>
                <a:latin typeface="Calibri"/>
                <a:cs typeface="Calibri"/>
              </a:rPr>
              <a:t>srdca,</a:t>
            </a:r>
            <a:r>
              <a:rPr dirty="0" sz="1500" spc="-3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001F66"/>
                </a:solidFill>
                <a:latin typeface="Calibri"/>
                <a:cs typeface="Calibri"/>
              </a:rPr>
              <a:t>svalov </a:t>
            </a:r>
            <a:r>
              <a:rPr dirty="0" sz="1500">
                <a:solidFill>
                  <a:srgbClr val="001F66"/>
                </a:solidFill>
                <a:latin typeface="Calibri"/>
                <a:cs typeface="Calibri"/>
              </a:rPr>
              <a:t>a</a:t>
            </a:r>
            <a:r>
              <a:rPr dirty="0" sz="1500" spc="-1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1F66"/>
                </a:solidFill>
                <a:latin typeface="Calibri"/>
                <a:cs typeface="Calibri"/>
              </a:rPr>
              <a:t>nervového</a:t>
            </a:r>
            <a:r>
              <a:rPr dirty="0" sz="1500" spc="-1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1F66"/>
                </a:solidFill>
                <a:latin typeface="Calibri"/>
                <a:cs typeface="Calibri"/>
              </a:rPr>
              <a:t>systému.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8358" y="2046223"/>
            <a:ext cx="5660390" cy="191897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365760">
              <a:lnSpc>
                <a:spcPct val="90000"/>
              </a:lnSpc>
              <a:spcBef>
                <a:spcPts val="425"/>
              </a:spcBef>
            </a:pPr>
            <a:r>
              <a:rPr dirty="0" sz="2700">
                <a:solidFill>
                  <a:srgbClr val="001F66"/>
                </a:solidFill>
                <a:latin typeface="Calibri"/>
                <a:cs typeface="Calibri"/>
              </a:rPr>
              <a:t>Dôležitá biologická </a:t>
            </a:r>
            <a:r>
              <a:rPr dirty="0" sz="2700" spc="-5">
                <a:solidFill>
                  <a:srgbClr val="001F66"/>
                </a:solidFill>
                <a:latin typeface="Calibri"/>
                <a:cs typeface="Calibri"/>
              </a:rPr>
              <a:t>úloha vápnika nás </a:t>
            </a:r>
            <a:r>
              <a:rPr dirty="0" sz="2700">
                <a:solidFill>
                  <a:srgbClr val="001F66"/>
                </a:solidFill>
                <a:latin typeface="Calibri"/>
                <a:cs typeface="Calibri"/>
              </a:rPr>
              <a:t> inšpirovala k </a:t>
            </a:r>
            <a:r>
              <a:rPr dirty="0" sz="2700" spc="-5">
                <a:solidFill>
                  <a:srgbClr val="001F66"/>
                </a:solidFill>
                <a:latin typeface="Calibri"/>
                <a:cs typeface="Calibri"/>
              </a:rPr>
              <a:t>vytvoreniu moderného </a:t>
            </a:r>
            <a:r>
              <a:rPr dirty="0" sz="270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2700" spc="-5">
                <a:solidFill>
                  <a:srgbClr val="001F66"/>
                </a:solidFill>
                <a:latin typeface="Calibri"/>
                <a:cs typeface="Calibri"/>
              </a:rPr>
              <a:t>produktu.</a:t>
            </a:r>
            <a:r>
              <a:rPr dirty="0" sz="2700" spc="-2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01F66"/>
                </a:solidFill>
                <a:latin typeface="Calibri"/>
                <a:cs typeface="Calibri"/>
              </a:rPr>
              <a:t>Tak</a:t>
            </a:r>
            <a:r>
              <a:rPr dirty="0" sz="2700" spc="-1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2700" spc="-5">
                <a:solidFill>
                  <a:srgbClr val="001F66"/>
                </a:solidFill>
                <a:latin typeface="Calibri"/>
                <a:cs typeface="Calibri"/>
              </a:rPr>
              <a:t>sa</a:t>
            </a:r>
            <a:r>
              <a:rPr dirty="0" sz="2700" spc="-1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2700" spc="-5">
                <a:solidFill>
                  <a:srgbClr val="001F66"/>
                </a:solidFill>
                <a:latin typeface="Calibri"/>
                <a:cs typeface="Calibri"/>
              </a:rPr>
              <a:t>zrodil</a:t>
            </a:r>
            <a:r>
              <a:rPr dirty="0" sz="270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01F66"/>
                </a:solidFill>
                <a:latin typeface="Calibri"/>
                <a:cs typeface="Calibri"/>
              </a:rPr>
              <a:t>Calci-Prime</a:t>
            </a:r>
            <a:r>
              <a:rPr dirty="0" sz="2700" spc="-2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01F66"/>
                </a:solidFill>
                <a:latin typeface="Calibri"/>
                <a:cs typeface="Calibri"/>
              </a:rPr>
              <a:t>–</a:t>
            </a:r>
            <a:r>
              <a:rPr dirty="0" sz="2700" spc="1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01F66"/>
                </a:solidFill>
                <a:latin typeface="Calibri"/>
                <a:cs typeface="Calibri"/>
              </a:rPr>
              <a:t>s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2755"/>
              </a:lnSpc>
            </a:pPr>
            <a:r>
              <a:rPr dirty="0" sz="2700" spc="-5">
                <a:solidFill>
                  <a:srgbClr val="001F66"/>
                </a:solidFill>
                <a:latin typeface="Calibri"/>
                <a:cs typeface="Calibri"/>
              </a:rPr>
              <a:t>prihliadnutím</a:t>
            </a:r>
            <a:r>
              <a:rPr dirty="0" sz="2700" spc="-3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2700" spc="-5">
                <a:solidFill>
                  <a:srgbClr val="001F66"/>
                </a:solidFill>
                <a:latin typeface="Calibri"/>
                <a:cs typeface="Calibri"/>
              </a:rPr>
              <a:t>na</a:t>
            </a:r>
            <a:r>
              <a:rPr dirty="0" sz="2700" spc="-1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01F66"/>
                </a:solidFill>
                <a:latin typeface="Calibri"/>
                <a:cs typeface="Calibri"/>
              </a:rPr>
              <a:t>všetky</a:t>
            </a:r>
            <a:r>
              <a:rPr dirty="0" sz="2700" spc="-1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2700" spc="-5">
                <a:solidFill>
                  <a:srgbClr val="001F66"/>
                </a:solidFill>
                <a:latin typeface="Calibri"/>
                <a:cs typeface="Calibri"/>
              </a:rPr>
              <a:t>nové</a:t>
            </a:r>
            <a:r>
              <a:rPr dirty="0" sz="2700" spc="-1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2700" spc="-5">
                <a:solidFill>
                  <a:srgbClr val="001F66"/>
                </a:solidFill>
                <a:latin typeface="Calibri"/>
                <a:cs typeface="Calibri"/>
              </a:rPr>
              <a:t>poznatky</a:t>
            </a:r>
            <a:r>
              <a:rPr dirty="0" sz="2700" spc="-2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01F66"/>
                </a:solidFill>
                <a:latin typeface="Calibri"/>
                <a:cs typeface="Calibri"/>
              </a:rPr>
              <a:t>o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3080"/>
              </a:lnSpc>
            </a:pPr>
            <a:r>
              <a:rPr dirty="0" sz="2700">
                <a:solidFill>
                  <a:srgbClr val="001F66"/>
                </a:solidFill>
                <a:latin typeface="Calibri"/>
                <a:cs typeface="Calibri"/>
              </a:rPr>
              <a:t>vstrebávaní</a:t>
            </a:r>
            <a:r>
              <a:rPr dirty="0" sz="2700" spc="-5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2700" spc="-5">
                <a:solidFill>
                  <a:srgbClr val="001F66"/>
                </a:solidFill>
                <a:latin typeface="Calibri"/>
                <a:cs typeface="Calibri"/>
              </a:rPr>
              <a:t>vápnika.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0707" y="4815840"/>
            <a:ext cx="786383" cy="1371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Calci-Prime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0707" y="4815840"/>
            <a:ext cx="786383" cy="1371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3903" y="546988"/>
            <a:ext cx="2694940" cy="123952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800" spc="-5">
                <a:solidFill>
                  <a:srgbClr val="001F66"/>
                </a:solidFill>
                <a:latin typeface="Calibri"/>
                <a:cs typeface="Calibri"/>
              </a:rPr>
              <a:t>Vyvážený</a:t>
            </a:r>
            <a:r>
              <a:rPr dirty="0" sz="1800" spc="-2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1F66"/>
                </a:solidFill>
                <a:latin typeface="Calibri"/>
                <a:cs typeface="Calibri"/>
              </a:rPr>
              <a:t>zdroj</a:t>
            </a:r>
            <a:r>
              <a:rPr dirty="0" sz="1800" spc="-25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1F66"/>
                </a:solidFill>
                <a:latin typeface="Calibri"/>
                <a:cs typeface="Calibri"/>
              </a:rPr>
              <a:t>vápnika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spcBef>
                <a:spcPts val="459"/>
              </a:spcBef>
              <a:buChar char="-"/>
              <a:tabLst>
                <a:tab pos="134620" algn="l"/>
              </a:tabLst>
            </a:pPr>
            <a:r>
              <a:rPr dirty="0" sz="1800" spc="-5">
                <a:solidFill>
                  <a:srgbClr val="001F67"/>
                </a:solidFill>
                <a:latin typeface="Calibri"/>
                <a:cs typeface="Calibri"/>
              </a:rPr>
              <a:t>Inšpirovaný</a:t>
            </a:r>
            <a:r>
              <a:rPr dirty="0" sz="18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1F67"/>
                </a:solidFill>
                <a:latin typeface="Calibri"/>
                <a:cs typeface="Calibri"/>
              </a:rPr>
              <a:t>prírodou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dirty="0" sz="1800" spc="-5">
                <a:solidFill>
                  <a:srgbClr val="001F67"/>
                </a:solidFill>
                <a:latin typeface="Calibri"/>
                <a:cs typeface="Calibri"/>
              </a:rPr>
              <a:t>Doplnený </a:t>
            </a:r>
            <a:r>
              <a:rPr dirty="0" sz="1800">
                <a:solidFill>
                  <a:srgbClr val="001F67"/>
                </a:solidFill>
                <a:latin typeface="Calibri"/>
                <a:cs typeface="Calibri"/>
              </a:rPr>
              <a:t>o 5 </a:t>
            </a:r>
            <a:r>
              <a:rPr dirty="0" sz="1800" spc="-5">
                <a:solidFill>
                  <a:srgbClr val="001F67"/>
                </a:solidFill>
                <a:latin typeface="Calibri"/>
                <a:cs typeface="Calibri"/>
              </a:rPr>
              <a:t>minerálov </a:t>
            </a:r>
            <a:r>
              <a:rPr dirty="0" sz="1800">
                <a:solidFill>
                  <a:srgbClr val="001F67"/>
                </a:solidFill>
                <a:latin typeface="Calibri"/>
                <a:cs typeface="Calibri"/>
              </a:rPr>
              <a:t>a 2 </a:t>
            </a:r>
            <a:r>
              <a:rPr dirty="0" sz="1800" spc="-39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1F67"/>
                </a:solidFill>
                <a:latin typeface="Calibri"/>
                <a:cs typeface="Calibri"/>
              </a:rPr>
              <a:t>vitamíny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5"/>
              <a:t>Calci-Prime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3903" y="2582926"/>
            <a:ext cx="509079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solidFill>
                  <a:srgbClr val="001F67"/>
                </a:solidFill>
                <a:latin typeface="Calibri"/>
                <a:cs typeface="Calibri"/>
              </a:rPr>
              <a:t>Komplexný</a:t>
            </a:r>
            <a:r>
              <a:rPr dirty="0" sz="2700" spc="-4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01F67"/>
                </a:solidFill>
                <a:latin typeface="Calibri"/>
                <a:cs typeface="Calibri"/>
              </a:rPr>
              <a:t>produkt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700" spc="-5">
                <a:solidFill>
                  <a:srgbClr val="001F67"/>
                </a:solidFill>
                <a:latin typeface="Calibri"/>
                <a:cs typeface="Calibri"/>
              </a:rPr>
              <a:t>na</a:t>
            </a:r>
            <a:r>
              <a:rPr dirty="0" sz="2700" spc="-25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2700" spc="-5">
                <a:solidFill>
                  <a:srgbClr val="001F67"/>
                </a:solidFill>
                <a:latin typeface="Calibri"/>
                <a:cs typeface="Calibri"/>
              </a:rPr>
              <a:t>kompenzáciu</a:t>
            </a:r>
            <a:r>
              <a:rPr dirty="0" sz="2700" spc="-6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2700" spc="-5">
                <a:solidFill>
                  <a:srgbClr val="001F67"/>
                </a:solidFill>
                <a:latin typeface="Calibri"/>
                <a:cs typeface="Calibri"/>
              </a:rPr>
              <a:t>nedostatku</a:t>
            </a:r>
            <a:r>
              <a:rPr dirty="0" sz="2700" spc="-50">
                <a:solidFill>
                  <a:srgbClr val="001F6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01F67"/>
                </a:solidFill>
                <a:latin typeface="Calibri"/>
                <a:cs typeface="Calibri"/>
              </a:rPr>
              <a:t>vápnika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Vaša vnútorná opora</dc:title>
  <dcterms:created xsi:type="dcterms:W3CDTF">2023-07-07T06:46:53Z</dcterms:created>
  <dcterms:modified xsi:type="dcterms:W3CDTF">2023-07-07T06:46:53Z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2023-07-07T00:00:00Z</vt:filetime>
  </property>
  <property fmtid="{D5CDD505-2E9C-101B-9397-08002B2CF9AE}" pid="3" name="Creator">
    <vt:lpwstr>Impress</vt:lpwstr>
  </property>
  <property fmtid="{D5CDD505-2E9C-101B-9397-08002B2CF9AE}" pid="4" name="LastSaved">
    <vt:filetime>2023-07-07T00:00:00Z</vt:filetime>
  </property>
</Properties>
</file>